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E0_F450A682.xml" ContentType="application/vnd.ms-powerpoint.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omments/modernComment_1EA_9A1F8DC6.xml" ContentType="application/vnd.ms-powerpoint.comments+xml"/>
  <Override PartName="/ppt/comments/modernComment_1CE_70B977D8.xml" ContentType="application/vnd.ms-powerpoint.comments+xml"/>
  <Override PartName="/ppt/comments/modernComment_1E5_58716F61.xml" ContentType="application/vnd.ms-powerpoint.comments+xml"/>
  <Override PartName="/ppt/notesSlides/notesSlide6.xml" ContentType="application/vnd.openxmlformats-officedocument.presentationml.notesSlide+xml"/>
  <Override PartName="/ppt/comments/modernComment_1E4_83099A92.xml" ContentType="application/vnd.ms-powerpoint.comments+xml"/>
  <Override PartName="/ppt/comments/modernComment_1EC_186D01B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7FFFC9F9_C7431E88.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C9ED_C2F20600.xml" ContentType="application/vnd.ms-powerpoint.comments+xml"/>
  <Override PartName="/ppt/notesSlides/notesSlide26.xml" ContentType="application/vnd.openxmlformats-officedocument.presentationml.notesSlide+xml"/>
  <Override PartName="/ppt/comments/modernComment_7FFFC9DB_9DCC3C6.xml" ContentType="application/vnd.ms-powerpoint.comments+xml"/>
  <Override PartName="/ppt/notesSlides/notesSlide27.xml" ContentType="application/vnd.openxmlformats-officedocument.presentationml.notesSlide+xml"/>
  <Override PartName="/ppt/comments/modernComment_7FFFC9DC_E2A87B46.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7FFFCA05_31C6FE40.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4"/>
    <p:sldMasterId id="2147484997" r:id="rId5"/>
    <p:sldMasterId id="2147485657" r:id="rId6"/>
    <p:sldMasterId id="2147485665" r:id="rId7"/>
    <p:sldMasterId id="2147485687" r:id="rId8"/>
    <p:sldMasterId id="2147485708" r:id="rId9"/>
    <p:sldMasterId id="2147485737" r:id="rId10"/>
    <p:sldMasterId id="2147485752" r:id="rId11"/>
    <p:sldMasterId id="2147485763" r:id="rId12"/>
    <p:sldMasterId id="2147485778" r:id="rId13"/>
    <p:sldMasterId id="2147485783" r:id="rId14"/>
    <p:sldMasterId id="2147485790" r:id="rId15"/>
    <p:sldMasterId id="2147485805" r:id="rId16"/>
    <p:sldMasterId id="2147485818" r:id="rId17"/>
    <p:sldMasterId id="2147485821" r:id="rId18"/>
  </p:sldMasterIdLst>
  <p:notesMasterIdLst>
    <p:notesMasterId r:id="rId100"/>
  </p:notesMasterIdLst>
  <p:handoutMasterIdLst>
    <p:handoutMasterId r:id="rId101"/>
  </p:handoutMasterIdLst>
  <p:sldIdLst>
    <p:sldId id="2146849061" r:id="rId19"/>
    <p:sldId id="2147478844" r:id="rId20"/>
    <p:sldId id="2147478845" r:id="rId21"/>
    <p:sldId id="2147478846" r:id="rId22"/>
    <p:sldId id="2147478847" r:id="rId23"/>
    <p:sldId id="459" r:id="rId24"/>
    <p:sldId id="464" r:id="rId25"/>
    <p:sldId id="473" r:id="rId26"/>
    <p:sldId id="479" r:id="rId27"/>
    <p:sldId id="480" r:id="rId28"/>
    <p:sldId id="474" r:id="rId29"/>
    <p:sldId id="476" r:id="rId30"/>
    <p:sldId id="488" r:id="rId31"/>
    <p:sldId id="481" r:id="rId32"/>
    <p:sldId id="458" r:id="rId33"/>
    <p:sldId id="453" r:id="rId34"/>
    <p:sldId id="490" r:id="rId35"/>
    <p:sldId id="482" r:id="rId36"/>
    <p:sldId id="462" r:id="rId37"/>
    <p:sldId id="485" r:id="rId38"/>
    <p:sldId id="486" r:id="rId39"/>
    <p:sldId id="483" r:id="rId40"/>
    <p:sldId id="484" r:id="rId41"/>
    <p:sldId id="477" r:id="rId42"/>
    <p:sldId id="492" r:id="rId43"/>
    <p:sldId id="491" r:id="rId44"/>
    <p:sldId id="2147478848" r:id="rId45"/>
    <p:sldId id="2146847277" r:id="rId46"/>
    <p:sldId id="2147469742" r:id="rId47"/>
    <p:sldId id="2147469744" r:id="rId48"/>
    <p:sldId id="2147469743" r:id="rId49"/>
    <p:sldId id="2147469732" r:id="rId50"/>
    <p:sldId id="2147469735" r:id="rId51"/>
    <p:sldId id="2147469736" r:id="rId52"/>
    <p:sldId id="2147469733" r:id="rId53"/>
    <p:sldId id="2147469739" r:id="rId54"/>
    <p:sldId id="2147469737" r:id="rId55"/>
    <p:sldId id="2147469738" r:id="rId56"/>
    <p:sldId id="2147469740" r:id="rId57"/>
    <p:sldId id="2147478849" r:id="rId58"/>
    <p:sldId id="256" r:id="rId59"/>
    <p:sldId id="8360" r:id="rId60"/>
    <p:sldId id="269" r:id="rId61"/>
    <p:sldId id="266" r:id="rId62"/>
    <p:sldId id="268" r:id="rId63"/>
    <p:sldId id="8369" r:id="rId64"/>
    <p:sldId id="8370" r:id="rId65"/>
    <p:sldId id="8368" r:id="rId66"/>
    <p:sldId id="8355" r:id="rId67"/>
    <p:sldId id="8371" r:id="rId68"/>
    <p:sldId id="8364" r:id="rId69"/>
    <p:sldId id="8372" r:id="rId70"/>
    <p:sldId id="8373" r:id="rId71"/>
    <p:sldId id="8374" r:id="rId72"/>
    <p:sldId id="8375" r:id="rId73"/>
    <p:sldId id="2147478850" r:id="rId74"/>
    <p:sldId id="2147469492" r:id="rId75"/>
    <p:sldId id="2147469810" r:id="rId76"/>
    <p:sldId id="2147469820" r:id="rId77"/>
    <p:sldId id="2147469821" r:id="rId78"/>
    <p:sldId id="2147469828" r:id="rId79"/>
    <p:sldId id="2147469830" r:id="rId80"/>
    <p:sldId id="2147469808" r:id="rId81"/>
    <p:sldId id="2147469823" r:id="rId82"/>
    <p:sldId id="2147469824" r:id="rId83"/>
    <p:sldId id="2147469818" r:id="rId84"/>
    <p:sldId id="2147469826" r:id="rId85"/>
    <p:sldId id="2147469813" r:id="rId86"/>
    <p:sldId id="2147469800" r:id="rId87"/>
    <p:sldId id="2147469786" r:id="rId88"/>
    <p:sldId id="2147469817" r:id="rId89"/>
    <p:sldId id="2147469805" r:id="rId90"/>
    <p:sldId id="2147469811" r:id="rId91"/>
    <p:sldId id="2147469816" r:id="rId92"/>
    <p:sldId id="2147469801" r:id="rId93"/>
    <p:sldId id="2147469812" r:id="rId94"/>
    <p:sldId id="2147469787" r:id="rId95"/>
    <p:sldId id="2147469788" r:id="rId96"/>
    <p:sldId id="2147469815" r:id="rId97"/>
    <p:sldId id="2147469829" r:id="rId98"/>
    <p:sldId id="2147469177" r:id="rId99"/>
  </p:sldIdLst>
  <p:sldSz cx="12192000" cy="6858000"/>
  <p:notesSz cx="6858000" cy="9144000"/>
  <p:custDataLst>
    <p:tags r:id="rId1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A386EA-7FB7-4291-A2AA-9BC9AB74434B}">
          <p14:sldIdLst>
            <p14:sldId id="2146849061"/>
            <p14:sldId id="2147478844"/>
            <p14:sldId id="2147478845"/>
            <p14:sldId id="2147478846"/>
            <p14:sldId id="2147478847"/>
            <p14:sldId id="459"/>
            <p14:sldId id="464"/>
            <p14:sldId id="473"/>
            <p14:sldId id="479"/>
            <p14:sldId id="480"/>
            <p14:sldId id="474"/>
            <p14:sldId id="476"/>
            <p14:sldId id="488"/>
            <p14:sldId id="481"/>
            <p14:sldId id="458"/>
            <p14:sldId id="453"/>
            <p14:sldId id="490"/>
            <p14:sldId id="482"/>
            <p14:sldId id="462"/>
            <p14:sldId id="485"/>
            <p14:sldId id="486"/>
            <p14:sldId id="483"/>
            <p14:sldId id="484"/>
            <p14:sldId id="477"/>
            <p14:sldId id="492"/>
            <p14:sldId id="491"/>
            <p14:sldId id="2147478848"/>
            <p14:sldId id="2146847277"/>
            <p14:sldId id="2147469742"/>
            <p14:sldId id="2147469744"/>
            <p14:sldId id="2147469743"/>
            <p14:sldId id="2147469732"/>
            <p14:sldId id="2147469735"/>
            <p14:sldId id="2147469736"/>
            <p14:sldId id="2147469733"/>
            <p14:sldId id="2147469739"/>
            <p14:sldId id="2147469737"/>
            <p14:sldId id="2147469738"/>
            <p14:sldId id="2147469740"/>
            <p14:sldId id="2147478849"/>
            <p14:sldId id="256"/>
            <p14:sldId id="8360"/>
            <p14:sldId id="269"/>
            <p14:sldId id="266"/>
            <p14:sldId id="268"/>
            <p14:sldId id="8369"/>
            <p14:sldId id="8370"/>
            <p14:sldId id="8368"/>
            <p14:sldId id="8355"/>
            <p14:sldId id="8371"/>
            <p14:sldId id="8364"/>
            <p14:sldId id="8372"/>
            <p14:sldId id="8373"/>
            <p14:sldId id="8374"/>
            <p14:sldId id="8375"/>
            <p14:sldId id="2147478850"/>
            <p14:sldId id="2147469492"/>
            <p14:sldId id="2147469810"/>
            <p14:sldId id="2147469820"/>
            <p14:sldId id="2147469821"/>
            <p14:sldId id="2147469828"/>
            <p14:sldId id="2147469830"/>
            <p14:sldId id="2147469808"/>
            <p14:sldId id="2147469823"/>
            <p14:sldId id="2147469824"/>
            <p14:sldId id="2147469818"/>
            <p14:sldId id="2147469826"/>
            <p14:sldId id="2147469813"/>
            <p14:sldId id="2147469800"/>
            <p14:sldId id="2147469786"/>
            <p14:sldId id="2147469817"/>
            <p14:sldId id="2147469805"/>
            <p14:sldId id="2147469811"/>
            <p14:sldId id="2147469816"/>
            <p14:sldId id="2147469801"/>
            <p14:sldId id="2147469812"/>
            <p14:sldId id="2147469787"/>
            <p14:sldId id="2147469788"/>
            <p14:sldId id="2147469815"/>
            <p14:sldId id="2147469829"/>
          </p14:sldIdLst>
        </p14:section>
        <p14:section name="EM editing" id="{CFF3D409-9775-F247-A74B-9D92D9B3B253}">
          <p14:sldIdLst>
            <p14:sldId id="2147469177"/>
          </p14:sldIdLst>
        </p14:section>
      </p14:sectionLst>
    </p:ext>
    <p:ext uri="{EFAFB233-063F-42B5-8137-9DF3F51BA10A}">
      <p15:sldGuideLst xmlns:p15="http://schemas.microsoft.com/office/powerpoint/2012/main">
        <p15:guide id="1" orient="horz" pos="420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B3300-354E-C2E7-33B1-12E274A210D6}" name="Stancil, Carla A" initials="SCA" userId="S::Carla.Stancil@dhhs.nc.gov::29a1208e-3212-420c-bbf7-8d5596931f9e" providerId="AD"/>
  <p188:author id="{5471DC02-F637-81ED-DB9E-8BBFBA283AA9}" name="Bond, Sara A" initials="BA" userId="S::sara.bond@dhhs.nc.gov::d57f388e-283e-417b-ad96-41c452721a3e" providerId="AD"/>
  <p188:author id="{6A036805-26AF-AF16-8C44-3FA1ECB97449}" name="Krueger, Lauren D" initials="KD" userId="S::lauren.krueger@dhhs.nc.gov::72119f31-4acc-4d11-8075-4d8c21811474" providerId="AD"/>
  <p188:author id="{BCD24210-6514-37B2-E1F5-094FE93418B8}" name="Blanchard, Carrie B" initials="BB" userId="S::carrie.blanchard@dhhs.nc.gov::ac20c43f-2ad2-4046-93ba-d9e0f385521f" providerId="AD"/>
  <p188:author id="{2D7D9E2A-24F6-8581-E0B2-BEAF79C17EC4}" name="Devin Worster" initials="DW" userId="S::dworster_pih.org#ext#@ncconnect.onmicrosoft.com::904d721f-8858-4956-8d18-c86ed8cafcdb" providerId="AD"/>
  <p188:author id="{A5793133-5ECB-3BA7-F45A-1E1ECE15E900}" name="Herring, Emily" initials="HE" userId="S::emily.herring@dhhs.nc.gov::516cb781-d4e4-4618-810d-841c9e068704" providerId="AD"/>
  <p188:author id="{3D98D038-AF22-6E7E-9439-193B8A21D4EA}" name="McDonald, Kimberly W" initials="MW" userId="S::kimberly.mcdonald@dhhs.nc.gov::729228e0-dc3b-4b34-9bc2-ba27c76c9545" providerId="AD"/>
  <p188:author id="{0C9E2B69-E2D5-CF9C-946C-B92AEF608273}" name="Oakley, Kandice D" initials="OD" userId="S::kandice.oakley@dhhs.nc.gov::dd2d1aa6-79ad-4bf0-ac24-a80adaf09ee5" providerId="AD"/>
  <p188:author id="{A20B3A76-F8C5-75BD-5CA1-E4FB65F456E4}" name="Meadows, Beth" initials="MB" userId="S::beth.meadows@dhhs.nc.gov::75b702a9-83e0-4374-8268-e89660dd8b4d" providerId="AD"/>
  <p188:author id="{BA015E81-D28F-2E56-0B52-F5F8362EBAC1}" name="Honeycutt, Charlotte" initials="HC" userId="S::Charlotte.Honeycutt@dhhs.nc.gov::0bcaf506-6100-48c4-addf-ac84e61df1ac" providerId="AD"/>
  <p188:author id="{FE5CEC8E-64F5-C2C3-A182-5781674E66EF}" name="Rhoades, Angela P" initials="RAP" userId="S::Angela.Rhoades@dhhs.nc.gov::9c963d1e-7197-45ac-a185-a5f48043ea46" providerId="AD"/>
  <p188:author id="{3554628F-F32F-2127-0A41-0DFE2FA5649E}" name="Hardtman, Lael T" initials="HT" userId="S::lael.hardtman@dhhs.nc.gov::84fa018d-38c9-45b3-88d7-9f6562219edb" providerId="AD"/>
  <p188:author id="{1FFAEAA0-FBA7-5C68-DDC3-105BB601C54F}" name="Guerrero, Catherine L" initials="GL" userId="S::catherine.guerrero@dhhs.nc.gov::ced9e3fd-cdfc-4621-a5e4-eebcfb73c977" providerId="AD"/>
  <p188:author id="{214F3CBA-2946-8396-8BD1-B90520BC3306}" name="Junak, Elizabeth S" initials="JS" userId="S::elizabeth.junak@dhhs.nc.gov::103aba49-965e-4c33-bdbf-79ea75bc3380" providerId="AD"/>
  <p188:author id="{0A0FE8BC-7984-2A93-BFB5-E4CEBF261AEC}" name="Holmes, Wendy" initials="HW" userId="S::wendy.holmes@dhhs.nc.gov::db96e1dc-e053-4cde-94d6-d75492713c41" providerId="AD"/>
  <p188:author id="{45C34CBE-164B-477D-1B8C-711AF50CA3AF}" name="Wilson, Erica F" initials="WEF" userId="S::erica.wilson@dhhs.nc.gov::fd7d4140-eae8-4a9e-9ba7-16657bad15b4" providerId="AD"/>
  <p188:author id="{2DDE71CA-6F6C-8FE1-2B8D-294C2B58A754}" name="Doyle, Michael S" initials="DS" userId="S::michael.doyle@dhhs.nc.gov::4c14164e-339f-4566-87a6-909ed5dbaa2a" providerId="AD"/>
  <p188:author id="{748200D1-C762-D2BB-58E2-66EB180269B8}" name="Meki Shewangizaw" initials="MS" userId="S::mshewangizaw_pih.org#ext#@ncconnect.onmicrosoft.com::02ff0458-0ef7-4368-9a9f-8bafc84dd66c" providerId="AD"/>
  <p188:author id="{E5DED9D2-BB70-9B8A-F943-A9B386BB5EE1}" name="Deutsch-Feldman, Molly" initials="DM" userId="S::molly.deutsch-feldman@dhhs.nc.gov::35dcf452-a193-47f1-9811-07e2cfd20cc8" providerId="AD"/>
  <p188:author id="{E2B2F1D2-ADC4-F891-561E-531B165B606C}" name="Iandiorio, Tess F" initials="TI" userId="S::Tess.Iandiorio@dhhs.nc.gov::7e2a30b6-d1c9-46c0-b1aa-4b2c4a2d26ec" providerId="AD"/>
  <p188:author id="{C59E62D3-2523-3FC4-08AE-08442E3B4F98}" name="Brown, Patrick M" initials="BPM" userId="S::Patrick.Brown@dhhs.nc.gov::e4c42e3d-cd7a-4863-99b0-386771802181" providerId="AD"/>
  <p188:author id="{237241E4-FB77-E7E4-6079-8B168E1849E7}" name="Blanchard, Carrie B" initials="BCB" userId="S::Carrie.Blanchard@dhhs.nc.gov::ac20c43f-2ad2-4046-93ba-d9e0f385521f" providerId="AD"/>
  <p188:author id="{C34A16EC-A382-56CC-7271-2CC5D824858B}" name="Williams, Carl" initials="WC" userId="S::carl.williams@dhhs.nc.gov::f094644e-72be-4ea5-87e1-2fa765affc09" providerId="AD"/>
  <p188:author id="{10C277F2-11E8-F526-220C-036566E4850C}" name="Rhoades, Angela P" initials="RP" userId="S::angela.rhoades@dhhs.nc.gov::9c963d1e-7197-45ac-a185-a5f48043ea46" providerId="AD"/>
  <p188:author id="{6CD70DF5-3640-1DB9-A59E-A971EEAAC572}" name="Hardtman, Lael T" initials="HLT" userId="S::Lael.Hardtman@dhhs.nc.gov::84fa018d-38c9-45b3-88d7-9f6562219e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l Kuo" initials="AK" lastIdx="2" clrIdx="0">
    <p:extLst>
      <p:ext uri="{19B8F6BF-5375-455C-9EA6-DF929625EA0E}">
        <p15:presenceInfo xmlns:p15="http://schemas.microsoft.com/office/powerpoint/2012/main" userId="S::Ariel.Kuo@ey.com::9b4a7998-d608-4c9c-aa22-848dbaaa3cf0" providerId="AD"/>
      </p:ext>
    </p:extLst>
  </p:cmAuthor>
  <p:cmAuthor id="2" name="Juan Carlos Falquez" initials="JCF" lastIdx="1" clrIdx="1">
    <p:extLst>
      <p:ext uri="{19B8F6BF-5375-455C-9EA6-DF929625EA0E}">
        <p15:presenceInfo xmlns:p15="http://schemas.microsoft.com/office/powerpoint/2012/main" userId="S::juan.carlos.falquez@ey.com::db337ff3-904f-4640-afbf-6ba50b630709" providerId="AD"/>
      </p:ext>
    </p:extLst>
  </p:cmAuthor>
  <p:cmAuthor id="3" name="Salona H Patel" initials="SHP" lastIdx="12" clrIdx="2">
    <p:extLst>
      <p:ext uri="{19B8F6BF-5375-455C-9EA6-DF929625EA0E}">
        <p15:presenceInfo xmlns:p15="http://schemas.microsoft.com/office/powerpoint/2012/main" userId="S::salona.h.patel@ey.com::bfe3c4a6-4f9c-479b-98cd-751659e1d9e1" providerId="AD"/>
      </p:ext>
    </p:extLst>
  </p:cmAuthor>
  <p:cmAuthor id="4" name="Mina G Asghari" initials="MGA" lastIdx="5" clrIdx="3">
    <p:extLst>
      <p:ext uri="{19B8F6BF-5375-455C-9EA6-DF929625EA0E}">
        <p15:presenceInfo xmlns:p15="http://schemas.microsoft.com/office/powerpoint/2012/main" userId="S::Mina.Asghari@ey.com::d7919a8a-8aae-4016-b4f7-7f55f7877e03" providerId="AD"/>
      </p:ext>
    </p:extLst>
  </p:cmAuthor>
  <p:cmAuthor id="5" name="Greene, Vanessa M" initials="GVM" lastIdx="2" clrIdx="4">
    <p:extLst>
      <p:ext uri="{19B8F6BF-5375-455C-9EA6-DF929625EA0E}">
        <p15:presenceInfo xmlns:p15="http://schemas.microsoft.com/office/powerpoint/2012/main" userId="S::vanessa.greene@dhhs.nc.gov::fdccf352-37cd-4d54-87e7-5e712c49a951" providerId="AD"/>
      </p:ext>
    </p:extLst>
  </p:cmAuthor>
  <p:cmAuthor id="6" name="Couderc-ACN, Simon" initials="CS" lastIdx="1" clrIdx="5">
    <p:extLst>
      <p:ext uri="{19B8F6BF-5375-455C-9EA6-DF929625EA0E}">
        <p15:presenceInfo xmlns:p15="http://schemas.microsoft.com/office/powerpoint/2012/main" userId="Couderc-ACN, Simon" providerId="None"/>
      </p:ext>
    </p:extLst>
  </p:cmAuthor>
  <p:cmAuthor id="7" name="Meadows, Beth" initials="MB" lastIdx="25" clrIdx="6">
    <p:extLst>
      <p:ext uri="{19B8F6BF-5375-455C-9EA6-DF929625EA0E}">
        <p15:presenceInfo xmlns:p15="http://schemas.microsoft.com/office/powerpoint/2012/main" userId="S::beth.meadows@dhhs.nc.gov::75b702a9-83e0-4374-8268-e89660dd8b4d" providerId="AD"/>
      </p:ext>
    </p:extLst>
  </p:cmAuthor>
  <p:cmAuthor id="8" name="Maria A Vasquez" initials="MAV" lastIdx="25" clrIdx="7">
    <p:extLst>
      <p:ext uri="{19B8F6BF-5375-455C-9EA6-DF929625EA0E}">
        <p15:presenceInfo xmlns:p15="http://schemas.microsoft.com/office/powerpoint/2012/main" userId="S::Maria.A.Vasquez@ey.com::b8a14a10-a2e2-45c5-9f52-91b910e9b429" providerId="AD"/>
      </p:ext>
    </p:extLst>
  </p:cmAuthor>
  <p:cmAuthor id="9" name="Kadean Dennis" initials="KD" lastIdx="3" clrIdx="8">
    <p:extLst>
      <p:ext uri="{19B8F6BF-5375-455C-9EA6-DF929625EA0E}">
        <p15:presenceInfo xmlns:p15="http://schemas.microsoft.com/office/powerpoint/2012/main" userId="S::kadean.dennis_ey.com#ext#@ncconnect.onmicrosoft.com::8e87ef25-0fa9-4e94-8c6d-af9911c6e663" providerId="AD"/>
      </p:ext>
    </p:extLst>
  </p:cmAuthor>
  <p:cmAuthor id="10" name="Jessica M Abe" initials="JA" lastIdx="4" clrIdx="9">
    <p:extLst>
      <p:ext uri="{19B8F6BF-5375-455C-9EA6-DF929625EA0E}">
        <p15:presenceInfo xmlns:p15="http://schemas.microsoft.com/office/powerpoint/2012/main" userId="S::jessica.abe_ey.com#ext#@ncconnect.onmicrosoft.com::a5f0ac06-2b90-41ac-a80e-7a28328e8063" providerId="AD"/>
      </p:ext>
    </p:extLst>
  </p:cmAuthor>
  <p:cmAuthor id="11" name="Kadean Dennis" initials="KD [2]" lastIdx="1" clrIdx="10">
    <p:extLst>
      <p:ext uri="{19B8F6BF-5375-455C-9EA6-DF929625EA0E}">
        <p15:presenceInfo xmlns:p15="http://schemas.microsoft.com/office/powerpoint/2012/main" userId="S::kadean.dennis@ey.com::f09787fa-9bfa-4612-b18f-9fe3c2938511" providerId="AD"/>
      </p:ext>
    </p:extLst>
  </p:cmAuthor>
  <p:cmAuthor id="12" name="Samoff, Erika" initials="SE" lastIdx="32" clrIdx="11">
    <p:extLst>
      <p:ext uri="{19B8F6BF-5375-455C-9EA6-DF929625EA0E}">
        <p15:presenceInfo xmlns:p15="http://schemas.microsoft.com/office/powerpoint/2012/main" userId="S::erika.samoff@dhhs.nc.gov::20efe615-cae6-453f-8e7d-2322ff6844e5" providerId="AD"/>
      </p:ext>
    </p:extLst>
  </p:cmAuthor>
  <p:cmAuthor id="13" name="Farrell, Laura K" initials="FK" lastIdx="39" clrIdx="12">
    <p:extLst>
      <p:ext uri="{19B8F6BF-5375-455C-9EA6-DF929625EA0E}">
        <p15:presenceInfo xmlns:p15="http://schemas.microsoft.com/office/powerpoint/2012/main" userId="S::laura.farrell@dhhs.nc.gov::d1870816-848e-47b9-b6b0-97fde46cd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A7"/>
    <a:srgbClr val="EAEAEA"/>
    <a:srgbClr val="1A9AFA"/>
    <a:srgbClr val="5E99DF"/>
    <a:srgbClr val="0070C0"/>
    <a:srgbClr val="01376D"/>
    <a:srgbClr val="203864"/>
    <a:srgbClr val="2082C8"/>
    <a:srgbClr val="1079C4"/>
    <a:srgbClr val="000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2" d="100"/>
          <a:sy n="82" d="100"/>
        </p:scale>
        <p:origin x="629" y="72"/>
      </p:cViewPr>
      <p:guideLst>
        <p:guide orient="horz" pos="4200"/>
        <p:guide pos="3840"/>
      </p:guideLst>
    </p:cSldViewPr>
  </p:slideViewPr>
  <p:notesTextViewPr>
    <p:cViewPr>
      <p:scale>
        <a:sx n="1" d="1"/>
        <a:sy n="1" d="1"/>
      </p:scale>
      <p:origin x="0" y="0"/>
    </p:cViewPr>
  </p:notesTextViewPr>
  <p:sorterViewPr>
    <p:cViewPr>
      <p:scale>
        <a:sx n="100" d="100"/>
        <a:sy n="100" d="100"/>
      </p:scale>
      <p:origin x="0" y="-634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3.xml"/><Relationship Id="rId107" Type="http://schemas.openxmlformats.org/officeDocument/2006/relationships/tableStyles" Target="tableStyles.xml"/><Relationship Id="rId11" Type="http://schemas.openxmlformats.org/officeDocument/2006/relationships/slideMaster" Target="slideMasters/slideMaster8.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tags" Target="tags/tag1.xml"/><Relationship Id="rId5" Type="http://schemas.openxmlformats.org/officeDocument/2006/relationships/slideMaster" Target="slideMasters/slideMaster2.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commentAuthors" Target="commentAuthors.xml"/><Relationship Id="rId108" Type="http://schemas.microsoft.com/office/2018/10/relationships/authors" Target="author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1.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customXml" Target="../customXml/item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Infant</a:t>
            </a:r>
            <a:r>
              <a:rPr lang="en-US" baseline="0"/>
              <a:t> Salmonella cases by top five serotypes and year: </a:t>
            </a:r>
          </a:p>
          <a:p>
            <a:pPr>
              <a:defRPr/>
            </a:pPr>
            <a:r>
              <a:rPr lang="en-US" baseline="0"/>
              <a:t>North Carolina</a:t>
            </a:r>
            <a:endParaRPr lang="en-US"/>
          </a:p>
        </c:rich>
      </c:tx>
      <c:layout>
        <c:manualLayout>
          <c:xMode val="edge"/>
          <c:yMode val="edge"/>
          <c:x val="0.17324758905981505"/>
          <c:y val="2.07252865312303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cat>
            <c:strRef>
              <c:f>Sheet1!$A$2:$A$6</c:f>
              <c:strCache>
                <c:ptCount val="5"/>
                <c:pt idx="0">
                  <c:v>Newport</c:v>
                </c:pt>
                <c:pt idx="1">
                  <c:v>Javiana</c:v>
                </c:pt>
                <c:pt idx="2">
                  <c:v>Unknown</c:v>
                </c:pt>
                <c:pt idx="3">
                  <c:v>Mississippi</c:v>
                </c:pt>
                <c:pt idx="4">
                  <c:v>Typhimurium</c:v>
                </c:pt>
              </c:strCache>
            </c:strRef>
          </c:cat>
          <c:val>
            <c:numRef>
              <c:f>Sheet1!$B$2:$B$6</c:f>
              <c:numCache>
                <c:formatCode>General</c:formatCode>
                <c:ptCount val="5"/>
                <c:pt idx="0">
                  <c:v>47</c:v>
                </c:pt>
                <c:pt idx="1">
                  <c:v>43</c:v>
                </c:pt>
                <c:pt idx="2">
                  <c:v>14</c:v>
                </c:pt>
                <c:pt idx="3">
                  <c:v>18</c:v>
                </c:pt>
                <c:pt idx="4">
                  <c:v>16</c:v>
                </c:pt>
              </c:numCache>
            </c:numRef>
          </c:val>
          <c:extLst>
            <c:ext xmlns:c16="http://schemas.microsoft.com/office/drawing/2014/chart" uri="{C3380CC4-5D6E-409C-BE32-E72D297353CC}">
              <c16:uniqueId val="{00000000-9C0C-48F6-B450-C44B7EBBD205}"/>
            </c:ext>
          </c:extLst>
        </c:ser>
        <c:ser>
          <c:idx val="1"/>
          <c:order val="1"/>
          <c:tx>
            <c:strRef>
              <c:f>Sheet1!$C$1</c:f>
              <c:strCache>
                <c:ptCount val="1"/>
                <c:pt idx="0">
                  <c:v>2023</c:v>
                </c:pt>
              </c:strCache>
            </c:strRef>
          </c:tx>
          <c:spPr>
            <a:solidFill>
              <a:schemeClr val="accent2"/>
            </a:solidFill>
            <a:ln>
              <a:noFill/>
            </a:ln>
            <a:effectLst/>
          </c:spPr>
          <c:invertIfNegative val="0"/>
          <c:cat>
            <c:strRef>
              <c:f>Sheet1!$A$2:$A$6</c:f>
              <c:strCache>
                <c:ptCount val="5"/>
                <c:pt idx="0">
                  <c:v>Newport</c:v>
                </c:pt>
                <c:pt idx="1">
                  <c:v>Javiana</c:v>
                </c:pt>
                <c:pt idx="2">
                  <c:v>Unknown</c:v>
                </c:pt>
                <c:pt idx="3">
                  <c:v>Mississippi</c:v>
                </c:pt>
                <c:pt idx="4">
                  <c:v>Typhimurium</c:v>
                </c:pt>
              </c:strCache>
            </c:strRef>
          </c:cat>
          <c:val>
            <c:numRef>
              <c:f>Sheet1!$C$2:$C$6</c:f>
              <c:numCache>
                <c:formatCode>General</c:formatCode>
                <c:ptCount val="5"/>
                <c:pt idx="0">
                  <c:v>41</c:v>
                </c:pt>
                <c:pt idx="1">
                  <c:v>26</c:v>
                </c:pt>
                <c:pt idx="2">
                  <c:v>28</c:v>
                </c:pt>
                <c:pt idx="3">
                  <c:v>12</c:v>
                </c:pt>
                <c:pt idx="4">
                  <c:v>16</c:v>
                </c:pt>
              </c:numCache>
            </c:numRef>
          </c:val>
          <c:extLst>
            <c:ext xmlns:c16="http://schemas.microsoft.com/office/drawing/2014/chart" uri="{C3380CC4-5D6E-409C-BE32-E72D297353CC}">
              <c16:uniqueId val="{00000001-9C0C-48F6-B450-C44B7EBBD205}"/>
            </c:ext>
          </c:extLst>
        </c:ser>
        <c:ser>
          <c:idx val="2"/>
          <c:order val="2"/>
          <c:tx>
            <c:strRef>
              <c:f>Sheet1!$D$1</c:f>
              <c:strCache>
                <c:ptCount val="1"/>
                <c:pt idx="0">
                  <c:v>2024</c:v>
                </c:pt>
              </c:strCache>
            </c:strRef>
          </c:tx>
          <c:spPr>
            <a:solidFill>
              <a:schemeClr val="accent3"/>
            </a:solidFill>
            <a:ln>
              <a:noFill/>
            </a:ln>
            <a:effectLst/>
          </c:spPr>
          <c:invertIfNegative val="0"/>
          <c:cat>
            <c:strRef>
              <c:f>Sheet1!$A$2:$A$6</c:f>
              <c:strCache>
                <c:ptCount val="5"/>
                <c:pt idx="0">
                  <c:v>Newport</c:v>
                </c:pt>
                <c:pt idx="1">
                  <c:v>Javiana</c:v>
                </c:pt>
                <c:pt idx="2">
                  <c:v>Unknown</c:v>
                </c:pt>
                <c:pt idx="3">
                  <c:v>Mississippi</c:v>
                </c:pt>
                <c:pt idx="4">
                  <c:v>Typhimurium</c:v>
                </c:pt>
              </c:strCache>
            </c:strRef>
          </c:cat>
          <c:val>
            <c:numRef>
              <c:f>Sheet1!$D$2:$D$6</c:f>
              <c:numCache>
                <c:formatCode>General</c:formatCode>
                <c:ptCount val="5"/>
                <c:pt idx="0">
                  <c:v>18</c:v>
                </c:pt>
                <c:pt idx="1">
                  <c:v>5</c:v>
                </c:pt>
                <c:pt idx="2">
                  <c:v>3</c:v>
                </c:pt>
                <c:pt idx="3">
                  <c:v>6</c:v>
                </c:pt>
                <c:pt idx="4">
                  <c:v>4</c:v>
                </c:pt>
              </c:numCache>
            </c:numRef>
          </c:val>
          <c:extLst>
            <c:ext xmlns:c16="http://schemas.microsoft.com/office/drawing/2014/chart" uri="{C3380CC4-5D6E-409C-BE32-E72D297353CC}">
              <c16:uniqueId val="{00000002-9C0C-48F6-B450-C44B7EBBD205}"/>
            </c:ext>
          </c:extLst>
        </c:ser>
        <c:dLbls>
          <c:showLegendKey val="0"/>
          <c:showVal val="0"/>
          <c:showCatName val="0"/>
          <c:showSerName val="0"/>
          <c:showPercent val="0"/>
          <c:showBubbleSize val="0"/>
        </c:dLbls>
        <c:gapWidth val="219"/>
        <c:overlap val="-27"/>
        <c:axId val="609475656"/>
        <c:axId val="609477816"/>
      </c:barChart>
      <c:catAx>
        <c:axId val="60947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477816"/>
        <c:crosses val="autoZero"/>
        <c:auto val="1"/>
        <c:lblAlgn val="ctr"/>
        <c:lblOffset val="100"/>
        <c:noMultiLvlLbl val="0"/>
      </c:catAx>
      <c:valAx>
        <c:axId val="60947781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475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600" b="1" baseline="0"/>
              <a:t>Salmonella cases with serotypes have </a:t>
            </a:r>
            <a:r>
              <a:rPr lang="en-US" sz="1600" b="1" u="sng" baseline="0"/>
              <a:t>declined</a:t>
            </a:r>
            <a:r>
              <a:rPr lang="en-US" sz="1600" b="1" baseline="0"/>
              <a:t> </a:t>
            </a:r>
            <a:r>
              <a:rPr lang="en-US" sz="1600" baseline="0"/>
              <a:t>from 2010 to 2022 </a:t>
            </a:r>
            <a:r>
              <a:rPr lang="en-US" sz="1600" b="1" baseline="0"/>
              <a:t>among</a:t>
            </a:r>
            <a:r>
              <a:rPr lang="en-US" sz="1600" baseline="0"/>
              <a:t> </a:t>
            </a:r>
            <a:r>
              <a:rPr lang="en-US" sz="1600" b="1" baseline="0">
                <a:solidFill>
                  <a:schemeClr val="accent3"/>
                </a:solidFill>
              </a:rPr>
              <a:t>infants</a:t>
            </a:r>
            <a:r>
              <a:rPr lang="en-US" sz="1600" baseline="0"/>
              <a:t> and </a:t>
            </a:r>
            <a:r>
              <a:rPr lang="en-US" sz="1600" b="1" baseline="0">
                <a:solidFill>
                  <a:schemeClr val="accent1"/>
                </a:solidFill>
              </a:rPr>
              <a:t>all age groups </a:t>
            </a:r>
            <a:r>
              <a:rPr lang="en-US" sz="1600" baseline="0"/>
              <a:t>in North Carolina.</a:t>
            </a:r>
            <a:endParaRPr lang="en-US" sz="1600"/>
          </a:p>
        </c:rich>
      </c:tx>
      <c:layout>
        <c:manualLayout>
          <c:xMode val="edge"/>
          <c:yMode val="edge"/>
          <c:x val="0.12176961122219919"/>
          <c:y val="1.767427066306502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All Salmonella cases</c:v>
                </c:pt>
              </c:strCache>
            </c:strRef>
          </c:tx>
          <c:spPr>
            <a:ln w="28575" cap="rnd">
              <a:solidFill>
                <a:schemeClr val="accent1"/>
              </a:solidFill>
              <a:round/>
            </a:ln>
            <a:effectLst/>
          </c:spPr>
          <c:marker>
            <c:symbol val="none"/>
          </c:marker>
          <c:dLbls>
            <c:dLbl>
              <c:idx val="0"/>
              <c:layout>
                <c:manualLayout>
                  <c:x val="-0.12386888417176316"/>
                  <c:y val="4.5765238022480406E-2"/>
                </c:manualLayout>
              </c:layout>
              <c:tx>
                <c:rich>
                  <a:bodyPr/>
                  <a:lstStyle/>
                  <a:p>
                    <a:fld id="{3F12FFA0-9A36-4685-BAB3-7C1680DE036A}" type="CATEGORYNAME">
                      <a:rPr lang="en-US">
                        <a:solidFill>
                          <a:schemeClr val="accent1"/>
                        </a:solidFill>
                      </a:rPr>
                      <a:pPr/>
                      <a:t>[CATEGORY NAME]</a:t>
                    </a:fld>
                    <a:r>
                      <a:rPr lang="en-US" baseline="0">
                        <a:solidFill>
                          <a:schemeClr val="accent1"/>
                        </a:solidFill>
                      </a:rPr>
                      <a:t>, </a:t>
                    </a:r>
                    <a:fld id="{584AFE58-1D73-45ED-9954-59C87486EE94}" type="VALUE">
                      <a:rPr lang="en-US" b="1" baseline="0">
                        <a:solidFill>
                          <a:schemeClr val="accent1"/>
                        </a:solidFill>
                      </a:rPr>
                      <a:pPr/>
                      <a:t>[VALUE]</a:t>
                    </a:fld>
                    <a:endParaRPr lang="en-US" baseline="0">
                      <a:solidFill>
                        <a:schemeClr val="accent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6D-4761-B0BD-4395CB5997D1}"/>
                </c:ext>
              </c:extLst>
            </c:dLbl>
            <c:dLbl>
              <c:idx val="1"/>
              <c:layout>
                <c:manualLayout>
                  <c:x val="9.6521208445529746E-3"/>
                  <c:y val="-5.1867269758811188E-2"/>
                </c:manualLayout>
              </c:layout>
              <c:tx>
                <c:rich>
                  <a:bodyPr/>
                  <a:lstStyle/>
                  <a:p>
                    <a:fld id="{BB472C8D-87C6-4569-8DFC-53663CC7D2B1}" type="CATEGORYNAME">
                      <a:rPr lang="en-US">
                        <a:solidFill>
                          <a:schemeClr val="accent1"/>
                        </a:solidFill>
                      </a:rPr>
                      <a:pPr/>
                      <a:t>[CATEGORY NAME]</a:t>
                    </a:fld>
                    <a:r>
                      <a:rPr lang="en-US" baseline="0"/>
                      <a:t>, </a:t>
                    </a:r>
                    <a:fld id="{ABB69A30-F7CD-4C80-AB28-E8D8667A35F3}" type="VALUE">
                      <a:rPr lang="en-US" b="1" baseline="0">
                        <a:solidFill>
                          <a:schemeClr val="accent1"/>
                        </a:solidFill>
                      </a:rPr>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F6D-4761-B0BD-4395CB5997D1}"/>
                </c:ext>
              </c:extLst>
            </c:dLbl>
            <c:spPr>
              <a:solidFill>
                <a:srgbClr val="FFFFFF"/>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pt idx="0">
                  <c:v>2010</c:v>
                </c:pt>
                <c:pt idx="1">
                  <c:v>2022</c:v>
                </c:pt>
              </c:numCache>
            </c:numRef>
          </c:cat>
          <c:val>
            <c:numRef>
              <c:f>Sheet1!$B$2:$B$3</c:f>
              <c:numCache>
                <c:formatCode>0%</c:formatCode>
                <c:ptCount val="2"/>
                <c:pt idx="0">
                  <c:v>0.8</c:v>
                </c:pt>
                <c:pt idx="1">
                  <c:v>0.6</c:v>
                </c:pt>
              </c:numCache>
            </c:numRef>
          </c:val>
          <c:smooth val="0"/>
          <c:extLst>
            <c:ext xmlns:c16="http://schemas.microsoft.com/office/drawing/2014/chart" uri="{C3380CC4-5D6E-409C-BE32-E72D297353CC}">
              <c16:uniqueId val="{00000000-9C0C-48F6-B450-C44B7EBBD205}"/>
            </c:ext>
          </c:extLst>
        </c:ser>
        <c:ser>
          <c:idx val="1"/>
          <c:order val="1"/>
          <c:tx>
            <c:strRef>
              <c:f>Sheet1!$C$1</c:f>
              <c:strCache>
                <c:ptCount val="1"/>
                <c:pt idx="0">
                  <c:v>Infant Salmonella cases</c:v>
                </c:pt>
              </c:strCache>
            </c:strRef>
          </c:tx>
          <c:spPr>
            <a:ln w="28575" cap="rnd">
              <a:solidFill>
                <a:schemeClr val="accent2"/>
              </a:solidFill>
              <a:round/>
            </a:ln>
            <a:effectLst/>
          </c:spPr>
          <c:marker>
            <c:symbol val="none"/>
          </c:marker>
          <c:dLbls>
            <c:dLbl>
              <c:idx val="0"/>
              <c:layout>
                <c:manualLayout>
                  <c:x val="-0.1093907029049337"/>
                  <c:y val="-5.4918285626976551E-2"/>
                </c:manualLayout>
              </c:layout>
              <c:tx>
                <c:rich>
                  <a:bodyPr/>
                  <a:lstStyle/>
                  <a:p>
                    <a:fld id="{E0464F6B-78DB-4D0D-B507-275C575222DF}" type="CATEGORYNAME">
                      <a:rPr lang="en-US" b="0">
                        <a:solidFill>
                          <a:schemeClr val="accent3"/>
                        </a:solidFill>
                      </a:rPr>
                      <a:pPr/>
                      <a:t>[CATEGORY NAME]</a:t>
                    </a:fld>
                    <a:r>
                      <a:rPr lang="en-US" b="1" baseline="0">
                        <a:solidFill>
                          <a:schemeClr val="accent3"/>
                        </a:solidFill>
                      </a:rPr>
                      <a:t>, </a:t>
                    </a:r>
                    <a:fld id="{ACAA8290-F792-461B-B907-95787CEDE4B2}" type="VALUE">
                      <a:rPr lang="en-US" b="1" baseline="0">
                        <a:solidFill>
                          <a:schemeClr val="accent3"/>
                        </a:solidFill>
                      </a:rPr>
                      <a:pPr/>
                      <a:t>[VALUE]</a:t>
                    </a:fld>
                    <a:endParaRPr lang="en-US" b="1" baseline="0">
                      <a:solidFill>
                        <a:schemeClr val="accent3"/>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6D-4761-B0BD-4395CB5997D1}"/>
                </c:ext>
              </c:extLst>
            </c:dLbl>
            <c:dLbl>
              <c:idx val="1"/>
              <c:layout>
                <c:manualLayout>
                  <c:x val="8.0434340371274785E-3"/>
                  <c:y val="4.881625389064588E-2"/>
                </c:manualLayout>
              </c:layout>
              <c:tx>
                <c:rich>
                  <a:bodyPr/>
                  <a:lstStyle/>
                  <a:p>
                    <a:fld id="{A2DEE43C-650E-4CF5-8BCB-6759905B25E7}" type="CATEGORYNAME">
                      <a:rPr lang="en-US" b="0">
                        <a:solidFill>
                          <a:schemeClr val="accent3"/>
                        </a:solidFill>
                      </a:rPr>
                      <a:pPr/>
                      <a:t>[CATEGORY NAME]</a:t>
                    </a:fld>
                    <a:r>
                      <a:rPr lang="en-US" b="1" baseline="0">
                        <a:solidFill>
                          <a:schemeClr val="accent3"/>
                        </a:solidFill>
                      </a:rPr>
                      <a:t>, </a:t>
                    </a:r>
                    <a:fld id="{B45E479F-B2C0-459C-91FE-28A7D41F2EAB}" type="VALUE">
                      <a:rPr lang="en-US" b="1" baseline="0">
                        <a:solidFill>
                          <a:schemeClr val="accent3"/>
                        </a:solidFill>
                      </a:rPr>
                      <a:pPr/>
                      <a:t>[VALUE]</a:t>
                    </a:fld>
                    <a:endParaRPr lang="en-US" b="1" baseline="0">
                      <a:solidFill>
                        <a:schemeClr val="accent3"/>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6D-4761-B0BD-4395CB5997D1}"/>
                </c:ext>
              </c:extLst>
            </c:dLbl>
            <c:spPr>
              <a:solidFill>
                <a:srgbClr val="FFFFFF"/>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pt idx="0">
                  <c:v>2010</c:v>
                </c:pt>
                <c:pt idx="1">
                  <c:v>2022</c:v>
                </c:pt>
              </c:numCache>
            </c:numRef>
          </c:cat>
          <c:val>
            <c:numRef>
              <c:f>Sheet1!$C$2:$C$3</c:f>
              <c:numCache>
                <c:formatCode>0%</c:formatCode>
                <c:ptCount val="2"/>
                <c:pt idx="0">
                  <c:v>0.88</c:v>
                </c:pt>
                <c:pt idx="1">
                  <c:v>0.57999999999999996</c:v>
                </c:pt>
              </c:numCache>
            </c:numRef>
          </c:val>
          <c:smooth val="0"/>
          <c:extLst>
            <c:ext xmlns:c16="http://schemas.microsoft.com/office/drawing/2014/chart" uri="{C3380CC4-5D6E-409C-BE32-E72D297353CC}">
              <c16:uniqueId val="{00000001-9C0C-48F6-B450-C44B7EBBD205}"/>
            </c:ext>
          </c:extLst>
        </c:ser>
        <c:dLbls>
          <c:showLegendKey val="0"/>
          <c:showVal val="0"/>
          <c:showCatName val="0"/>
          <c:showSerName val="0"/>
          <c:showPercent val="0"/>
          <c:showBubbleSize val="0"/>
        </c:dLbls>
        <c:smooth val="0"/>
        <c:axId val="609475656"/>
        <c:axId val="609477816"/>
      </c:lineChart>
      <c:catAx>
        <c:axId val="6094756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Earliest year</a:t>
                </a:r>
                <a:r>
                  <a:rPr lang="en-US" baseline="0"/>
                  <a:t> of illness identification</a:t>
                </a:r>
                <a:endParaRPr lang="en-US"/>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477816"/>
        <c:crosses val="autoZero"/>
        <c:auto val="1"/>
        <c:lblAlgn val="ctr"/>
        <c:lblOffset val="100"/>
        <c:noMultiLvlLbl val="0"/>
      </c:catAx>
      <c:valAx>
        <c:axId val="609477816"/>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Proportion of Salmonella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475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CE_70B977D8.xml><?xml version="1.0" encoding="utf-8"?>
<p188:cmLst xmlns:a="http://schemas.openxmlformats.org/drawingml/2006/main" xmlns:r="http://schemas.openxmlformats.org/officeDocument/2006/relationships" xmlns:p188="http://schemas.microsoft.com/office/powerpoint/2018/8/main">
  <p188:cm id="{F21BDAA6-58FB-41AA-9C51-BB37B6B6EA55}" authorId="{45C34CBE-164B-477D-1B8C-711AF50CA3AF}" created="2024-09-10T12:23:38.085">
    <pc:sldMkLst xmlns:pc="http://schemas.microsoft.com/office/powerpoint/2013/main/command">
      <pc:docMk/>
      <pc:sldMk cId="1891203032" sldId="462"/>
    </pc:sldMkLst>
    <p188:txBody>
      <a:bodyPr/>
      <a:lstStyle/>
      <a:p>
        <a:r>
          <a:rPr lang="en-US"/>
          <a:t>Same as the other graph switch bars and line.</a:t>
        </a:r>
      </a:p>
    </p188:txBody>
  </p188:cm>
</p188:cmLst>
</file>

<file path=ppt/comments/modernComment_1E0_F450A682.xml><?xml version="1.0" encoding="utf-8"?>
<p188:cmLst xmlns:a="http://schemas.openxmlformats.org/drawingml/2006/main" xmlns:r="http://schemas.openxmlformats.org/officeDocument/2006/relationships" xmlns:p188="http://schemas.microsoft.com/office/powerpoint/2018/8/main">
  <p188:cm id="{B997A539-111F-4967-AD8D-E43799BB0D00}" authorId="{E5DED9D2-BB70-9B8A-F943-A9B386BB5EE1}" status="resolved" created="2024-09-10T12:35:17.346">
    <ac:txMkLst xmlns:ac="http://schemas.microsoft.com/office/drawing/2013/main/command">
      <pc:docMk xmlns:pc="http://schemas.microsoft.com/office/powerpoint/2013/main/command"/>
      <pc:sldMk xmlns:pc="http://schemas.microsoft.com/office/powerpoint/2013/main/command" cId="4098926210" sldId="480"/>
      <ac:spMk id="6" creationId="{7433DC52-5C27-A9DE-16EA-6F2C43C7CD98}"/>
      <ac:txMk cp="55" len="15">
        <ac:context len="280" hash="795278409"/>
      </ac:txMk>
    </ac:txMkLst>
    <p188:pos x="7120327" y="281065"/>
    <p188:txBody>
      <a:bodyPr/>
      <a:lstStyle/>
      <a:p>
        <a:r>
          <a:rPr lang="en-US"/>
          <a:t>We do have molecular links indicating smaller clusters within the overall increase in infants. But you might not want to get into that detail for a short presentation </a:t>
        </a:r>
      </a:p>
    </p188:txBody>
  </p188:cm>
</p188:cmLst>
</file>

<file path=ppt/comments/modernComment_1E4_83099A92.xml><?xml version="1.0" encoding="utf-8"?>
<p188:cmLst xmlns:a="http://schemas.openxmlformats.org/drawingml/2006/main" xmlns:r="http://schemas.openxmlformats.org/officeDocument/2006/relationships" xmlns:p188="http://schemas.microsoft.com/office/powerpoint/2018/8/main">
  <p188:cm id="{28E76071-A68A-40FE-92B6-E52E84E0710F}" authorId="{2DDE71CA-6F6C-8FE1-2B8D-294C2B58A754}" created="2024-09-10T12:22:17.603">
    <ac:txMkLst xmlns:ac="http://schemas.microsoft.com/office/drawing/2013/main/command">
      <pc:docMk xmlns:pc="http://schemas.microsoft.com/office/powerpoint/2013/main/command"/>
      <pc:sldMk xmlns:pc="http://schemas.microsoft.com/office/powerpoint/2013/main/command" cId="2198444690" sldId="484"/>
      <ac:spMk id="2" creationId="{4B4232AE-C0D1-B5D0-8D4A-093BB4E6EF64}"/>
      <ac:txMk cp="586" len="81">
        <ac:context len="879" hash="1665568845"/>
      </ac:txMk>
    </ac:txMkLst>
    <p188:pos x="7902222" y="3182055"/>
    <p188:replyLst>
      <p188:reply id="{C75C4307-EF0E-40ED-95A4-2ED90E05765C}" authorId="{C34A16EC-A382-56CC-7271-2CC5D824858B}" created="2024-09-10T13:01:23.990">
        <p188:txBody>
          <a:bodyPr/>
          <a:lstStyle/>
          <a:p>
            <a:r>
              <a:rPr lang="en-US"/>
              <a:t>I put it in since we had a fair number of questions post TS debby. But if time is factor I can take this out. </a:t>
            </a:r>
          </a:p>
        </p188:txBody>
      </p188:reply>
      <p188:reply id="{595D2CDE-6059-477D-86B2-4C0917C5B68D}" authorId="{2DDE71CA-6F6C-8FE1-2B8D-294C2B58A754}" created="2024-09-10T13:21:09.334">
        <p188:txBody>
          <a:bodyPr/>
          <a:lstStyle/>
          <a:p>
            <a:r>
              <a:rPr lang="en-US"/>
              <a:t>I received a call from the Duplin HD yesterday requesting mosquito dunks.  EM (or perhaps her local EOC) instructed her to call us to see if we had larvicides or funding to purchase them.  I suggested that she make a formal EOC request so the cumulative requests things are logged for future EM decisions.</a:t>
            </a:r>
          </a:p>
        </p188:txBody>
      </p188:reply>
    </p188:replyLst>
    <p188:txBody>
      <a:bodyPr/>
      <a:lstStyle/>
      <a:p>
        <a:r>
          <a:rPr lang="en-US"/>
          <a:t>Carl, I'm questioning if this is necessary, but I would rather emphasize they go to EM first before calling us directly.</a:t>
        </a:r>
      </a:p>
    </p188:txBody>
  </p188:cm>
</p188:cmLst>
</file>

<file path=ppt/comments/modernComment_1E5_58716F61.xml><?xml version="1.0" encoding="utf-8"?>
<p188:cmLst xmlns:a="http://schemas.openxmlformats.org/drawingml/2006/main" xmlns:r="http://schemas.openxmlformats.org/officeDocument/2006/relationships" xmlns:p188="http://schemas.microsoft.com/office/powerpoint/2018/8/main">
  <p188:cm id="{03197B72-4C87-4D29-9DCF-50A0207A0C2B}" authorId="{2DDE71CA-6F6C-8FE1-2B8D-294C2B58A754}" created="2024-09-10T12:19:07.920">
    <pc:sldMkLst xmlns:pc="http://schemas.microsoft.com/office/powerpoint/2013/main/command">
      <pc:docMk/>
      <pc:sldMk cId="1483829089" sldId="485"/>
    </pc:sldMkLst>
    <p188:replyLst>
      <p188:reply id="{9F0D54A2-F9BD-4AA6-BF64-9EAA79E81346}" authorId="{A5793133-5ECB-3BA7-F45A-1E1ECE15E900}" created="2024-09-10T12:23:13.532">
        <p188:txBody>
          <a:bodyPr/>
          <a:lstStyle/>
          <a:p>
            <a:r>
              <a:rPr lang="en-US"/>
              <a:t>I can make the title "Confirmed and Probable Travel-Associated Dengue Cases..."</a:t>
            </a:r>
          </a:p>
        </p188:txBody>
        <p188:extLst>
          <p:ext xmlns:p="http://schemas.openxmlformats.org/presentationml/2006/main" uri="{57CB4572-C831-44C2-8A1C-0ADB6CCDFE69}">
            <p223:reactions xmlns:p223="http://schemas.microsoft.com/office/powerpoint/2022/03/main">
              <p223:rxn type="👍">
                <p223:instance time="2024-09-10T12:47:23.663" authorId="{2DDE71CA-6F6C-8FE1-2B8D-294C2B58A754}"/>
              </p223:rxn>
            </p223:reactions>
          </p:ext>
        </p188:extLst>
      </p188:reply>
    </p188:replyLst>
    <p188:txBody>
      <a:bodyPr/>
      <a:lstStyle/>
      <a:p>
        <a:r>
          <a:rPr lang="en-US"/>
          <a:t>Should we indicate "travel-associated" somewhere on this slide to avoid the misunderstanding that we have local cases?</a:t>
        </a:r>
      </a:p>
    </p188:txBody>
  </p188:cm>
</p188:cmLst>
</file>

<file path=ppt/comments/modernComment_1EA_9A1F8DC6.xml><?xml version="1.0" encoding="utf-8"?>
<p188:cmLst xmlns:a="http://schemas.openxmlformats.org/drawingml/2006/main" xmlns:r="http://schemas.openxmlformats.org/officeDocument/2006/relationships" xmlns:p188="http://schemas.microsoft.com/office/powerpoint/2018/8/main">
  <p188:cm id="{35D252A1-D404-4BEF-B368-3AA76AF518F1}" authorId="{2DDE71CA-6F6C-8FE1-2B8D-294C2B58A754}" created="2024-09-10T14:54:26.874">
    <pc:sldMkLst xmlns:pc="http://schemas.microsoft.com/office/powerpoint/2013/main/command">
      <pc:docMk/>
      <pc:sldMk cId="2585759174" sldId="490"/>
    </pc:sldMkLst>
    <p188:txBody>
      <a:bodyPr/>
      <a:lstStyle/>
      <a:p>
        <a:r>
          <a:rPr lang="en-US"/>
          <a:t>[@Williams, Carl] You asked yesterday to look into blood donations.  We definitely have 3 years of data. We have had questions recently if these need to be reported, so a visual is a good reminder.  
 You have 3 options.... 1 slide with both for comparison, 2 separate slides, or drop blood donations</a:t>
        </a:r>
      </a:p>
    </p188:txBody>
  </p188:cm>
</p188:cmLst>
</file>

<file path=ppt/comments/modernComment_1EC_186D01B6.xml><?xml version="1.0" encoding="utf-8"?>
<p188:cmLst xmlns:a="http://schemas.openxmlformats.org/drawingml/2006/main" xmlns:r="http://schemas.openxmlformats.org/officeDocument/2006/relationships" xmlns:p188="http://schemas.microsoft.com/office/powerpoint/2018/8/main">
  <p188:cm id="{78EFBE63-5F2C-4CF2-BCD2-1F4D7A10769C}" authorId="{45C34CBE-164B-477D-1B8C-711AF50CA3AF}" created="2024-09-10T12:22:46.620">
    <pc:sldMkLst xmlns:pc="http://schemas.microsoft.com/office/powerpoint/2013/main/command">
      <pc:docMk/>
      <pc:sldMk cId="205479779" sldId="452"/>
    </pc:sldMkLst>
    <p188:replyLst>
      <p188:reply id="{6E52BA34-968C-4977-B61E-2E071C04FEFE}" authorId="{2DDE71CA-6F6C-8FE1-2B8D-294C2B58A754}" created="2024-09-10T14:04:49.371">
        <p188:txBody>
          <a:bodyPr/>
          <a:lstStyle/>
          <a:p>
            <a:r>
              <a:rPr lang="en-US"/>
              <a:t>[@Wilson, Erica F]  Completed.  I will change the LAC in the same way.  I changed to the lighter blue in the template to see the black line more clearly.  Let me know if font or other formats need work.</a:t>
            </a:r>
          </a:p>
        </p188:txBody>
      </p188:reply>
    </p188:replyLst>
    <p188:txBody>
      <a:bodyPr/>
      <a:lstStyle/>
      <a:p>
        <a:r>
          <a:rPr lang="en-US"/>
          <a:t>I would switch the line and the bars on this graph, standard practice is to have current year as bars and the line as the five year average</a:t>
        </a:r>
      </a:p>
    </p188:txBody>
  </p188:cm>
</p188:cmLst>
</file>

<file path=ppt/comments/modernComment_7FFFC9DB_9DCC3C6.xml><?xml version="1.0" encoding="utf-8"?>
<p188:cmLst xmlns:a="http://schemas.openxmlformats.org/drawingml/2006/main" xmlns:r="http://schemas.openxmlformats.org/officeDocument/2006/relationships" xmlns:p188="http://schemas.microsoft.com/office/powerpoint/2018/8/main">
  <p188:cm id="{687DF82C-1142-4250-BF56-EE9AD50BED0D}" authorId="{E2B2F1D2-ADC4-F891-561E-531B165B606C}" status="resolved" created="2024-08-27T15:59:33.448">
    <ac:deMkLst xmlns:ac="http://schemas.microsoft.com/office/drawing/2013/main/command">
      <pc:docMk xmlns:pc="http://schemas.microsoft.com/office/powerpoint/2013/main/command"/>
      <pc:sldMk xmlns:pc="http://schemas.microsoft.com/office/powerpoint/2013/main/command" cId="165462982" sldId="2147469787"/>
      <ac:spMk id="3" creationId="{80CCF6D3-561E-D56B-AC38-0BEEEFB4B491}"/>
    </ac:deMkLst>
    <p188:txBody>
      <a:bodyPr/>
      <a:lstStyle/>
      <a:p>
        <a:r>
          <a:rPr lang="en-US"/>
          <a:t>Shared this in August. Update as necessary. </a:t>
        </a:r>
      </a:p>
    </p188:txBody>
  </p188:cm>
</p188:cmLst>
</file>

<file path=ppt/comments/modernComment_7FFFC9DC_E2A87B46.xml><?xml version="1.0" encoding="utf-8"?>
<p188:cmLst xmlns:a="http://schemas.openxmlformats.org/drawingml/2006/main" xmlns:r="http://schemas.openxmlformats.org/officeDocument/2006/relationships" xmlns:p188="http://schemas.microsoft.com/office/powerpoint/2018/8/main">
  <p188:cm id="{C998CCBC-5FFA-47A8-B644-A77278BB5F1A}" authorId="{237241E4-FB77-E7E4-6079-8B168E1849E7}" status="resolved" created="2024-09-03T21:06:54.610">
    <pc:sldMkLst xmlns:pc="http://schemas.microsoft.com/office/powerpoint/2013/main/command">
      <pc:docMk/>
      <pc:sldMk cId="3802692422" sldId="2147469788"/>
    </pc:sldMkLst>
    <p188:replyLst>
      <p188:reply id="{C8573FFD-DFEE-4855-BAF9-87205C164103}" authorId="{2B7B3300-354E-C2E7-33B1-12E274A210D6}" created="2024-09-05T15:24:49.973">
        <p188:txBody>
          <a:bodyPr/>
          <a:lstStyle/>
          <a:p>
            <a:r>
              <a:rPr lang="en-US"/>
              <a:t>We shared this slide at the LHD webinar in August.</a:t>
            </a:r>
          </a:p>
        </p188:txBody>
      </p188:reply>
      <p188:reply id="{C995F469-B612-4AB2-A25D-4300898D314B}" authorId="{237241E4-FB77-E7E4-6079-8B168E1849E7}" created="2024-09-09T20:42:01.154">
        <p188:txBody>
          <a:bodyPr/>
          <a:lstStyle/>
          <a:p>
            <a:r>
              <a:rPr lang="en-US"/>
              <a:t>https://medicaid.ncdhhs.gov/blog/2024/09/06/nc-medicaid-respiratory-syncytial-virus-rsv-guidelines-2024-2025
</a:t>
            </a:r>
          </a:p>
        </p188:txBody>
      </p188:reply>
      <p188:reply id="{6E78E43B-25C6-49E8-BEB2-639D2D8B993E}" authorId="{237241E4-FB77-E7E4-6079-8B168E1849E7}" created="2024-09-09T20:42:40.597">
        <p188:txBody>
          <a:bodyPr/>
          <a:lstStyle/>
          <a:p>
            <a:r>
              <a:rPr lang="en-US"/>
              <a:t>Can we add that Medicaid bulletin </a:t>
            </a:r>
          </a:p>
        </p188:txBody>
      </p188:reply>
    </p188:replyLst>
    <p188:txBody>
      <a:bodyPr/>
      <a:lstStyle/>
      <a:p>
        <a:r>
          <a:rPr lang="en-US"/>
          <a:t>Need to check to see if Medicaid has updated bulletin on this yet - Pinged our contact - check back with me tomorrow</a:t>
        </a:r>
      </a:p>
    </p188:txBody>
  </p188:cm>
</p188:cmLst>
</file>

<file path=ppt/comments/modernComment_7FFFC9ED_C2F20600.xml><?xml version="1.0" encoding="utf-8"?>
<p188:cmLst xmlns:a="http://schemas.openxmlformats.org/drawingml/2006/main" xmlns:r="http://schemas.openxmlformats.org/officeDocument/2006/relationships" xmlns:p188="http://schemas.microsoft.com/office/powerpoint/2018/8/main">
  <p188:cm id="{0A0D6F29-F7F5-4FF9-8441-3257825D16B5}" authorId="{E2B2F1D2-ADC4-F891-561E-531B165B606C}" status="resolved" created="2024-08-27T14:39:59.751">
    <pc:sldMkLst xmlns:pc="http://schemas.microsoft.com/office/powerpoint/2013/main/command">
      <pc:docMk/>
      <pc:sldMk cId="3270641152" sldId="2147469805"/>
    </pc:sldMkLst>
    <p188:txBody>
      <a:bodyPr/>
      <a:lstStyle/>
      <a:p>
        <a:r>
          <a:rPr lang="en-US"/>
          <a:t>New slide. Standing orders:
https://covid19.ncdhhs.gov/guidance-for-health-care-providers</a:t>
        </a:r>
      </a:p>
    </p188:txBody>
  </p188:cm>
  <p188:cm id="{6AF8BB32-982D-4A83-9A16-DC11A6836C7D}" authorId="{E2B2F1D2-ADC4-F891-561E-531B165B606C}" status="resolved" created="2024-08-27T14:42:02.726">
    <ac:txMkLst xmlns:ac="http://schemas.microsoft.com/office/drawing/2013/main/command">
      <pc:docMk xmlns:pc="http://schemas.microsoft.com/office/powerpoint/2013/main/command"/>
      <pc:sldMk xmlns:pc="http://schemas.microsoft.com/office/powerpoint/2013/main/command" cId="3270641152" sldId="2147469805"/>
      <ac:graphicFrameMk id="20" creationId="{5248A84D-2077-A36D-7A5E-D27B828F38A1}"/>
      <dc:dgmMk xmlns:dc="http://schemas.microsoft.com/office/drawing/2013/diagram/command"/>
      <dc:nodeMk xmlns:dc="http://schemas.microsoft.com/office/drawing/2013/diagram/command" id="{4921E6A5-B6F4-4F6C-9E90-B09C6715BCCF}"/>
      <ac:txMk cp="0">
        <ac:context len="1" hash="13"/>
      </ac:txMk>
    </ac:txMkLst>
    <p188:txBody>
      <a:bodyPr/>
      <a:lstStyle/>
      <a:p>
        <a:r>
          <a:rPr lang="en-US"/>
          <a:t>Is there an updated FAQ?</a:t>
        </a:r>
      </a:p>
    </p188:txBody>
  </p188:cm>
</p188:cmLst>
</file>

<file path=ppt/comments/modernComment_7FFFC9F9_C7431E88.xml><?xml version="1.0" encoding="utf-8"?>
<p188:cmLst xmlns:a="http://schemas.openxmlformats.org/drawingml/2006/main" xmlns:r="http://schemas.openxmlformats.org/officeDocument/2006/relationships" xmlns:p188="http://schemas.microsoft.com/office/powerpoint/2018/8/main">
  <p188:cm id="{B8B077FD-8BD6-4AFE-AA0D-E0947232000E}" authorId="{2B7B3300-354E-C2E7-33B1-12E274A210D6}" status="resolved" created="2024-08-29T18:28:10.966">
    <pc:sldMkLst xmlns:pc="http://schemas.microsoft.com/office/powerpoint/2013/main/command">
      <pc:docMk/>
      <pc:sldMk cId="3343064712" sldId="2147469817"/>
    </pc:sldMkLst>
    <p188:txBody>
      <a:bodyPr/>
      <a:lstStyle/>
      <a:p>
        <a:r>
          <a:rPr lang="en-US"/>
          <a:t>Place holder. Needs clarification/massaging</a:t>
        </a:r>
      </a:p>
    </p188:txBody>
  </p188:cm>
</p188:cmLst>
</file>

<file path=ppt/comments/modernComment_7FFFCA05_31C6FE40.xml><?xml version="1.0" encoding="utf-8"?>
<p188:cmLst xmlns:a="http://schemas.openxmlformats.org/drawingml/2006/main" xmlns:r="http://schemas.openxmlformats.org/officeDocument/2006/relationships" xmlns:p188="http://schemas.microsoft.com/office/powerpoint/2018/8/main">
  <p188:cm id="{74025E30-32CB-4E36-93B3-9718C7226C76}" authorId="{BA015E81-D28F-2E56-0B52-F5F8362EBAC1}" status="resolved" created="2024-09-09T20:13:45.840">
    <ac:deMkLst xmlns:ac="http://schemas.microsoft.com/office/drawing/2013/main/command">
      <pc:docMk xmlns:pc="http://schemas.microsoft.com/office/powerpoint/2013/main/command"/>
      <pc:sldMk xmlns:pc="http://schemas.microsoft.com/office/powerpoint/2013/main/command" cId="835124800" sldId="2147469829"/>
      <ac:spMk id="3" creationId="{928396EB-6D14-B279-7F67-C52AF9F32A64}"/>
    </ac:deMkLst>
    <p188:replyLst>
      <p188:reply id="{ABBB594F-6E9B-46AE-8E10-D4DB94E45206}" authorId="{0C9E2B69-E2D5-CF9C-946C-B92AEF608273}" created="2024-09-10T11:07:04.447">
        <p188:txBody>
          <a:bodyPr/>
          <a:lstStyle/>
          <a:p>
            <a:r>
              <a:rPr lang="en-US"/>
              <a:t>Looks great, Charlotte. </a:t>
            </a:r>
          </a:p>
        </p188:txBody>
      </p188:reply>
    </p188:replyLst>
    <p188:txBody>
      <a:bodyPr/>
      <a:lstStyle/>
      <a:p>
        <a:r>
          <a:rPr lang="en-US"/>
          <a:t>[@Oakley, Kandice D] can you review?</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ata6.xml.rels><?xml version="1.0" encoding="UTF-8" standalone="yes"?>
<Relationships xmlns="http://schemas.openxmlformats.org/package/2006/relationships"><Relationship Id="rId2" Type="http://schemas.openxmlformats.org/officeDocument/2006/relationships/hyperlink" Target="https://mailchi.mp/dhhs.nc.gov/jynneos-ordering-instructions-17849273" TargetMode="External"/><Relationship Id="rId1" Type="http://schemas.openxmlformats.org/officeDocument/2006/relationships/hyperlink" Target="https://app.smartsheet.com/b/form/c2955ccb34da4bd19f43f30db145116d"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6.xml.rels><?xml version="1.0" encoding="UTF-8" standalone="yes"?>
<Relationships xmlns="http://schemas.openxmlformats.org/package/2006/relationships"><Relationship Id="rId2" Type="http://schemas.openxmlformats.org/officeDocument/2006/relationships/hyperlink" Target="https://mailchi.mp/dhhs.nc.gov/jynneos-ordering-instructions-17849273" TargetMode="External"/><Relationship Id="rId1" Type="http://schemas.openxmlformats.org/officeDocument/2006/relationships/hyperlink" Target="https://app.smartsheet.com/b/form/c2955ccb34da4bd19f43f30db145116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4F0C0-95C6-4E7E-88BA-2C4FEA2CFE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83B837-1E71-4A4A-B54D-952BE313AAAB}">
      <dgm:prSet phldrT="[Text]" custT="1"/>
      <dgm:spPr/>
      <dgm:t>
        <a:bodyPr/>
        <a:lstStyle/>
        <a:p>
          <a:r>
            <a:rPr lang="en-US" sz="2000" b="1">
              <a:effectLst/>
            </a:rPr>
            <a:t>VFC</a:t>
          </a:r>
          <a:r>
            <a:rPr lang="en-US" sz="2000">
              <a:effectLst/>
            </a:rPr>
            <a:t> - Provides no cost vaccines to eligible children from birth through age 18. This includes children who are uninsured, underinsured, Medicaid eligible, and American Indian or Alaska Native.</a:t>
          </a:r>
          <a:endParaRPr lang="en-US" sz="2000"/>
        </a:p>
      </dgm:t>
    </dgm:pt>
    <dgm:pt modelId="{77A3E3AB-63D0-4767-892E-9DB722F6BB97}" type="parTrans" cxnId="{720EC3A1-5F32-4302-82E8-C44D183464A9}">
      <dgm:prSet/>
      <dgm:spPr/>
      <dgm:t>
        <a:bodyPr/>
        <a:lstStyle/>
        <a:p>
          <a:endParaRPr lang="en-US"/>
        </a:p>
      </dgm:t>
    </dgm:pt>
    <dgm:pt modelId="{CF2D2B9F-68D9-4AC1-896C-2AD4A1B74CAB}" type="sibTrans" cxnId="{720EC3A1-5F32-4302-82E8-C44D183464A9}">
      <dgm:prSet/>
      <dgm:spPr/>
      <dgm:t>
        <a:bodyPr/>
        <a:lstStyle/>
        <a:p>
          <a:endParaRPr lang="en-US"/>
        </a:p>
      </dgm:t>
    </dgm:pt>
    <dgm:pt modelId="{509926F7-2575-42FA-9C22-EB961E14F41E}">
      <dgm:prSet phldrT="[Text]" custT="1"/>
      <dgm:spPr/>
      <dgm:t>
        <a:bodyPr/>
        <a:lstStyle/>
        <a:p>
          <a:pPr>
            <a:buFont typeface="+mj-lt"/>
            <a:buAutoNum type="arabicPeriod"/>
          </a:pPr>
          <a:r>
            <a:rPr lang="en-US" sz="2000" b="1">
              <a:effectLst/>
            </a:rPr>
            <a:t>317</a:t>
          </a:r>
          <a:r>
            <a:rPr lang="en-US" sz="2000">
              <a:effectLst/>
            </a:rPr>
            <a:t> - Supports immunization of uninsured and underinsured adults as well as a few other select patient populations (i.e., </a:t>
          </a:r>
          <a:r>
            <a:rPr lang="en-US" sz="2000" err="1">
              <a:effectLst/>
            </a:rPr>
            <a:t>HepB</a:t>
          </a:r>
          <a:r>
            <a:rPr lang="en-US" sz="2000">
              <a:effectLst/>
            </a:rPr>
            <a:t> birth dose).</a:t>
          </a:r>
          <a:endParaRPr lang="en-US" sz="2000"/>
        </a:p>
      </dgm:t>
    </dgm:pt>
    <dgm:pt modelId="{4193D2CF-810F-4365-8994-9A7294BEF074}" type="parTrans" cxnId="{19EB8990-D77F-4F65-A726-544B33C0EF87}">
      <dgm:prSet/>
      <dgm:spPr/>
      <dgm:t>
        <a:bodyPr/>
        <a:lstStyle/>
        <a:p>
          <a:endParaRPr lang="en-US"/>
        </a:p>
      </dgm:t>
    </dgm:pt>
    <dgm:pt modelId="{9F432346-6D80-415E-BCB8-E6D46D80E4D0}" type="sibTrans" cxnId="{19EB8990-D77F-4F65-A726-544B33C0EF87}">
      <dgm:prSet/>
      <dgm:spPr/>
      <dgm:t>
        <a:bodyPr/>
        <a:lstStyle/>
        <a:p>
          <a:endParaRPr lang="en-US"/>
        </a:p>
      </dgm:t>
    </dgm:pt>
    <dgm:pt modelId="{5F3217A2-AB84-497C-8E4E-427AA2D8F355}" type="pres">
      <dgm:prSet presAssocID="{0B04F0C0-95C6-4E7E-88BA-2C4FEA2CFE75}" presName="diagram" presStyleCnt="0">
        <dgm:presLayoutVars>
          <dgm:dir/>
          <dgm:resizeHandles val="exact"/>
        </dgm:presLayoutVars>
      </dgm:prSet>
      <dgm:spPr/>
    </dgm:pt>
    <dgm:pt modelId="{0C20AD0D-C690-45F7-B22C-3806A866B30E}" type="pres">
      <dgm:prSet presAssocID="{6583B837-1E71-4A4A-B54D-952BE313AAAB}" presName="node" presStyleLbl="node1" presStyleIdx="0" presStyleCnt="2" custLinFactNeighborX="-26" custLinFactNeighborY="-1584">
        <dgm:presLayoutVars>
          <dgm:bulletEnabled val="1"/>
        </dgm:presLayoutVars>
      </dgm:prSet>
      <dgm:spPr/>
    </dgm:pt>
    <dgm:pt modelId="{D353F8D4-32EB-43C8-B425-5FF537EB0DDF}" type="pres">
      <dgm:prSet presAssocID="{CF2D2B9F-68D9-4AC1-896C-2AD4A1B74CAB}" presName="sibTrans" presStyleCnt="0"/>
      <dgm:spPr/>
    </dgm:pt>
    <dgm:pt modelId="{3B9D2976-565D-473B-8348-2E9D366B2C48}" type="pres">
      <dgm:prSet presAssocID="{509926F7-2575-42FA-9C22-EB961E14F41E}" presName="node" presStyleLbl="node1" presStyleIdx="1" presStyleCnt="2">
        <dgm:presLayoutVars>
          <dgm:bulletEnabled val="1"/>
        </dgm:presLayoutVars>
      </dgm:prSet>
      <dgm:spPr/>
    </dgm:pt>
  </dgm:ptLst>
  <dgm:cxnLst>
    <dgm:cxn modelId="{5594CB63-1D8C-4B72-953A-9EB50EB7AEEC}" type="presOf" srcId="{6583B837-1E71-4A4A-B54D-952BE313AAAB}" destId="{0C20AD0D-C690-45F7-B22C-3806A866B30E}" srcOrd="0" destOrd="0" presId="urn:microsoft.com/office/officeart/2005/8/layout/default"/>
    <dgm:cxn modelId="{0B777E90-4DB2-4D13-B1E4-CA6275F47B83}" type="presOf" srcId="{0B04F0C0-95C6-4E7E-88BA-2C4FEA2CFE75}" destId="{5F3217A2-AB84-497C-8E4E-427AA2D8F355}" srcOrd="0" destOrd="0" presId="urn:microsoft.com/office/officeart/2005/8/layout/default"/>
    <dgm:cxn modelId="{19EB8990-D77F-4F65-A726-544B33C0EF87}" srcId="{0B04F0C0-95C6-4E7E-88BA-2C4FEA2CFE75}" destId="{509926F7-2575-42FA-9C22-EB961E14F41E}" srcOrd="1" destOrd="0" parTransId="{4193D2CF-810F-4365-8994-9A7294BEF074}" sibTransId="{9F432346-6D80-415E-BCB8-E6D46D80E4D0}"/>
    <dgm:cxn modelId="{0643979E-4E60-43CC-B3EE-74E918AD6EB0}" type="presOf" srcId="{509926F7-2575-42FA-9C22-EB961E14F41E}" destId="{3B9D2976-565D-473B-8348-2E9D366B2C48}" srcOrd="0" destOrd="0" presId="urn:microsoft.com/office/officeart/2005/8/layout/default"/>
    <dgm:cxn modelId="{720EC3A1-5F32-4302-82E8-C44D183464A9}" srcId="{0B04F0C0-95C6-4E7E-88BA-2C4FEA2CFE75}" destId="{6583B837-1E71-4A4A-B54D-952BE313AAAB}" srcOrd="0" destOrd="0" parTransId="{77A3E3AB-63D0-4767-892E-9DB722F6BB97}" sibTransId="{CF2D2B9F-68D9-4AC1-896C-2AD4A1B74CAB}"/>
    <dgm:cxn modelId="{0C60EEA6-C541-4CA8-87C5-A7A47C9D3814}" type="presParOf" srcId="{5F3217A2-AB84-497C-8E4E-427AA2D8F355}" destId="{0C20AD0D-C690-45F7-B22C-3806A866B30E}" srcOrd="0" destOrd="0" presId="urn:microsoft.com/office/officeart/2005/8/layout/default"/>
    <dgm:cxn modelId="{65A3CFCF-48D6-4BDB-91E1-FCC7BAA515E4}" type="presParOf" srcId="{5F3217A2-AB84-497C-8E4E-427AA2D8F355}" destId="{D353F8D4-32EB-43C8-B425-5FF537EB0DDF}" srcOrd="1" destOrd="0" presId="urn:microsoft.com/office/officeart/2005/8/layout/default"/>
    <dgm:cxn modelId="{CFE5B631-1F0A-42EB-8CFE-713F49F0A8A5}" type="presParOf" srcId="{5F3217A2-AB84-497C-8E4E-427AA2D8F355}" destId="{3B9D2976-565D-473B-8348-2E9D366B2C4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5E400-8CF4-4D54-B32B-E3CAD260B6E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1D326B3D-C55E-486C-93B8-1ADE1C95F61E}">
      <dgm:prSet phldrT="[Text]"/>
      <dgm:spPr/>
      <dgm:t>
        <a:bodyPr/>
        <a:lstStyle/>
        <a:p>
          <a:r>
            <a:rPr lang="en-US"/>
            <a:t>Previous Operations</a:t>
          </a:r>
        </a:p>
      </dgm:t>
    </dgm:pt>
    <dgm:pt modelId="{DF5B24AA-F5E3-48F8-93AF-A22BE20AECD9}" type="parTrans" cxnId="{B850642F-79C8-4A51-ADF5-B19658EFFDCD}">
      <dgm:prSet/>
      <dgm:spPr/>
      <dgm:t>
        <a:bodyPr/>
        <a:lstStyle/>
        <a:p>
          <a:endParaRPr lang="en-US"/>
        </a:p>
      </dgm:t>
    </dgm:pt>
    <dgm:pt modelId="{DD2B3914-F815-4559-823F-3CD7F572DD13}" type="sibTrans" cxnId="{B850642F-79C8-4A51-ADF5-B19658EFFDCD}">
      <dgm:prSet/>
      <dgm:spPr/>
      <dgm:t>
        <a:bodyPr/>
        <a:lstStyle/>
        <a:p>
          <a:endParaRPr lang="en-US"/>
        </a:p>
      </dgm:t>
    </dgm:pt>
    <dgm:pt modelId="{65BB2B50-D5B1-41A6-BC81-8C09C41FC31D}">
      <dgm:prSet/>
      <dgm:spPr/>
      <dgm:t>
        <a:bodyPr/>
        <a:lstStyle/>
        <a:p>
          <a:r>
            <a:rPr lang="en-US"/>
            <a:t>NCIP used available data to determine funding (VFC vs 317) of doses ordered on the back end </a:t>
          </a:r>
        </a:p>
      </dgm:t>
    </dgm:pt>
    <dgm:pt modelId="{B1A5C99E-3C8B-4948-9CF0-52841AA5B77E}" type="parTrans" cxnId="{7A0ADB9E-1B35-4CCE-A52A-A458B8CD47C7}">
      <dgm:prSet/>
      <dgm:spPr/>
      <dgm:t>
        <a:bodyPr/>
        <a:lstStyle/>
        <a:p>
          <a:endParaRPr lang="en-US"/>
        </a:p>
      </dgm:t>
    </dgm:pt>
    <dgm:pt modelId="{3C7A0E32-7094-4564-A947-F733696973D0}" type="sibTrans" cxnId="{7A0ADB9E-1B35-4CCE-A52A-A458B8CD47C7}">
      <dgm:prSet/>
      <dgm:spPr/>
      <dgm:t>
        <a:bodyPr/>
        <a:lstStyle/>
        <a:p>
          <a:endParaRPr lang="en-US"/>
        </a:p>
      </dgm:t>
    </dgm:pt>
    <dgm:pt modelId="{1F652EA2-304B-48AA-92E1-71ED2371CE29}">
      <dgm:prSet phldrT="[Text]"/>
      <dgm:spPr/>
      <dgm:t>
        <a:bodyPr/>
        <a:lstStyle/>
        <a:p>
          <a:r>
            <a:rPr lang="en-US"/>
            <a:t>Changing Vaccine Landscape</a:t>
          </a:r>
        </a:p>
      </dgm:t>
    </dgm:pt>
    <dgm:pt modelId="{2D3506D0-14A1-4BE3-9D3B-BD42F0B1009E}" type="parTrans" cxnId="{4620913F-4E7F-410F-89A0-1DF63557DF17}">
      <dgm:prSet/>
      <dgm:spPr/>
      <dgm:t>
        <a:bodyPr/>
        <a:lstStyle/>
        <a:p>
          <a:endParaRPr lang="en-US"/>
        </a:p>
      </dgm:t>
    </dgm:pt>
    <dgm:pt modelId="{CC6274F1-B0B0-4E66-AFC6-B50912EB1585}" type="sibTrans" cxnId="{4620913F-4E7F-410F-89A0-1DF63557DF17}">
      <dgm:prSet/>
      <dgm:spPr/>
      <dgm:t>
        <a:bodyPr/>
        <a:lstStyle/>
        <a:p>
          <a:endParaRPr lang="en-US"/>
        </a:p>
      </dgm:t>
    </dgm:pt>
    <dgm:pt modelId="{025F6209-6F4E-449E-BFDA-929CB0B5B2EC}">
      <dgm:prSet phldrT="[Text]"/>
      <dgm:spPr/>
      <dgm:t>
        <a:bodyPr/>
        <a:lstStyle/>
        <a:p>
          <a:r>
            <a:rPr lang="en-US"/>
            <a:t>Increase in products where populations receiving vaccine brands overlap between adults and children</a:t>
          </a:r>
        </a:p>
      </dgm:t>
    </dgm:pt>
    <dgm:pt modelId="{679BDCA7-8D7C-497C-A600-6DA5AEB5E323}" type="parTrans" cxnId="{EF8F1F87-2177-45AA-85E6-CDC9B21C3717}">
      <dgm:prSet/>
      <dgm:spPr/>
      <dgm:t>
        <a:bodyPr/>
        <a:lstStyle/>
        <a:p>
          <a:endParaRPr lang="en-US"/>
        </a:p>
      </dgm:t>
    </dgm:pt>
    <dgm:pt modelId="{88F1B1B5-587F-4FB3-BE21-79990906BA1A}" type="sibTrans" cxnId="{EF8F1F87-2177-45AA-85E6-CDC9B21C3717}">
      <dgm:prSet/>
      <dgm:spPr/>
      <dgm:t>
        <a:bodyPr/>
        <a:lstStyle/>
        <a:p>
          <a:endParaRPr lang="en-US"/>
        </a:p>
      </dgm:t>
    </dgm:pt>
    <dgm:pt modelId="{87E3FD03-239D-4DFF-B138-363EA269FD18}">
      <dgm:prSet phldrT="[Text]"/>
      <dgm:spPr/>
      <dgm:t>
        <a:bodyPr/>
        <a:lstStyle/>
        <a:p>
          <a:r>
            <a:rPr lang="en-US"/>
            <a:t>Compliance</a:t>
          </a:r>
        </a:p>
      </dgm:t>
    </dgm:pt>
    <dgm:pt modelId="{8C39C3E5-4336-4267-9F65-A0688650F892}" type="parTrans" cxnId="{B04FC9A8-BAE4-4B0F-8390-6BAD89226299}">
      <dgm:prSet/>
      <dgm:spPr/>
      <dgm:t>
        <a:bodyPr/>
        <a:lstStyle/>
        <a:p>
          <a:endParaRPr lang="en-US"/>
        </a:p>
      </dgm:t>
    </dgm:pt>
    <dgm:pt modelId="{D8839EA9-C9D5-4874-9B34-AF004D7440FD}" type="sibTrans" cxnId="{B04FC9A8-BAE4-4B0F-8390-6BAD89226299}">
      <dgm:prSet/>
      <dgm:spPr/>
      <dgm:t>
        <a:bodyPr/>
        <a:lstStyle/>
        <a:p>
          <a:endParaRPr lang="en-US"/>
        </a:p>
      </dgm:t>
    </dgm:pt>
    <dgm:pt modelId="{92354ED3-D50F-479F-AF7D-607414B213BD}">
      <dgm:prSet phldrT="[Text]"/>
      <dgm:spPr/>
      <dgm:t>
        <a:bodyPr/>
        <a:lstStyle/>
        <a:p>
          <a:r>
            <a:rPr lang="en-US"/>
            <a:t>Providers receiving 317 adult vaccines need to account for doses to assist in complying with CDC requirements for vaccine accountability</a:t>
          </a:r>
        </a:p>
      </dgm:t>
    </dgm:pt>
    <dgm:pt modelId="{4519722F-B77D-4077-B5F4-66BD0349FE0D}" type="parTrans" cxnId="{6A490EF4-951C-457D-A36D-DE1EC689E970}">
      <dgm:prSet/>
      <dgm:spPr/>
      <dgm:t>
        <a:bodyPr/>
        <a:lstStyle/>
        <a:p>
          <a:endParaRPr lang="en-US"/>
        </a:p>
      </dgm:t>
    </dgm:pt>
    <dgm:pt modelId="{ECD3CDE6-E30A-4361-B482-9B173F56214D}" type="sibTrans" cxnId="{6A490EF4-951C-457D-A36D-DE1EC689E970}">
      <dgm:prSet/>
      <dgm:spPr/>
      <dgm:t>
        <a:bodyPr/>
        <a:lstStyle/>
        <a:p>
          <a:endParaRPr lang="en-US"/>
        </a:p>
      </dgm:t>
    </dgm:pt>
    <dgm:pt modelId="{D43661C5-991D-4645-8288-3B7ED715C75B}">
      <dgm:prSet/>
      <dgm:spPr/>
      <dgm:t>
        <a:bodyPr/>
        <a:lstStyle/>
        <a:p>
          <a:r>
            <a:rPr lang="en-US"/>
            <a:t>Increase in the number of available brands</a:t>
          </a:r>
        </a:p>
      </dgm:t>
    </dgm:pt>
    <dgm:pt modelId="{F95A4A67-E02E-4E1B-AB01-DA0251D0CABE}" type="parTrans" cxnId="{906BF0DF-201F-4A5E-967F-44587E8E8CAA}">
      <dgm:prSet/>
      <dgm:spPr/>
      <dgm:t>
        <a:bodyPr/>
        <a:lstStyle/>
        <a:p>
          <a:endParaRPr lang="en-US"/>
        </a:p>
      </dgm:t>
    </dgm:pt>
    <dgm:pt modelId="{F854AF74-5CAD-45D5-AE6F-D6C2231EBB44}" type="sibTrans" cxnId="{906BF0DF-201F-4A5E-967F-44587E8E8CAA}">
      <dgm:prSet/>
      <dgm:spPr/>
      <dgm:t>
        <a:bodyPr/>
        <a:lstStyle/>
        <a:p>
          <a:endParaRPr lang="en-US"/>
        </a:p>
      </dgm:t>
    </dgm:pt>
    <dgm:pt modelId="{6DE10C28-1767-437D-9DD3-0C88F9723468}">
      <dgm:prSet/>
      <dgm:spPr/>
      <dgm:t>
        <a:bodyPr/>
        <a:lstStyle/>
        <a:p>
          <a:r>
            <a:rPr lang="en-US"/>
            <a:t>Current NCIR Limitations</a:t>
          </a:r>
        </a:p>
      </dgm:t>
    </dgm:pt>
    <dgm:pt modelId="{A4FDF48F-EE93-4646-8EDD-3AA3FE543B01}" type="parTrans" cxnId="{EDBD3875-687B-4816-A5BC-52A57C797465}">
      <dgm:prSet/>
      <dgm:spPr/>
      <dgm:t>
        <a:bodyPr/>
        <a:lstStyle/>
        <a:p>
          <a:endParaRPr lang="en-US"/>
        </a:p>
      </dgm:t>
    </dgm:pt>
    <dgm:pt modelId="{4E26C1AC-4289-42A2-BB0A-A1E350B6E5A5}" type="sibTrans" cxnId="{EDBD3875-687B-4816-A5BC-52A57C797465}">
      <dgm:prSet/>
      <dgm:spPr/>
      <dgm:t>
        <a:bodyPr/>
        <a:lstStyle/>
        <a:p>
          <a:endParaRPr lang="en-US"/>
        </a:p>
      </dgm:t>
    </dgm:pt>
    <dgm:pt modelId="{B595AC11-9BEA-4B4E-9FF2-4DB8D58AF839}">
      <dgm:prSet/>
      <dgm:spPr/>
      <dgm:t>
        <a:bodyPr/>
        <a:lstStyle/>
        <a:p>
          <a:r>
            <a:rPr lang="en-US"/>
            <a:t>No way to visually show which doses are 317 funded for eligible adults vs VFC funded for eligible children </a:t>
          </a:r>
        </a:p>
      </dgm:t>
    </dgm:pt>
    <dgm:pt modelId="{3006A29A-19C9-494F-9743-FFE3097DA633}" type="parTrans" cxnId="{2DDFCAA0-CCBB-4C5D-B574-4139BDD1AB6D}">
      <dgm:prSet/>
      <dgm:spPr/>
      <dgm:t>
        <a:bodyPr/>
        <a:lstStyle/>
        <a:p>
          <a:endParaRPr lang="en-US"/>
        </a:p>
      </dgm:t>
    </dgm:pt>
    <dgm:pt modelId="{47476934-EC25-4E2E-A379-A769EC39F4DE}" type="sibTrans" cxnId="{2DDFCAA0-CCBB-4C5D-B574-4139BDD1AB6D}">
      <dgm:prSet/>
      <dgm:spPr/>
      <dgm:t>
        <a:bodyPr/>
        <a:lstStyle/>
        <a:p>
          <a:endParaRPr lang="en-US"/>
        </a:p>
      </dgm:t>
    </dgm:pt>
    <dgm:pt modelId="{EA16F0B5-36A5-4850-A255-A9DD7AFBEF5F}">
      <dgm:prSet/>
      <dgm:spPr/>
      <dgm:t>
        <a:bodyPr/>
        <a:lstStyle/>
        <a:p>
          <a:r>
            <a:rPr lang="en-US"/>
            <a:t>Providers see both VFC and 317 vaccines as “State Supplied”</a:t>
          </a:r>
        </a:p>
      </dgm:t>
    </dgm:pt>
    <dgm:pt modelId="{5A108CD9-03B0-4C98-90F8-4D21F6A31EDC}" type="parTrans" cxnId="{6BDB8D6A-CFB8-4B02-8568-40A96D9D5B9C}">
      <dgm:prSet/>
      <dgm:spPr/>
      <dgm:t>
        <a:bodyPr/>
        <a:lstStyle/>
        <a:p>
          <a:endParaRPr lang="en-US"/>
        </a:p>
      </dgm:t>
    </dgm:pt>
    <dgm:pt modelId="{B226EFB6-8922-4C9F-830E-30E355E218B5}" type="sibTrans" cxnId="{6BDB8D6A-CFB8-4B02-8568-40A96D9D5B9C}">
      <dgm:prSet/>
      <dgm:spPr/>
      <dgm:t>
        <a:bodyPr/>
        <a:lstStyle/>
        <a:p>
          <a:endParaRPr lang="en-US"/>
        </a:p>
      </dgm:t>
    </dgm:pt>
    <dgm:pt modelId="{E03845FD-5B6B-47CE-8FE5-58B5FA2B140E}">
      <dgm:prSet/>
      <dgm:spPr/>
      <dgm:t>
        <a:bodyPr/>
        <a:lstStyle/>
        <a:p>
          <a:r>
            <a:rPr lang="en-US"/>
            <a:t>Vaccine Usage reports can be used to view STATE vaccines given to ADULTS to help reconcile inventory when doing your count in the vaccine storage unit</a:t>
          </a:r>
        </a:p>
      </dgm:t>
    </dgm:pt>
    <dgm:pt modelId="{8E4036A1-753F-4BF0-AE1D-557F561E777E}" type="parTrans" cxnId="{49FE1FAF-A483-49F4-B174-D28BD559BD54}">
      <dgm:prSet/>
      <dgm:spPr/>
      <dgm:t>
        <a:bodyPr/>
        <a:lstStyle/>
        <a:p>
          <a:endParaRPr lang="en-US"/>
        </a:p>
      </dgm:t>
    </dgm:pt>
    <dgm:pt modelId="{AE6323EF-9980-4F1C-B3F9-B632ABF1078F}" type="sibTrans" cxnId="{49FE1FAF-A483-49F4-B174-D28BD559BD54}">
      <dgm:prSet/>
      <dgm:spPr/>
      <dgm:t>
        <a:bodyPr/>
        <a:lstStyle/>
        <a:p>
          <a:endParaRPr lang="en-US"/>
        </a:p>
      </dgm:t>
    </dgm:pt>
    <dgm:pt modelId="{299F90CB-D4A2-479E-A7DB-32FA61AE4417}" type="pres">
      <dgm:prSet presAssocID="{CE35E400-8CF4-4D54-B32B-E3CAD260B6E0}" presName="Name0" presStyleCnt="0">
        <dgm:presLayoutVars>
          <dgm:dir/>
          <dgm:animLvl val="lvl"/>
          <dgm:resizeHandles val="exact"/>
        </dgm:presLayoutVars>
      </dgm:prSet>
      <dgm:spPr/>
    </dgm:pt>
    <dgm:pt modelId="{6F0C4350-5118-4A08-91E9-F74A52074800}" type="pres">
      <dgm:prSet presAssocID="{1D326B3D-C55E-486C-93B8-1ADE1C95F61E}" presName="composite" presStyleCnt="0"/>
      <dgm:spPr/>
    </dgm:pt>
    <dgm:pt modelId="{CB2C44F7-C1B5-497F-AB55-19EA527DE713}" type="pres">
      <dgm:prSet presAssocID="{1D326B3D-C55E-486C-93B8-1ADE1C95F61E}" presName="parTx" presStyleLbl="alignNode1" presStyleIdx="0" presStyleCnt="4">
        <dgm:presLayoutVars>
          <dgm:chMax val="0"/>
          <dgm:chPref val="0"/>
          <dgm:bulletEnabled val="1"/>
        </dgm:presLayoutVars>
      </dgm:prSet>
      <dgm:spPr/>
    </dgm:pt>
    <dgm:pt modelId="{91D5C19D-9E7F-48B3-96B9-D5989DCC6F92}" type="pres">
      <dgm:prSet presAssocID="{1D326B3D-C55E-486C-93B8-1ADE1C95F61E}" presName="desTx" presStyleLbl="alignAccFollowNode1" presStyleIdx="0" presStyleCnt="4">
        <dgm:presLayoutVars>
          <dgm:bulletEnabled val="1"/>
        </dgm:presLayoutVars>
      </dgm:prSet>
      <dgm:spPr/>
    </dgm:pt>
    <dgm:pt modelId="{E3DF8429-7292-4997-8179-0734658D8BE5}" type="pres">
      <dgm:prSet presAssocID="{DD2B3914-F815-4559-823F-3CD7F572DD13}" presName="space" presStyleCnt="0"/>
      <dgm:spPr/>
    </dgm:pt>
    <dgm:pt modelId="{2E519D11-C2AD-4876-A0F7-E0A77BBB9578}" type="pres">
      <dgm:prSet presAssocID="{1F652EA2-304B-48AA-92E1-71ED2371CE29}" presName="composite" presStyleCnt="0"/>
      <dgm:spPr/>
    </dgm:pt>
    <dgm:pt modelId="{E90BD05A-0BE3-4B11-8868-218593192886}" type="pres">
      <dgm:prSet presAssocID="{1F652EA2-304B-48AA-92E1-71ED2371CE29}" presName="parTx" presStyleLbl="alignNode1" presStyleIdx="1" presStyleCnt="4">
        <dgm:presLayoutVars>
          <dgm:chMax val="0"/>
          <dgm:chPref val="0"/>
          <dgm:bulletEnabled val="1"/>
        </dgm:presLayoutVars>
      </dgm:prSet>
      <dgm:spPr/>
    </dgm:pt>
    <dgm:pt modelId="{15BED26A-C53E-42B8-94B0-76BDA4490C15}" type="pres">
      <dgm:prSet presAssocID="{1F652EA2-304B-48AA-92E1-71ED2371CE29}" presName="desTx" presStyleLbl="alignAccFollowNode1" presStyleIdx="1" presStyleCnt="4">
        <dgm:presLayoutVars>
          <dgm:bulletEnabled val="1"/>
        </dgm:presLayoutVars>
      </dgm:prSet>
      <dgm:spPr/>
    </dgm:pt>
    <dgm:pt modelId="{DE2FD55F-C0AE-478C-9472-8DAEDD2D32C5}" type="pres">
      <dgm:prSet presAssocID="{CC6274F1-B0B0-4E66-AFC6-B50912EB1585}" presName="space" presStyleCnt="0"/>
      <dgm:spPr/>
    </dgm:pt>
    <dgm:pt modelId="{30D53698-5E39-4104-A97B-ADCA969EB224}" type="pres">
      <dgm:prSet presAssocID="{6DE10C28-1767-437D-9DD3-0C88F9723468}" presName="composite" presStyleCnt="0"/>
      <dgm:spPr/>
    </dgm:pt>
    <dgm:pt modelId="{30AAD666-7BC4-4D60-814E-FDA6BB278CE2}" type="pres">
      <dgm:prSet presAssocID="{6DE10C28-1767-437D-9DD3-0C88F9723468}" presName="parTx" presStyleLbl="alignNode1" presStyleIdx="2" presStyleCnt="4">
        <dgm:presLayoutVars>
          <dgm:chMax val="0"/>
          <dgm:chPref val="0"/>
          <dgm:bulletEnabled val="1"/>
        </dgm:presLayoutVars>
      </dgm:prSet>
      <dgm:spPr/>
    </dgm:pt>
    <dgm:pt modelId="{8240EFE6-C11C-4FDB-A4CC-0F42D05091DB}" type="pres">
      <dgm:prSet presAssocID="{6DE10C28-1767-437D-9DD3-0C88F9723468}" presName="desTx" presStyleLbl="alignAccFollowNode1" presStyleIdx="2" presStyleCnt="4">
        <dgm:presLayoutVars>
          <dgm:bulletEnabled val="1"/>
        </dgm:presLayoutVars>
      </dgm:prSet>
      <dgm:spPr/>
    </dgm:pt>
    <dgm:pt modelId="{59BB5BDF-44B7-4E0E-980D-86FBF63BFD65}" type="pres">
      <dgm:prSet presAssocID="{4E26C1AC-4289-42A2-BB0A-A1E350B6E5A5}" presName="space" presStyleCnt="0"/>
      <dgm:spPr/>
    </dgm:pt>
    <dgm:pt modelId="{43D633EA-66C5-4E74-A08E-EB2818392874}" type="pres">
      <dgm:prSet presAssocID="{87E3FD03-239D-4DFF-B138-363EA269FD18}" presName="composite" presStyleCnt="0"/>
      <dgm:spPr/>
    </dgm:pt>
    <dgm:pt modelId="{22F3A625-E430-448E-AA39-CF7F7ECD5C0C}" type="pres">
      <dgm:prSet presAssocID="{87E3FD03-239D-4DFF-B138-363EA269FD18}" presName="parTx" presStyleLbl="alignNode1" presStyleIdx="3" presStyleCnt="4">
        <dgm:presLayoutVars>
          <dgm:chMax val="0"/>
          <dgm:chPref val="0"/>
          <dgm:bulletEnabled val="1"/>
        </dgm:presLayoutVars>
      </dgm:prSet>
      <dgm:spPr/>
    </dgm:pt>
    <dgm:pt modelId="{909FAE5C-2BEE-4FF5-BF5A-BD4FBB9851BB}" type="pres">
      <dgm:prSet presAssocID="{87E3FD03-239D-4DFF-B138-363EA269FD18}" presName="desTx" presStyleLbl="alignAccFollowNode1" presStyleIdx="3" presStyleCnt="4">
        <dgm:presLayoutVars>
          <dgm:bulletEnabled val="1"/>
        </dgm:presLayoutVars>
      </dgm:prSet>
      <dgm:spPr/>
    </dgm:pt>
  </dgm:ptLst>
  <dgm:cxnLst>
    <dgm:cxn modelId="{0A125415-47B9-451F-9CEB-620F33AADD26}" type="presOf" srcId="{EA16F0B5-36A5-4850-A255-A9DD7AFBEF5F}" destId="{8240EFE6-C11C-4FDB-A4CC-0F42D05091DB}" srcOrd="0" destOrd="1" presId="urn:microsoft.com/office/officeart/2005/8/layout/hList1"/>
    <dgm:cxn modelId="{DF963618-3669-4AE8-95AE-474511D37490}" type="presOf" srcId="{B595AC11-9BEA-4B4E-9FF2-4DB8D58AF839}" destId="{8240EFE6-C11C-4FDB-A4CC-0F42D05091DB}" srcOrd="0" destOrd="0" presId="urn:microsoft.com/office/officeart/2005/8/layout/hList1"/>
    <dgm:cxn modelId="{0659011D-D15B-475D-9AFF-71C0F3158AF6}" type="presOf" srcId="{D43661C5-991D-4645-8288-3B7ED715C75B}" destId="{15BED26A-C53E-42B8-94B0-76BDA4490C15}" srcOrd="0" destOrd="1" presId="urn:microsoft.com/office/officeart/2005/8/layout/hList1"/>
    <dgm:cxn modelId="{C16C801E-631E-458E-A6EC-6DCAA795AC6C}" type="presOf" srcId="{1F652EA2-304B-48AA-92E1-71ED2371CE29}" destId="{E90BD05A-0BE3-4B11-8868-218593192886}" srcOrd="0" destOrd="0" presId="urn:microsoft.com/office/officeart/2005/8/layout/hList1"/>
    <dgm:cxn modelId="{B850642F-79C8-4A51-ADF5-B19658EFFDCD}" srcId="{CE35E400-8CF4-4D54-B32B-E3CAD260B6E0}" destId="{1D326B3D-C55E-486C-93B8-1ADE1C95F61E}" srcOrd="0" destOrd="0" parTransId="{DF5B24AA-F5E3-48F8-93AF-A22BE20AECD9}" sibTransId="{DD2B3914-F815-4559-823F-3CD7F572DD13}"/>
    <dgm:cxn modelId="{E5407E30-7F92-4515-BE76-6A39E60A96AA}" type="presOf" srcId="{65BB2B50-D5B1-41A6-BC81-8C09C41FC31D}" destId="{91D5C19D-9E7F-48B3-96B9-D5989DCC6F92}" srcOrd="0" destOrd="0" presId="urn:microsoft.com/office/officeart/2005/8/layout/hList1"/>
    <dgm:cxn modelId="{A9C0E230-1A4F-4F65-AC0A-E6B5E8E8A4AB}" type="presOf" srcId="{87E3FD03-239D-4DFF-B138-363EA269FD18}" destId="{22F3A625-E430-448E-AA39-CF7F7ECD5C0C}" srcOrd="0" destOrd="0" presId="urn:microsoft.com/office/officeart/2005/8/layout/hList1"/>
    <dgm:cxn modelId="{5BA93138-158A-400A-8517-E32A3B775B00}" type="presOf" srcId="{025F6209-6F4E-449E-BFDA-929CB0B5B2EC}" destId="{15BED26A-C53E-42B8-94B0-76BDA4490C15}" srcOrd="0" destOrd="0" presId="urn:microsoft.com/office/officeart/2005/8/layout/hList1"/>
    <dgm:cxn modelId="{4620913F-4E7F-410F-89A0-1DF63557DF17}" srcId="{CE35E400-8CF4-4D54-B32B-E3CAD260B6E0}" destId="{1F652EA2-304B-48AA-92E1-71ED2371CE29}" srcOrd="1" destOrd="0" parTransId="{2D3506D0-14A1-4BE3-9D3B-BD42F0B1009E}" sibTransId="{CC6274F1-B0B0-4E66-AFC6-B50912EB1585}"/>
    <dgm:cxn modelId="{2E78CE5E-8EA7-42BA-A0A9-43E565EB337C}" type="presOf" srcId="{CE35E400-8CF4-4D54-B32B-E3CAD260B6E0}" destId="{299F90CB-D4A2-479E-A7DB-32FA61AE4417}" srcOrd="0" destOrd="0" presId="urn:microsoft.com/office/officeart/2005/8/layout/hList1"/>
    <dgm:cxn modelId="{6BDB8D6A-CFB8-4B02-8568-40A96D9D5B9C}" srcId="{6DE10C28-1767-437D-9DD3-0C88F9723468}" destId="{EA16F0B5-36A5-4850-A255-A9DD7AFBEF5F}" srcOrd="1" destOrd="0" parTransId="{5A108CD9-03B0-4C98-90F8-4D21F6A31EDC}" sibTransId="{B226EFB6-8922-4C9F-830E-30E355E218B5}"/>
    <dgm:cxn modelId="{EDBD3875-687B-4816-A5BC-52A57C797465}" srcId="{CE35E400-8CF4-4D54-B32B-E3CAD260B6E0}" destId="{6DE10C28-1767-437D-9DD3-0C88F9723468}" srcOrd="2" destOrd="0" parTransId="{A4FDF48F-EE93-4646-8EDD-3AA3FE543B01}" sibTransId="{4E26C1AC-4289-42A2-BB0A-A1E350B6E5A5}"/>
    <dgm:cxn modelId="{EF8F1F87-2177-45AA-85E6-CDC9B21C3717}" srcId="{1F652EA2-304B-48AA-92E1-71ED2371CE29}" destId="{025F6209-6F4E-449E-BFDA-929CB0B5B2EC}" srcOrd="0" destOrd="0" parTransId="{679BDCA7-8D7C-497C-A600-6DA5AEB5E323}" sibTransId="{88F1B1B5-587F-4FB3-BE21-79990906BA1A}"/>
    <dgm:cxn modelId="{AD9FE299-8DC3-4A37-B8C8-5E4CB6897475}" type="presOf" srcId="{1D326B3D-C55E-486C-93B8-1ADE1C95F61E}" destId="{CB2C44F7-C1B5-497F-AB55-19EA527DE713}" srcOrd="0" destOrd="0" presId="urn:microsoft.com/office/officeart/2005/8/layout/hList1"/>
    <dgm:cxn modelId="{7A0ADB9E-1B35-4CCE-A52A-A458B8CD47C7}" srcId="{1D326B3D-C55E-486C-93B8-1ADE1C95F61E}" destId="{65BB2B50-D5B1-41A6-BC81-8C09C41FC31D}" srcOrd="0" destOrd="0" parTransId="{B1A5C99E-3C8B-4948-9CF0-52841AA5B77E}" sibTransId="{3C7A0E32-7094-4564-A947-F733696973D0}"/>
    <dgm:cxn modelId="{2DDFCAA0-CCBB-4C5D-B574-4139BDD1AB6D}" srcId="{6DE10C28-1767-437D-9DD3-0C88F9723468}" destId="{B595AC11-9BEA-4B4E-9FF2-4DB8D58AF839}" srcOrd="0" destOrd="0" parTransId="{3006A29A-19C9-494F-9743-FFE3097DA633}" sibTransId="{47476934-EC25-4E2E-A379-A769EC39F4DE}"/>
    <dgm:cxn modelId="{B04FC9A8-BAE4-4B0F-8390-6BAD89226299}" srcId="{CE35E400-8CF4-4D54-B32B-E3CAD260B6E0}" destId="{87E3FD03-239D-4DFF-B138-363EA269FD18}" srcOrd="3" destOrd="0" parTransId="{8C39C3E5-4336-4267-9F65-A0688650F892}" sibTransId="{D8839EA9-C9D5-4874-9B34-AF004D7440FD}"/>
    <dgm:cxn modelId="{49FE1FAF-A483-49F4-B174-D28BD559BD54}" srcId="{6DE10C28-1767-437D-9DD3-0C88F9723468}" destId="{E03845FD-5B6B-47CE-8FE5-58B5FA2B140E}" srcOrd="2" destOrd="0" parTransId="{8E4036A1-753F-4BF0-AE1D-557F561E777E}" sibTransId="{AE6323EF-9980-4F1C-B3F9-B632ABF1078F}"/>
    <dgm:cxn modelId="{161F84C2-DB98-491F-A1A1-E85A3C595E52}" type="presOf" srcId="{6DE10C28-1767-437D-9DD3-0C88F9723468}" destId="{30AAD666-7BC4-4D60-814E-FDA6BB278CE2}" srcOrd="0" destOrd="0" presId="urn:microsoft.com/office/officeart/2005/8/layout/hList1"/>
    <dgm:cxn modelId="{8EC105D4-A671-4DA5-874C-9DEE3681661F}" type="presOf" srcId="{92354ED3-D50F-479F-AF7D-607414B213BD}" destId="{909FAE5C-2BEE-4FF5-BF5A-BD4FBB9851BB}" srcOrd="0" destOrd="0" presId="urn:microsoft.com/office/officeart/2005/8/layout/hList1"/>
    <dgm:cxn modelId="{17C032D8-66D2-40A8-9F93-776FE156B251}" type="presOf" srcId="{E03845FD-5B6B-47CE-8FE5-58B5FA2B140E}" destId="{8240EFE6-C11C-4FDB-A4CC-0F42D05091DB}" srcOrd="0" destOrd="2" presId="urn:microsoft.com/office/officeart/2005/8/layout/hList1"/>
    <dgm:cxn modelId="{906BF0DF-201F-4A5E-967F-44587E8E8CAA}" srcId="{1F652EA2-304B-48AA-92E1-71ED2371CE29}" destId="{D43661C5-991D-4645-8288-3B7ED715C75B}" srcOrd="1" destOrd="0" parTransId="{F95A4A67-E02E-4E1B-AB01-DA0251D0CABE}" sibTransId="{F854AF74-5CAD-45D5-AE6F-D6C2231EBB44}"/>
    <dgm:cxn modelId="{6A490EF4-951C-457D-A36D-DE1EC689E970}" srcId="{87E3FD03-239D-4DFF-B138-363EA269FD18}" destId="{92354ED3-D50F-479F-AF7D-607414B213BD}" srcOrd="0" destOrd="0" parTransId="{4519722F-B77D-4077-B5F4-66BD0349FE0D}" sibTransId="{ECD3CDE6-E30A-4361-B482-9B173F56214D}"/>
    <dgm:cxn modelId="{33B1C4E9-7122-4DC5-A1AB-7D383D017770}" type="presParOf" srcId="{299F90CB-D4A2-479E-A7DB-32FA61AE4417}" destId="{6F0C4350-5118-4A08-91E9-F74A52074800}" srcOrd="0" destOrd="0" presId="urn:microsoft.com/office/officeart/2005/8/layout/hList1"/>
    <dgm:cxn modelId="{3999155C-F99C-4527-93C8-B9938D6D1BDF}" type="presParOf" srcId="{6F0C4350-5118-4A08-91E9-F74A52074800}" destId="{CB2C44F7-C1B5-497F-AB55-19EA527DE713}" srcOrd="0" destOrd="0" presId="urn:microsoft.com/office/officeart/2005/8/layout/hList1"/>
    <dgm:cxn modelId="{75A4403D-DC8B-467C-B649-20065A08CFEF}" type="presParOf" srcId="{6F0C4350-5118-4A08-91E9-F74A52074800}" destId="{91D5C19D-9E7F-48B3-96B9-D5989DCC6F92}" srcOrd="1" destOrd="0" presId="urn:microsoft.com/office/officeart/2005/8/layout/hList1"/>
    <dgm:cxn modelId="{9B46DE40-6F61-4AB4-BA5A-A3F049A0D71B}" type="presParOf" srcId="{299F90CB-D4A2-479E-A7DB-32FA61AE4417}" destId="{E3DF8429-7292-4997-8179-0734658D8BE5}" srcOrd="1" destOrd="0" presId="urn:microsoft.com/office/officeart/2005/8/layout/hList1"/>
    <dgm:cxn modelId="{9EE1C9DE-39F5-41C6-95E1-B85A47266A39}" type="presParOf" srcId="{299F90CB-D4A2-479E-A7DB-32FA61AE4417}" destId="{2E519D11-C2AD-4876-A0F7-E0A77BBB9578}" srcOrd="2" destOrd="0" presId="urn:microsoft.com/office/officeart/2005/8/layout/hList1"/>
    <dgm:cxn modelId="{061AC34D-C87E-4D95-AE57-DBDA37A7481B}" type="presParOf" srcId="{2E519D11-C2AD-4876-A0F7-E0A77BBB9578}" destId="{E90BD05A-0BE3-4B11-8868-218593192886}" srcOrd="0" destOrd="0" presId="urn:microsoft.com/office/officeart/2005/8/layout/hList1"/>
    <dgm:cxn modelId="{89F68BFE-B36F-461C-AB41-F9DAC0A5E027}" type="presParOf" srcId="{2E519D11-C2AD-4876-A0F7-E0A77BBB9578}" destId="{15BED26A-C53E-42B8-94B0-76BDA4490C15}" srcOrd="1" destOrd="0" presId="urn:microsoft.com/office/officeart/2005/8/layout/hList1"/>
    <dgm:cxn modelId="{F36E4573-7865-446A-BD3C-4E0B4C38DECD}" type="presParOf" srcId="{299F90CB-D4A2-479E-A7DB-32FA61AE4417}" destId="{DE2FD55F-C0AE-478C-9472-8DAEDD2D32C5}" srcOrd="3" destOrd="0" presId="urn:microsoft.com/office/officeart/2005/8/layout/hList1"/>
    <dgm:cxn modelId="{3A1873B1-66F0-4344-BC59-9E615F077838}" type="presParOf" srcId="{299F90CB-D4A2-479E-A7DB-32FA61AE4417}" destId="{30D53698-5E39-4104-A97B-ADCA969EB224}" srcOrd="4" destOrd="0" presId="urn:microsoft.com/office/officeart/2005/8/layout/hList1"/>
    <dgm:cxn modelId="{3C62153C-2786-4DAF-B350-7C10F001F38B}" type="presParOf" srcId="{30D53698-5E39-4104-A97B-ADCA969EB224}" destId="{30AAD666-7BC4-4D60-814E-FDA6BB278CE2}" srcOrd="0" destOrd="0" presId="urn:microsoft.com/office/officeart/2005/8/layout/hList1"/>
    <dgm:cxn modelId="{D89631CA-166D-4188-8A86-8CCB965DC289}" type="presParOf" srcId="{30D53698-5E39-4104-A97B-ADCA969EB224}" destId="{8240EFE6-C11C-4FDB-A4CC-0F42D05091DB}" srcOrd="1" destOrd="0" presId="urn:microsoft.com/office/officeart/2005/8/layout/hList1"/>
    <dgm:cxn modelId="{3AAE88D7-726F-4EEC-8ED2-2170C932C058}" type="presParOf" srcId="{299F90CB-D4A2-479E-A7DB-32FA61AE4417}" destId="{59BB5BDF-44B7-4E0E-980D-86FBF63BFD65}" srcOrd="5" destOrd="0" presId="urn:microsoft.com/office/officeart/2005/8/layout/hList1"/>
    <dgm:cxn modelId="{A711E1A2-6498-4DC2-87F6-A8B317D2AC65}" type="presParOf" srcId="{299F90CB-D4A2-479E-A7DB-32FA61AE4417}" destId="{43D633EA-66C5-4E74-A08E-EB2818392874}" srcOrd="6" destOrd="0" presId="urn:microsoft.com/office/officeart/2005/8/layout/hList1"/>
    <dgm:cxn modelId="{D5B4EEF9-28A1-4411-B592-47F58769EB7A}" type="presParOf" srcId="{43D633EA-66C5-4E74-A08E-EB2818392874}" destId="{22F3A625-E430-448E-AA39-CF7F7ECD5C0C}" srcOrd="0" destOrd="0" presId="urn:microsoft.com/office/officeart/2005/8/layout/hList1"/>
    <dgm:cxn modelId="{60007844-6310-42BB-9D23-226CB6C93622}" type="presParOf" srcId="{43D633EA-66C5-4E74-A08E-EB2818392874}" destId="{909FAE5C-2BEE-4FF5-BF5A-BD4FBB9851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09D1E-3225-43E8-9B1D-AC7C633D0032}" type="doc">
      <dgm:prSet loTypeId="urn:microsoft.com/office/officeart/2005/8/layout/architecture" loCatId="list" qsTypeId="urn:microsoft.com/office/officeart/2005/8/quickstyle/simple5" qsCatId="simple" csTypeId="urn:microsoft.com/office/officeart/2005/8/colors/accent3_1" csCatId="accent3" phldr="1"/>
      <dgm:spPr/>
      <dgm:t>
        <a:bodyPr/>
        <a:lstStyle/>
        <a:p>
          <a:endParaRPr lang="en-US"/>
        </a:p>
      </dgm:t>
    </dgm:pt>
    <dgm:pt modelId="{5DF2165F-725D-4263-9057-68270D50F6E0}">
      <dgm:prSet custT="1"/>
      <dgm:spPr/>
      <dgm:t>
        <a:bodyPr/>
        <a:lstStyle/>
        <a:p>
          <a:pPr algn="l" rtl="0"/>
          <a:r>
            <a:rPr lang="en-US" sz="2000" b="0" i="0" baseline="0">
              <a:latin typeface="Calibri"/>
              <a:ea typeface="Calibri"/>
              <a:cs typeface="Calibri"/>
            </a:rPr>
            <a:t>On August 22, 2024, the FDA approved and authorized updated mRNA Pfizer-BioNTech and Moderna COVID-19 Vaccines (2024-2025 formula).</a:t>
          </a:r>
          <a:r>
            <a:rPr lang="en-US" sz="2000">
              <a:latin typeface="Calibri"/>
              <a:ea typeface="Calibri"/>
              <a:cs typeface="Calibri"/>
            </a:rPr>
            <a:t> </a:t>
          </a:r>
        </a:p>
      </dgm:t>
    </dgm:pt>
    <dgm:pt modelId="{F737A106-7E3B-4D6D-9E85-2FA7BB994EF5}" type="parTrans" cxnId="{5450A7D3-C786-4725-B5AE-65B511575B3F}">
      <dgm:prSet/>
      <dgm:spPr/>
      <dgm:t>
        <a:bodyPr/>
        <a:lstStyle/>
        <a:p>
          <a:endParaRPr lang="en-US">
            <a:latin typeface="Calibri" panose="020F0502020204030204" pitchFamily="34" charset="0"/>
            <a:cs typeface="Calibri" panose="020F0502020204030204" pitchFamily="34" charset="0"/>
          </a:endParaRPr>
        </a:p>
      </dgm:t>
    </dgm:pt>
    <dgm:pt modelId="{73272553-A580-4D0E-9002-EC9A478B0704}" type="sibTrans" cxnId="{5450A7D3-C786-4725-B5AE-65B511575B3F}">
      <dgm:prSet/>
      <dgm:spPr/>
      <dgm:t>
        <a:bodyPr/>
        <a:lstStyle/>
        <a:p>
          <a:endParaRPr lang="en-US">
            <a:latin typeface="Calibri" panose="020F0502020204030204" pitchFamily="34" charset="0"/>
            <a:cs typeface="Calibri" panose="020F0502020204030204" pitchFamily="34" charset="0"/>
          </a:endParaRPr>
        </a:p>
      </dgm:t>
    </dgm:pt>
    <dgm:pt modelId="{67158134-6C23-434D-9C9F-4DA83C35494D}">
      <dgm:prSet custT="1"/>
      <dgm:spPr/>
      <dgm:t>
        <a:bodyPr/>
        <a:lstStyle/>
        <a:p>
          <a:pPr algn="l"/>
          <a:r>
            <a:rPr lang="en-US" sz="2000" b="0" i="0" baseline="0">
              <a:latin typeface="Calibri"/>
              <a:ea typeface="Calibri"/>
              <a:cs typeface="Calibri"/>
            </a:rPr>
            <a:t>Discontinue administration of the 2023-2024 formulation immediately to avoid administration errors. </a:t>
          </a:r>
          <a:endParaRPr lang="en-US" sz="2000">
            <a:latin typeface="Calibri"/>
            <a:ea typeface="Calibri"/>
            <a:cs typeface="Calibri"/>
          </a:endParaRPr>
        </a:p>
      </dgm:t>
    </dgm:pt>
    <dgm:pt modelId="{19226866-26DA-44D1-8DF4-0E4F7AB402EC}" type="parTrans" cxnId="{19FD56E7-CEAD-48DD-9014-830AF508446B}">
      <dgm:prSet/>
      <dgm:spPr/>
      <dgm:t>
        <a:bodyPr/>
        <a:lstStyle/>
        <a:p>
          <a:endParaRPr lang="en-US">
            <a:latin typeface="Calibri" panose="020F0502020204030204" pitchFamily="34" charset="0"/>
            <a:cs typeface="Calibri" panose="020F0502020204030204" pitchFamily="34" charset="0"/>
          </a:endParaRPr>
        </a:p>
      </dgm:t>
    </dgm:pt>
    <dgm:pt modelId="{17AB2F46-D064-4799-9E81-958488C7E061}" type="sibTrans" cxnId="{19FD56E7-CEAD-48DD-9014-830AF508446B}">
      <dgm:prSet/>
      <dgm:spPr/>
      <dgm:t>
        <a:bodyPr/>
        <a:lstStyle/>
        <a:p>
          <a:endParaRPr lang="en-US">
            <a:latin typeface="Calibri" panose="020F0502020204030204" pitchFamily="34" charset="0"/>
            <a:cs typeface="Calibri" panose="020F0502020204030204" pitchFamily="34" charset="0"/>
          </a:endParaRPr>
        </a:p>
      </dgm:t>
    </dgm:pt>
    <dgm:pt modelId="{DDDBAB24-488E-424F-9D79-69A680B5DEEE}">
      <dgm:prSet custT="1"/>
      <dgm:spPr/>
      <dgm:t>
        <a:bodyPr/>
        <a:lstStyle/>
        <a:p>
          <a:pPr algn="l" rtl="0"/>
          <a:r>
            <a:rPr lang="en-US" sz="2000" b="0" i="0" baseline="0">
              <a:latin typeface="Calibri"/>
              <a:ea typeface="Calibri"/>
              <a:cs typeface="Calibri"/>
            </a:rPr>
            <a:t>All 2023-2024 formulations of COVID-19 vaccines are no longer authorized for use in the United States. </a:t>
          </a:r>
          <a:endParaRPr lang="en-US" sz="2000">
            <a:latin typeface="Calibri"/>
            <a:ea typeface="Calibri"/>
            <a:cs typeface="Calibri"/>
          </a:endParaRPr>
        </a:p>
      </dgm:t>
    </dgm:pt>
    <dgm:pt modelId="{BD8BF9D2-4C97-4436-B289-7A86843F93E3}" type="sibTrans" cxnId="{B18BCBB2-2A05-4329-9FC2-0F44291CCE5E}">
      <dgm:prSet/>
      <dgm:spPr/>
      <dgm:t>
        <a:bodyPr/>
        <a:lstStyle/>
        <a:p>
          <a:endParaRPr lang="en-US">
            <a:latin typeface="Calibri" panose="020F0502020204030204" pitchFamily="34" charset="0"/>
            <a:cs typeface="Calibri" panose="020F0502020204030204" pitchFamily="34" charset="0"/>
          </a:endParaRPr>
        </a:p>
      </dgm:t>
    </dgm:pt>
    <dgm:pt modelId="{0EA1D44D-6FF7-485F-A3CE-3DEB269ECFDE}" type="parTrans" cxnId="{B18BCBB2-2A05-4329-9FC2-0F44291CCE5E}">
      <dgm:prSet/>
      <dgm:spPr/>
      <dgm:t>
        <a:bodyPr/>
        <a:lstStyle/>
        <a:p>
          <a:endParaRPr lang="en-US">
            <a:latin typeface="Calibri" panose="020F0502020204030204" pitchFamily="34" charset="0"/>
            <a:cs typeface="Calibri" panose="020F0502020204030204" pitchFamily="34" charset="0"/>
          </a:endParaRPr>
        </a:p>
      </dgm:t>
    </dgm:pt>
    <dgm:pt modelId="{BEEE48AD-1C0E-429B-91DC-0596F86F3695}">
      <dgm:prSet custT="1"/>
      <dgm:spPr/>
      <dgm:t>
        <a:bodyPr/>
        <a:lstStyle/>
        <a:p>
          <a:pPr algn="l" rtl="0"/>
          <a:r>
            <a:rPr lang="en-US" sz="2000" b="0" i="0" baseline="0">
              <a:latin typeface="Calibri"/>
              <a:ea typeface="Calibri"/>
              <a:cs typeface="Calibri"/>
            </a:rPr>
            <a:t>On August 30, 2024, the FDA authorized the updated Novavax Vaccine (2024-2025 formula).</a:t>
          </a:r>
        </a:p>
      </dgm:t>
    </dgm:pt>
    <dgm:pt modelId="{134535E6-43E3-48A5-AD6C-E6EF1649E1EA}" type="parTrans" cxnId="{BC6ADF99-84B0-452C-975A-C8AAF41D312E}">
      <dgm:prSet/>
      <dgm:spPr/>
    </dgm:pt>
    <dgm:pt modelId="{DD2EBAFE-7631-471C-97A5-3C19960CE28E}" type="sibTrans" cxnId="{BC6ADF99-84B0-452C-975A-C8AAF41D312E}">
      <dgm:prSet/>
      <dgm:spPr/>
    </dgm:pt>
    <dgm:pt modelId="{25BADC4B-0A31-45F6-8B6C-B5098AB70E9C}" type="pres">
      <dgm:prSet presAssocID="{97409D1E-3225-43E8-9B1D-AC7C633D0032}" presName="Name0" presStyleCnt="0">
        <dgm:presLayoutVars>
          <dgm:chPref val="1"/>
          <dgm:dir/>
          <dgm:animOne val="branch"/>
          <dgm:animLvl val="lvl"/>
          <dgm:resizeHandles/>
        </dgm:presLayoutVars>
      </dgm:prSet>
      <dgm:spPr/>
    </dgm:pt>
    <dgm:pt modelId="{51070D56-8800-4F64-8CE5-90F4B7161E4D}" type="pres">
      <dgm:prSet presAssocID="{5DF2165F-725D-4263-9057-68270D50F6E0}" presName="vertOne" presStyleCnt="0"/>
      <dgm:spPr/>
    </dgm:pt>
    <dgm:pt modelId="{22F79223-1762-427C-9FD1-0D2560531780}" type="pres">
      <dgm:prSet presAssocID="{5DF2165F-725D-4263-9057-68270D50F6E0}" presName="txOne" presStyleLbl="node0" presStyleIdx="0" presStyleCnt="4">
        <dgm:presLayoutVars>
          <dgm:chPref val="3"/>
        </dgm:presLayoutVars>
      </dgm:prSet>
      <dgm:spPr/>
    </dgm:pt>
    <dgm:pt modelId="{D99A54D6-3666-498E-A95E-BDE16C2D1B85}" type="pres">
      <dgm:prSet presAssocID="{5DF2165F-725D-4263-9057-68270D50F6E0}" presName="horzOne" presStyleCnt="0"/>
      <dgm:spPr/>
    </dgm:pt>
    <dgm:pt modelId="{95CC7870-D54D-4D44-9B65-D45EE7457D2F}" type="pres">
      <dgm:prSet presAssocID="{73272553-A580-4D0E-9002-EC9A478B0704}" presName="sibSpaceOne" presStyleCnt="0"/>
      <dgm:spPr/>
    </dgm:pt>
    <dgm:pt modelId="{0B1193C0-2537-459D-BAB5-CEB1419BAFD6}" type="pres">
      <dgm:prSet presAssocID="{BEEE48AD-1C0E-429B-91DC-0596F86F3695}" presName="vertOne" presStyleCnt="0"/>
      <dgm:spPr/>
    </dgm:pt>
    <dgm:pt modelId="{B494EC74-6890-402D-924C-F0079C25EE43}" type="pres">
      <dgm:prSet presAssocID="{BEEE48AD-1C0E-429B-91DC-0596F86F3695}" presName="txOne" presStyleLbl="node0" presStyleIdx="1" presStyleCnt="4">
        <dgm:presLayoutVars>
          <dgm:chPref val="3"/>
        </dgm:presLayoutVars>
      </dgm:prSet>
      <dgm:spPr/>
    </dgm:pt>
    <dgm:pt modelId="{406C721B-850A-4672-92A3-C670AFC1D6DE}" type="pres">
      <dgm:prSet presAssocID="{BEEE48AD-1C0E-429B-91DC-0596F86F3695}" presName="horzOne" presStyleCnt="0"/>
      <dgm:spPr/>
    </dgm:pt>
    <dgm:pt modelId="{1C9443C3-7505-4F50-AEE6-18C06358FE39}" type="pres">
      <dgm:prSet presAssocID="{DD2EBAFE-7631-471C-97A5-3C19960CE28E}" presName="sibSpaceOne" presStyleCnt="0"/>
      <dgm:spPr/>
    </dgm:pt>
    <dgm:pt modelId="{2A3A4AD5-808E-4FE3-8A3D-6C37C068F886}" type="pres">
      <dgm:prSet presAssocID="{DDDBAB24-488E-424F-9D79-69A680B5DEEE}" presName="vertOne" presStyleCnt="0"/>
      <dgm:spPr/>
    </dgm:pt>
    <dgm:pt modelId="{8468F42B-20F9-4882-B0E1-2D47FF2C09C9}" type="pres">
      <dgm:prSet presAssocID="{DDDBAB24-488E-424F-9D79-69A680B5DEEE}" presName="txOne" presStyleLbl="node0" presStyleIdx="2" presStyleCnt="4">
        <dgm:presLayoutVars>
          <dgm:chPref val="3"/>
        </dgm:presLayoutVars>
      </dgm:prSet>
      <dgm:spPr/>
    </dgm:pt>
    <dgm:pt modelId="{580A5219-CABC-4C02-8403-6F0F6634EB36}" type="pres">
      <dgm:prSet presAssocID="{DDDBAB24-488E-424F-9D79-69A680B5DEEE}" presName="horzOne" presStyleCnt="0"/>
      <dgm:spPr/>
    </dgm:pt>
    <dgm:pt modelId="{2CE2F34A-6720-459E-9F70-23AEFAE2E348}" type="pres">
      <dgm:prSet presAssocID="{BD8BF9D2-4C97-4436-B289-7A86843F93E3}" presName="sibSpaceOne" presStyleCnt="0"/>
      <dgm:spPr/>
    </dgm:pt>
    <dgm:pt modelId="{52B39C32-62C9-4561-8670-1841843A7C9C}" type="pres">
      <dgm:prSet presAssocID="{67158134-6C23-434D-9C9F-4DA83C35494D}" presName="vertOne" presStyleCnt="0"/>
      <dgm:spPr/>
    </dgm:pt>
    <dgm:pt modelId="{7626F2FD-0B94-4F11-AEDC-226F34A68F59}" type="pres">
      <dgm:prSet presAssocID="{67158134-6C23-434D-9C9F-4DA83C35494D}" presName="txOne" presStyleLbl="node0" presStyleIdx="3" presStyleCnt="4">
        <dgm:presLayoutVars>
          <dgm:chPref val="3"/>
        </dgm:presLayoutVars>
      </dgm:prSet>
      <dgm:spPr/>
    </dgm:pt>
    <dgm:pt modelId="{A9906C53-2DE6-461F-9899-B8F03CFB1C5A}" type="pres">
      <dgm:prSet presAssocID="{67158134-6C23-434D-9C9F-4DA83C35494D}" presName="horzOne" presStyleCnt="0"/>
      <dgm:spPr/>
    </dgm:pt>
  </dgm:ptLst>
  <dgm:cxnLst>
    <dgm:cxn modelId="{51EE7755-BA3B-422B-BA64-191DB4F7BE62}" type="presOf" srcId="{97409D1E-3225-43E8-9B1D-AC7C633D0032}" destId="{25BADC4B-0A31-45F6-8B6C-B5098AB70E9C}" srcOrd="0" destOrd="0" presId="urn:microsoft.com/office/officeart/2005/8/layout/architecture"/>
    <dgm:cxn modelId="{CC3A8375-A089-4E0D-A16F-1C194C85EDFA}" type="presOf" srcId="{67158134-6C23-434D-9C9F-4DA83C35494D}" destId="{7626F2FD-0B94-4F11-AEDC-226F34A68F59}" srcOrd="0" destOrd="0" presId="urn:microsoft.com/office/officeart/2005/8/layout/architecture"/>
    <dgm:cxn modelId="{BC6ADF99-84B0-452C-975A-C8AAF41D312E}" srcId="{97409D1E-3225-43E8-9B1D-AC7C633D0032}" destId="{BEEE48AD-1C0E-429B-91DC-0596F86F3695}" srcOrd="1" destOrd="0" parTransId="{134535E6-43E3-48A5-AD6C-E6EF1649E1EA}" sibTransId="{DD2EBAFE-7631-471C-97A5-3C19960CE28E}"/>
    <dgm:cxn modelId="{99E6B5A0-6735-4507-BFC0-3589611F1969}" type="presOf" srcId="{BEEE48AD-1C0E-429B-91DC-0596F86F3695}" destId="{B494EC74-6890-402D-924C-F0079C25EE43}" srcOrd="0" destOrd="0" presId="urn:microsoft.com/office/officeart/2005/8/layout/architecture"/>
    <dgm:cxn modelId="{B18BCBB2-2A05-4329-9FC2-0F44291CCE5E}" srcId="{97409D1E-3225-43E8-9B1D-AC7C633D0032}" destId="{DDDBAB24-488E-424F-9D79-69A680B5DEEE}" srcOrd="2" destOrd="0" parTransId="{0EA1D44D-6FF7-485F-A3CE-3DEB269ECFDE}" sibTransId="{BD8BF9D2-4C97-4436-B289-7A86843F93E3}"/>
    <dgm:cxn modelId="{89D75BC6-08B9-4433-BB60-EC97B31061CB}" type="presOf" srcId="{DDDBAB24-488E-424F-9D79-69A680B5DEEE}" destId="{8468F42B-20F9-4882-B0E1-2D47FF2C09C9}" srcOrd="0" destOrd="0" presId="urn:microsoft.com/office/officeart/2005/8/layout/architecture"/>
    <dgm:cxn modelId="{5AA1B3D0-DE7F-4D34-9707-A9DD37D64C59}" type="presOf" srcId="{5DF2165F-725D-4263-9057-68270D50F6E0}" destId="{22F79223-1762-427C-9FD1-0D2560531780}" srcOrd="0" destOrd="0" presId="urn:microsoft.com/office/officeart/2005/8/layout/architecture"/>
    <dgm:cxn modelId="{5450A7D3-C786-4725-B5AE-65B511575B3F}" srcId="{97409D1E-3225-43E8-9B1D-AC7C633D0032}" destId="{5DF2165F-725D-4263-9057-68270D50F6E0}" srcOrd="0" destOrd="0" parTransId="{F737A106-7E3B-4D6D-9E85-2FA7BB994EF5}" sibTransId="{73272553-A580-4D0E-9002-EC9A478B0704}"/>
    <dgm:cxn modelId="{19FD56E7-CEAD-48DD-9014-830AF508446B}" srcId="{97409D1E-3225-43E8-9B1D-AC7C633D0032}" destId="{67158134-6C23-434D-9C9F-4DA83C35494D}" srcOrd="3" destOrd="0" parTransId="{19226866-26DA-44D1-8DF4-0E4F7AB402EC}" sibTransId="{17AB2F46-D064-4799-9E81-958488C7E061}"/>
    <dgm:cxn modelId="{8E46BE3D-0245-4566-B225-254389CF7DE4}" type="presParOf" srcId="{25BADC4B-0A31-45F6-8B6C-B5098AB70E9C}" destId="{51070D56-8800-4F64-8CE5-90F4B7161E4D}" srcOrd="0" destOrd="0" presId="urn:microsoft.com/office/officeart/2005/8/layout/architecture"/>
    <dgm:cxn modelId="{9210B591-5ACD-4613-8152-DD9696A31866}" type="presParOf" srcId="{51070D56-8800-4F64-8CE5-90F4B7161E4D}" destId="{22F79223-1762-427C-9FD1-0D2560531780}" srcOrd="0" destOrd="0" presId="urn:microsoft.com/office/officeart/2005/8/layout/architecture"/>
    <dgm:cxn modelId="{6BE3652E-51BB-4382-9F8A-FBAD75E0E065}" type="presParOf" srcId="{51070D56-8800-4F64-8CE5-90F4B7161E4D}" destId="{D99A54D6-3666-498E-A95E-BDE16C2D1B85}" srcOrd="1" destOrd="0" presId="urn:microsoft.com/office/officeart/2005/8/layout/architecture"/>
    <dgm:cxn modelId="{24E86F97-D8AA-455A-8985-13C5A2D5E891}" type="presParOf" srcId="{25BADC4B-0A31-45F6-8B6C-B5098AB70E9C}" destId="{95CC7870-D54D-4D44-9B65-D45EE7457D2F}" srcOrd="1" destOrd="0" presId="urn:microsoft.com/office/officeart/2005/8/layout/architecture"/>
    <dgm:cxn modelId="{435FD0FF-3100-4EE3-B1F8-F42649D6CF22}" type="presParOf" srcId="{25BADC4B-0A31-45F6-8B6C-B5098AB70E9C}" destId="{0B1193C0-2537-459D-BAB5-CEB1419BAFD6}" srcOrd="2" destOrd="0" presId="urn:microsoft.com/office/officeart/2005/8/layout/architecture"/>
    <dgm:cxn modelId="{69552C46-513B-477C-B7EA-C84224B0540D}" type="presParOf" srcId="{0B1193C0-2537-459D-BAB5-CEB1419BAFD6}" destId="{B494EC74-6890-402D-924C-F0079C25EE43}" srcOrd="0" destOrd="0" presId="urn:microsoft.com/office/officeart/2005/8/layout/architecture"/>
    <dgm:cxn modelId="{BB2997E7-EFDD-46E3-BA20-590C018B4811}" type="presParOf" srcId="{0B1193C0-2537-459D-BAB5-CEB1419BAFD6}" destId="{406C721B-850A-4672-92A3-C670AFC1D6DE}" srcOrd="1" destOrd="0" presId="urn:microsoft.com/office/officeart/2005/8/layout/architecture"/>
    <dgm:cxn modelId="{B882A95E-D09B-4423-8F3F-9F0D512AD27B}" type="presParOf" srcId="{25BADC4B-0A31-45F6-8B6C-B5098AB70E9C}" destId="{1C9443C3-7505-4F50-AEE6-18C06358FE39}" srcOrd="3" destOrd="0" presId="urn:microsoft.com/office/officeart/2005/8/layout/architecture"/>
    <dgm:cxn modelId="{60C5E792-3D3D-4097-84F2-7544E94C4AD5}" type="presParOf" srcId="{25BADC4B-0A31-45F6-8B6C-B5098AB70E9C}" destId="{2A3A4AD5-808E-4FE3-8A3D-6C37C068F886}" srcOrd="4" destOrd="0" presId="urn:microsoft.com/office/officeart/2005/8/layout/architecture"/>
    <dgm:cxn modelId="{4E9FB047-0F30-41D5-978A-38D2A72689D5}" type="presParOf" srcId="{2A3A4AD5-808E-4FE3-8A3D-6C37C068F886}" destId="{8468F42B-20F9-4882-B0E1-2D47FF2C09C9}" srcOrd="0" destOrd="0" presId="urn:microsoft.com/office/officeart/2005/8/layout/architecture"/>
    <dgm:cxn modelId="{C860101A-2C65-43C5-AA42-72D2FFE25607}" type="presParOf" srcId="{2A3A4AD5-808E-4FE3-8A3D-6C37C068F886}" destId="{580A5219-CABC-4C02-8403-6F0F6634EB36}" srcOrd="1" destOrd="0" presId="urn:microsoft.com/office/officeart/2005/8/layout/architecture"/>
    <dgm:cxn modelId="{2D47D736-64F9-486D-BC08-716B8D8E1512}" type="presParOf" srcId="{25BADC4B-0A31-45F6-8B6C-B5098AB70E9C}" destId="{2CE2F34A-6720-459E-9F70-23AEFAE2E348}" srcOrd="5" destOrd="0" presId="urn:microsoft.com/office/officeart/2005/8/layout/architecture"/>
    <dgm:cxn modelId="{D1CF0ECA-F3D5-4567-B963-2E34190B8571}" type="presParOf" srcId="{25BADC4B-0A31-45F6-8B6C-B5098AB70E9C}" destId="{52B39C32-62C9-4561-8670-1841843A7C9C}" srcOrd="6" destOrd="0" presId="urn:microsoft.com/office/officeart/2005/8/layout/architecture"/>
    <dgm:cxn modelId="{1CCBA778-20A3-4B8B-A80E-0ADF7DB1353A}" type="presParOf" srcId="{52B39C32-62C9-4561-8670-1841843A7C9C}" destId="{7626F2FD-0B94-4F11-AEDC-226F34A68F59}" srcOrd="0" destOrd="0" presId="urn:microsoft.com/office/officeart/2005/8/layout/architecture"/>
    <dgm:cxn modelId="{48BC2D77-4F04-4E7C-8484-95A2DF9655F8}" type="presParOf" srcId="{52B39C32-62C9-4561-8670-1841843A7C9C}" destId="{A9906C53-2DE6-461F-9899-B8F03CFB1C5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DE599F-61F2-4667-9AFF-29C8FC9443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F05B8F-4EE2-4163-8EA0-6E172E688206}">
      <dgm:prSet/>
      <dgm:spPr/>
      <dgm:t>
        <a:bodyPr/>
        <a:lstStyle/>
        <a:p>
          <a:pPr>
            <a:lnSpc>
              <a:spcPct val="100000"/>
            </a:lnSpc>
          </a:pPr>
          <a:r>
            <a:rPr lang="en-US"/>
            <a:t>Bridge Access Program has officially ended with the authorization of updated mRNA vaccines</a:t>
          </a:r>
        </a:p>
      </dgm:t>
    </dgm:pt>
    <dgm:pt modelId="{88A8AEEA-2E2F-4616-952C-C80A8D3A4701}" type="parTrans" cxnId="{55F552E9-54D1-41F1-ACC9-364E9F8620CD}">
      <dgm:prSet/>
      <dgm:spPr/>
      <dgm:t>
        <a:bodyPr/>
        <a:lstStyle/>
        <a:p>
          <a:endParaRPr lang="en-US"/>
        </a:p>
      </dgm:t>
    </dgm:pt>
    <dgm:pt modelId="{7F374EFD-CD09-49E9-A244-5133A1281438}" type="sibTrans" cxnId="{55F552E9-54D1-41F1-ACC9-364E9F8620CD}">
      <dgm:prSet/>
      <dgm:spPr/>
      <dgm:t>
        <a:bodyPr/>
        <a:lstStyle/>
        <a:p>
          <a:endParaRPr lang="en-US"/>
        </a:p>
      </dgm:t>
    </dgm:pt>
    <dgm:pt modelId="{291A4C4E-FB11-49F5-B400-40A482B9D10E}">
      <dgm:prSet/>
      <dgm:spPr/>
      <dgm:t>
        <a:bodyPr/>
        <a:lstStyle/>
        <a:p>
          <a:pPr>
            <a:lnSpc>
              <a:spcPct val="100000"/>
            </a:lnSpc>
          </a:pPr>
          <a:r>
            <a:rPr lang="en-US"/>
            <a:t>Additional adult (317) COVID-19 doses of uninsured and underinsured adults will be available end of September/beginning of October for LHDs, FQHCs, and RHCs</a:t>
          </a:r>
        </a:p>
      </dgm:t>
    </dgm:pt>
    <dgm:pt modelId="{9752D40B-81DD-47D9-92FE-1C366BA6ABC8}" type="parTrans" cxnId="{778F15CA-1772-4566-9D5E-3FCBE38DB0CD}">
      <dgm:prSet/>
      <dgm:spPr/>
      <dgm:t>
        <a:bodyPr/>
        <a:lstStyle/>
        <a:p>
          <a:endParaRPr lang="en-US"/>
        </a:p>
      </dgm:t>
    </dgm:pt>
    <dgm:pt modelId="{ADB2EAAB-73B3-4D43-A929-387BF3CE05C4}" type="sibTrans" cxnId="{778F15CA-1772-4566-9D5E-3FCBE38DB0CD}">
      <dgm:prSet/>
      <dgm:spPr/>
      <dgm:t>
        <a:bodyPr/>
        <a:lstStyle/>
        <a:p>
          <a:endParaRPr lang="en-US"/>
        </a:p>
      </dgm:t>
    </dgm:pt>
    <dgm:pt modelId="{5EF15247-6337-4E8F-B7D9-7E6DE508CB16}">
      <dgm:prSet/>
      <dgm:spPr/>
      <dgm:t>
        <a:bodyPr/>
        <a:lstStyle/>
        <a:p>
          <a:pPr>
            <a:lnSpc>
              <a:spcPct val="100000"/>
            </a:lnSpc>
          </a:pPr>
          <a:r>
            <a:rPr lang="en-US"/>
            <a:t>LHDs with AA719 Bridge Access Funding: Funding can continue to be used on operational costs until the end of the year; </a:t>
          </a:r>
          <a:r>
            <a:rPr lang="en-US" b="1"/>
            <a:t>however, LHDs can NO LONGER bill the AA for the COVID-19 vaccine admin fee</a:t>
          </a:r>
          <a:endParaRPr lang="en-US"/>
        </a:p>
      </dgm:t>
    </dgm:pt>
    <dgm:pt modelId="{DE851542-DDD4-4D56-B12C-98C4F90849D3}" type="parTrans" cxnId="{93A51189-0534-4955-89DB-71D6F4F2A2D4}">
      <dgm:prSet/>
      <dgm:spPr/>
      <dgm:t>
        <a:bodyPr/>
        <a:lstStyle/>
        <a:p>
          <a:endParaRPr lang="en-US"/>
        </a:p>
      </dgm:t>
    </dgm:pt>
    <dgm:pt modelId="{B2FB3393-9781-42DC-B504-F1993CE00054}" type="sibTrans" cxnId="{93A51189-0534-4955-89DB-71D6F4F2A2D4}">
      <dgm:prSet/>
      <dgm:spPr/>
      <dgm:t>
        <a:bodyPr/>
        <a:lstStyle/>
        <a:p>
          <a:endParaRPr lang="en-US"/>
        </a:p>
      </dgm:t>
    </dgm:pt>
    <dgm:pt modelId="{D5F92077-745C-4BBD-B5FE-9D69E176D88B}" type="pres">
      <dgm:prSet presAssocID="{66DE599F-61F2-4667-9AFF-29C8FC9443B1}" presName="root" presStyleCnt="0">
        <dgm:presLayoutVars>
          <dgm:dir/>
          <dgm:resizeHandles val="exact"/>
        </dgm:presLayoutVars>
      </dgm:prSet>
      <dgm:spPr/>
    </dgm:pt>
    <dgm:pt modelId="{6F75E74D-C6B9-4547-8AB8-05B1B0607F79}" type="pres">
      <dgm:prSet presAssocID="{65F05B8F-4EE2-4163-8EA0-6E172E688206}" presName="compNode" presStyleCnt="0"/>
      <dgm:spPr/>
    </dgm:pt>
    <dgm:pt modelId="{2A0EFF25-96DD-4A17-B212-415B2E2BDCE1}" type="pres">
      <dgm:prSet presAssocID="{65F05B8F-4EE2-4163-8EA0-6E172E688206}" presName="bgRect" presStyleLbl="bgShp" presStyleIdx="0" presStyleCnt="3"/>
      <dgm:spPr/>
    </dgm:pt>
    <dgm:pt modelId="{52E49DB5-49CF-4C73-A714-C9586C162C64}" type="pres">
      <dgm:prSet presAssocID="{65F05B8F-4EE2-4163-8EA0-6E172E6882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4ED0336-BEBC-4A6B-8BDA-439856910CD6}" type="pres">
      <dgm:prSet presAssocID="{65F05B8F-4EE2-4163-8EA0-6E172E688206}" presName="spaceRect" presStyleCnt="0"/>
      <dgm:spPr/>
    </dgm:pt>
    <dgm:pt modelId="{51689EE9-58C2-4133-89DF-621C1862CC48}" type="pres">
      <dgm:prSet presAssocID="{65F05B8F-4EE2-4163-8EA0-6E172E688206}" presName="parTx" presStyleLbl="revTx" presStyleIdx="0" presStyleCnt="3">
        <dgm:presLayoutVars>
          <dgm:chMax val="0"/>
          <dgm:chPref val="0"/>
        </dgm:presLayoutVars>
      </dgm:prSet>
      <dgm:spPr/>
    </dgm:pt>
    <dgm:pt modelId="{B1552C8E-845B-4F4C-99C8-F2D0E9777AC8}" type="pres">
      <dgm:prSet presAssocID="{7F374EFD-CD09-49E9-A244-5133A1281438}" presName="sibTrans" presStyleCnt="0"/>
      <dgm:spPr/>
    </dgm:pt>
    <dgm:pt modelId="{8961AC9B-B445-495E-9D46-9C16DFA56398}" type="pres">
      <dgm:prSet presAssocID="{291A4C4E-FB11-49F5-B400-40A482B9D10E}" presName="compNode" presStyleCnt="0"/>
      <dgm:spPr/>
    </dgm:pt>
    <dgm:pt modelId="{849757EA-F353-42D8-B367-DA162AFFDB87}" type="pres">
      <dgm:prSet presAssocID="{291A4C4E-FB11-49F5-B400-40A482B9D10E}" presName="bgRect" presStyleLbl="bgShp" presStyleIdx="1" presStyleCnt="3"/>
      <dgm:spPr/>
    </dgm:pt>
    <dgm:pt modelId="{BC12E03E-FBA8-4BC7-B2FA-E76B04812FF5}" type="pres">
      <dgm:prSet presAssocID="{291A4C4E-FB11-49F5-B400-40A482B9D1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5579DA3D-6D74-4101-9BB0-E645184135B4}" type="pres">
      <dgm:prSet presAssocID="{291A4C4E-FB11-49F5-B400-40A482B9D10E}" presName="spaceRect" presStyleCnt="0"/>
      <dgm:spPr/>
    </dgm:pt>
    <dgm:pt modelId="{4C851EF6-9F35-4FF9-8C70-BDF34C184A12}" type="pres">
      <dgm:prSet presAssocID="{291A4C4E-FB11-49F5-B400-40A482B9D10E}" presName="parTx" presStyleLbl="revTx" presStyleIdx="1" presStyleCnt="3">
        <dgm:presLayoutVars>
          <dgm:chMax val="0"/>
          <dgm:chPref val="0"/>
        </dgm:presLayoutVars>
      </dgm:prSet>
      <dgm:spPr/>
    </dgm:pt>
    <dgm:pt modelId="{84434F23-8F0A-4566-8009-5643A8ACD854}" type="pres">
      <dgm:prSet presAssocID="{ADB2EAAB-73B3-4D43-A929-387BF3CE05C4}" presName="sibTrans" presStyleCnt="0"/>
      <dgm:spPr/>
    </dgm:pt>
    <dgm:pt modelId="{8FE6BCA7-FAA7-452D-8943-EB2BF67D6AC7}" type="pres">
      <dgm:prSet presAssocID="{5EF15247-6337-4E8F-B7D9-7E6DE508CB16}" presName="compNode" presStyleCnt="0"/>
      <dgm:spPr/>
    </dgm:pt>
    <dgm:pt modelId="{CE206229-5E38-473B-B342-22E97EE6060B}" type="pres">
      <dgm:prSet presAssocID="{5EF15247-6337-4E8F-B7D9-7E6DE508CB16}" presName="bgRect" presStyleLbl="bgShp" presStyleIdx="2" presStyleCnt="3"/>
      <dgm:spPr/>
    </dgm:pt>
    <dgm:pt modelId="{1B526DDD-65ED-4375-A534-115D4290585A}" type="pres">
      <dgm:prSet presAssocID="{5EF15247-6337-4E8F-B7D9-7E6DE508C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1EE8B0C8-5728-400E-A62D-5D4DFCCC517F}" type="pres">
      <dgm:prSet presAssocID="{5EF15247-6337-4E8F-B7D9-7E6DE508CB16}" presName="spaceRect" presStyleCnt="0"/>
      <dgm:spPr/>
    </dgm:pt>
    <dgm:pt modelId="{5420B100-719C-4973-98BD-AD62055A350E}" type="pres">
      <dgm:prSet presAssocID="{5EF15247-6337-4E8F-B7D9-7E6DE508CB16}" presName="parTx" presStyleLbl="revTx" presStyleIdx="2" presStyleCnt="3">
        <dgm:presLayoutVars>
          <dgm:chMax val="0"/>
          <dgm:chPref val="0"/>
        </dgm:presLayoutVars>
      </dgm:prSet>
      <dgm:spPr/>
    </dgm:pt>
  </dgm:ptLst>
  <dgm:cxnLst>
    <dgm:cxn modelId="{AE2E8245-60C6-4FAA-A771-186A3FEBB449}" type="presOf" srcId="{291A4C4E-FB11-49F5-B400-40A482B9D10E}" destId="{4C851EF6-9F35-4FF9-8C70-BDF34C184A12}" srcOrd="0" destOrd="0" presId="urn:microsoft.com/office/officeart/2018/2/layout/IconVerticalSolidList"/>
    <dgm:cxn modelId="{251BFE49-6E8A-468F-BF5A-FF8047D01EB0}" type="presOf" srcId="{66DE599F-61F2-4667-9AFF-29C8FC9443B1}" destId="{D5F92077-745C-4BBD-B5FE-9D69E176D88B}" srcOrd="0" destOrd="0" presId="urn:microsoft.com/office/officeart/2018/2/layout/IconVerticalSolidList"/>
    <dgm:cxn modelId="{93A51189-0534-4955-89DB-71D6F4F2A2D4}" srcId="{66DE599F-61F2-4667-9AFF-29C8FC9443B1}" destId="{5EF15247-6337-4E8F-B7D9-7E6DE508CB16}" srcOrd="2" destOrd="0" parTransId="{DE851542-DDD4-4D56-B12C-98C4F90849D3}" sibTransId="{B2FB3393-9781-42DC-B504-F1993CE00054}"/>
    <dgm:cxn modelId="{F8CB5C8B-CBB0-4BF6-BF33-AA4BF38F931F}" type="presOf" srcId="{5EF15247-6337-4E8F-B7D9-7E6DE508CB16}" destId="{5420B100-719C-4973-98BD-AD62055A350E}" srcOrd="0" destOrd="0" presId="urn:microsoft.com/office/officeart/2018/2/layout/IconVerticalSolidList"/>
    <dgm:cxn modelId="{778F15CA-1772-4566-9D5E-3FCBE38DB0CD}" srcId="{66DE599F-61F2-4667-9AFF-29C8FC9443B1}" destId="{291A4C4E-FB11-49F5-B400-40A482B9D10E}" srcOrd="1" destOrd="0" parTransId="{9752D40B-81DD-47D9-92FE-1C366BA6ABC8}" sibTransId="{ADB2EAAB-73B3-4D43-A929-387BF3CE05C4}"/>
    <dgm:cxn modelId="{032F31D4-EBAF-4D42-A55A-95D653A3511E}" type="presOf" srcId="{65F05B8F-4EE2-4163-8EA0-6E172E688206}" destId="{51689EE9-58C2-4133-89DF-621C1862CC48}" srcOrd="0" destOrd="0" presId="urn:microsoft.com/office/officeart/2018/2/layout/IconVerticalSolidList"/>
    <dgm:cxn modelId="{55F552E9-54D1-41F1-ACC9-364E9F8620CD}" srcId="{66DE599F-61F2-4667-9AFF-29C8FC9443B1}" destId="{65F05B8F-4EE2-4163-8EA0-6E172E688206}" srcOrd="0" destOrd="0" parTransId="{88A8AEEA-2E2F-4616-952C-C80A8D3A4701}" sibTransId="{7F374EFD-CD09-49E9-A244-5133A1281438}"/>
    <dgm:cxn modelId="{EF4C09E2-4482-4C92-97F7-6630F5C2445D}" type="presParOf" srcId="{D5F92077-745C-4BBD-B5FE-9D69E176D88B}" destId="{6F75E74D-C6B9-4547-8AB8-05B1B0607F79}" srcOrd="0" destOrd="0" presId="urn:microsoft.com/office/officeart/2018/2/layout/IconVerticalSolidList"/>
    <dgm:cxn modelId="{EAE2B9A6-D532-4841-A2AF-619A27F9B69F}" type="presParOf" srcId="{6F75E74D-C6B9-4547-8AB8-05B1B0607F79}" destId="{2A0EFF25-96DD-4A17-B212-415B2E2BDCE1}" srcOrd="0" destOrd="0" presId="urn:microsoft.com/office/officeart/2018/2/layout/IconVerticalSolidList"/>
    <dgm:cxn modelId="{EA44F9F6-F9F1-4368-ACE5-6F8753558272}" type="presParOf" srcId="{6F75E74D-C6B9-4547-8AB8-05B1B0607F79}" destId="{52E49DB5-49CF-4C73-A714-C9586C162C64}" srcOrd="1" destOrd="0" presId="urn:microsoft.com/office/officeart/2018/2/layout/IconVerticalSolidList"/>
    <dgm:cxn modelId="{0A5DA397-6568-4C1C-8105-C7ED1DC727E2}" type="presParOf" srcId="{6F75E74D-C6B9-4547-8AB8-05B1B0607F79}" destId="{E4ED0336-BEBC-4A6B-8BDA-439856910CD6}" srcOrd="2" destOrd="0" presId="urn:microsoft.com/office/officeart/2018/2/layout/IconVerticalSolidList"/>
    <dgm:cxn modelId="{713061F3-B90D-426D-9DFC-2BA41B3E1F5D}" type="presParOf" srcId="{6F75E74D-C6B9-4547-8AB8-05B1B0607F79}" destId="{51689EE9-58C2-4133-89DF-621C1862CC48}" srcOrd="3" destOrd="0" presId="urn:microsoft.com/office/officeart/2018/2/layout/IconVerticalSolidList"/>
    <dgm:cxn modelId="{254916D9-4358-4027-A4FB-545C8E003CB2}" type="presParOf" srcId="{D5F92077-745C-4BBD-B5FE-9D69E176D88B}" destId="{B1552C8E-845B-4F4C-99C8-F2D0E9777AC8}" srcOrd="1" destOrd="0" presId="urn:microsoft.com/office/officeart/2018/2/layout/IconVerticalSolidList"/>
    <dgm:cxn modelId="{84A249A4-ED97-4B04-AFC0-4288716B07D6}" type="presParOf" srcId="{D5F92077-745C-4BBD-B5FE-9D69E176D88B}" destId="{8961AC9B-B445-495E-9D46-9C16DFA56398}" srcOrd="2" destOrd="0" presId="urn:microsoft.com/office/officeart/2018/2/layout/IconVerticalSolidList"/>
    <dgm:cxn modelId="{062B07AE-BF21-4566-B8D7-8D64C890C725}" type="presParOf" srcId="{8961AC9B-B445-495E-9D46-9C16DFA56398}" destId="{849757EA-F353-42D8-B367-DA162AFFDB87}" srcOrd="0" destOrd="0" presId="urn:microsoft.com/office/officeart/2018/2/layout/IconVerticalSolidList"/>
    <dgm:cxn modelId="{7922F323-B02D-4B3E-A581-27600EDF4287}" type="presParOf" srcId="{8961AC9B-B445-495E-9D46-9C16DFA56398}" destId="{BC12E03E-FBA8-4BC7-B2FA-E76B04812FF5}" srcOrd="1" destOrd="0" presId="urn:microsoft.com/office/officeart/2018/2/layout/IconVerticalSolidList"/>
    <dgm:cxn modelId="{16C3F087-449B-4C45-98F8-EDAC52AD3963}" type="presParOf" srcId="{8961AC9B-B445-495E-9D46-9C16DFA56398}" destId="{5579DA3D-6D74-4101-9BB0-E645184135B4}" srcOrd="2" destOrd="0" presId="urn:microsoft.com/office/officeart/2018/2/layout/IconVerticalSolidList"/>
    <dgm:cxn modelId="{98599FA0-A91D-4D02-A178-CA68D1675DB9}" type="presParOf" srcId="{8961AC9B-B445-495E-9D46-9C16DFA56398}" destId="{4C851EF6-9F35-4FF9-8C70-BDF34C184A12}" srcOrd="3" destOrd="0" presId="urn:microsoft.com/office/officeart/2018/2/layout/IconVerticalSolidList"/>
    <dgm:cxn modelId="{4DC71191-24C5-43A2-94D4-A3FE59E4ADA1}" type="presParOf" srcId="{D5F92077-745C-4BBD-B5FE-9D69E176D88B}" destId="{84434F23-8F0A-4566-8009-5643A8ACD854}" srcOrd="3" destOrd="0" presId="urn:microsoft.com/office/officeart/2018/2/layout/IconVerticalSolidList"/>
    <dgm:cxn modelId="{D2F26B78-17B1-4E76-B306-19F24054C318}" type="presParOf" srcId="{D5F92077-745C-4BBD-B5FE-9D69E176D88B}" destId="{8FE6BCA7-FAA7-452D-8943-EB2BF67D6AC7}" srcOrd="4" destOrd="0" presId="urn:microsoft.com/office/officeart/2018/2/layout/IconVerticalSolidList"/>
    <dgm:cxn modelId="{0CDD8AF7-1AAE-49DC-9FA7-45D8E8B66193}" type="presParOf" srcId="{8FE6BCA7-FAA7-452D-8943-EB2BF67D6AC7}" destId="{CE206229-5E38-473B-B342-22E97EE6060B}" srcOrd="0" destOrd="0" presId="urn:microsoft.com/office/officeart/2018/2/layout/IconVerticalSolidList"/>
    <dgm:cxn modelId="{1E9F3CF0-0D09-4FC6-B7FE-A3F03EEB9351}" type="presParOf" srcId="{8FE6BCA7-FAA7-452D-8943-EB2BF67D6AC7}" destId="{1B526DDD-65ED-4375-A534-115D4290585A}" srcOrd="1" destOrd="0" presId="urn:microsoft.com/office/officeart/2018/2/layout/IconVerticalSolidList"/>
    <dgm:cxn modelId="{346698AA-1778-4E4E-83FA-ED9D857FD0B0}" type="presParOf" srcId="{8FE6BCA7-FAA7-452D-8943-EB2BF67D6AC7}" destId="{1EE8B0C8-5728-400E-A62D-5D4DFCCC517F}" srcOrd="2" destOrd="0" presId="urn:microsoft.com/office/officeart/2018/2/layout/IconVerticalSolidList"/>
    <dgm:cxn modelId="{43FB790E-282E-4C22-83E4-8397A41319FD}" type="presParOf" srcId="{8FE6BCA7-FAA7-452D-8943-EB2BF67D6AC7}" destId="{5420B100-719C-4973-98BD-AD62055A35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A52BC-CBD5-4874-B632-43A30D29046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D38F773-268B-4E68-BBC0-9075C764663A}">
      <dgm:prSet custT="1">
        <dgm:style>
          <a:lnRef idx="2">
            <a:schemeClr val="accent1"/>
          </a:lnRef>
          <a:fillRef idx="1">
            <a:schemeClr val="lt1"/>
          </a:fillRef>
          <a:effectRef idx="0">
            <a:schemeClr val="accent1"/>
          </a:effectRef>
          <a:fontRef idx="minor">
            <a:schemeClr val="dk1"/>
          </a:fontRef>
        </dgm:style>
      </dgm:prSet>
      <dgm:spPr/>
      <dgm:t>
        <a:bodyPr/>
        <a:lstStyle/>
        <a:p>
          <a:r>
            <a:rPr lang="en-US" sz="2000">
              <a:latin typeface="Calibri" panose="020F0502020204030204" pitchFamily="34" charset="0"/>
              <a:cs typeface="Calibri" panose="020F0502020204030204" pitchFamily="34" charset="0"/>
            </a:rPr>
            <a:t>Based on NC’s RSV surveillance data, which indicates a trend of an earlier start to the RSV season, </a:t>
          </a:r>
          <a:r>
            <a:rPr lang="en-US" sz="2000" b="1">
              <a:latin typeface="Calibri" panose="020F0502020204030204" pitchFamily="34" charset="0"/>
              <a:cs typeface="Calibri" panose="020F0502020204030204" pitchFamily="34" charset="0"/>
            </a:rPr>
            <a:t>NCDHHS recommends administrations of Beyfortus® and ABRYSVO® earlier than CDC’s national recommendation</a:t>
          </a:r>
          <a:r>
            <a:rPr lang="en-US" sz="2000">
              <a:latin typeface="Calibri" panose="020F0502020204030204" pitchFamily="34" charset="0"/>
              <a:cs typeface="Calibri" panose="020F0502020204030204" pitchFamily="34" charset="0"/>
            </a:rPr>
            <a:t>. </a:t>
          </a:r>
        </a:p>
      </dgm:t>
    </dgm:pt>
    <dgm:pt modelId="{C2377CF8-F3A1-451B-8D14-A368D70C2352}" type="parTrans" cxnId="{BC4344C7-FA60-43C2-894F-F653BD93475D}">
      <dgm:prSet/>
      <dgm:spPr/>
      <dgm:t>
        <a:bodyPr/>
        <a:lstStyle/>
        <a:p>
          <a:endParaRPr lang="en-US"/>
        </a:p>
      </dgm:t>
    </dgm:pt>
    <dgm:pt modelId="{040C6DE7-DCC6-4359-8A62-5124D26A6652}" type="sibTrans" cxnId="{BC4344C7-FA60-43C2-894F-F653BD93475D}">
      <dgm:prSet custT="1"/>
      <dgm:spPr/>
      <dgm:t>
        <a:bodyPr/>
        <a:lstStyle/>
        <a:p>
          <a:endParaRPr lang="en-US" sz="2000">
            <a:latin typeface="Calibri" panose="020F0502020204030204" pitchFamily="34" charset="0"/>
            <a:cs typeface="Calibri" panose="020F0502020204030204" pitchFamily="34" charset="0"/>
          </a:endParaRPr>
        </a:p>
      </dgm:t>
    </dgm:pt>
    <dgm:pt modelId="{D75C447E-BF2B-4DD4-A099-DD0AE3E12B9B}">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2000" b="1">
              <a:latin typeface="Calibri" panose="020F0502020204030204" pitchFamily="34" charset="0"/>
              <a:cs typeface="Calibri" panose="020F0502020204030204" pitchFamily="34" charset="0"/>
            </a:rPr>
            <a:t>ABRYSVO® administration should begin on August 15, 2024. </a:t>
          </a:r>
          <a:endParaRPr lang="en-US" sz="2000">
            <a:latin typeface="Calibri" panose="020F0502020204030204" pitchFamily="34" charset="0"/>
            <a:cs typeface="Calibri" panose="020F0502020204030204" pitchFamily="34" charset="0"/>
          </a:endParaRPr>
        </a:p>
      </dgm:t>
    </dgm:pt>
    <dgm:pt modelId="{1A7C2750-8ACC-4F36-8E6D-C3A584757310}" type="parTrans" cxnId="{1211AC0F-9FEE-4987-9372-AB8D60F68E6C}">
      <dgm:prSet/>
      <dgm:spPr/>
      <dgm:t>
        <a:bodyPr/>
        <a:lstStyle/>
        <a:p>
          <a:endParaRPr lang="en-US"/>
        </a:p>
      </dgm:t>
    </dgm:pt>
    <dgm:pt modelId="{05703A70-C573-42DA-9448-84914C5A802A}" type="sibTrans" cxnId="{1211AC0F-9FEE-4987-9372-AB8D60F68E6C}">
      <dgm:prSet custT="1"/>
      <dgm:spPr/>
      <dgm:t>
        <a:bodyPr/>
        <a:lstStyle/>
        <a:p>
          <a:endParaRPr lang="en-US" sz="2000">
            <a:latin typeface="Calibri" panose="020F0502020204030204" pitchFamily="34" charset="0"/>
            <a:cs typeface="Calibri" panose="020F0502020204030204" pitchFamily="34" charset="0"/>
          </a:endParaRPr>
        </a:p>
      </dgm:t>
    </dgm:pt>
    <dgm:pt modelId="{97F4B979-F8C1-44EB-908D-7AB9A1EBC45B}">
      <dgm:prSet custT="1">
        <dgm:style>
          <a:lnRef idx="1">
            <a:schemeClr val="accent3"/>
          </a:lnRef>
          <a:fillRef idx="2">
            <a:schemeClr val="accent3"/>
          </a:fillRef>
          <a:effectRef idx="1">
            <a:schemeClr val="accent3"/>
          </a:effectRef>
          <a:fontRef idx="minor">
            <a:schemeClr val="dk1"/>
          </a:fontRef>
        </dgm:style>
      </dgm:prSet>
      <dgm:spPr/>
      <dgm:t>
        <a:bodyPr/>
        <a:lstStyle/>
        <a:p>
          <a:r>
            <a:rPr lang="en-US" sz="2000" b="1">
              <a:latin typeface="Calibri" panose="020F0502020204030204" pitchFamily="34" charset="0"/>
              <a:cs typeface="Calibri" panose="020F0502020204030204" pitchFamily="34" charset="0"/>
            </a:rPr>
            <a:t>Beyfortus® administration should begin on September 15, 2024. </a:t>
          </a:r>
        </a:p>
      </dgm:t>
    </dgm:pt>
    <dgm:pt modelId="{8DBF25B2-61AD-4ADD-BECA-51883CBED319}" type="parTrans" cxnId="{1025BE1C-EEE5-44F8-BF6F-9C127DA8BC94}">
      <dgm:prSet/>
      <dgm:spPr/>
      <dgm:t>
        <a:bodyPr/>
        <a:lstStyle/>
        <a:p>
          <a:endParaRPr lang="en-US"/>
        </a:p>
      </dgm:t>
    </dgm:pt>
    <dgm:pt modelId="{686AF751-1074-43F3-90FF-7FB69C187A5F}" type="sibTrans" cxnId="{1025BE1C-EEE5-44F8-BF6F-9C127DA8BC94}">
      <dgm:prSet/>
      <dgm:spPr/>
      <dgm:t>
        <a:bodyPr/>
        <a:lstStyle/>
        <a:p>
          <a:endParaRPr lang="en-US"/>
        </a:p>
      </dgm:t>
    </dgm:pt>
    <dgm:pt modelId="{17BB6492-DFFD-4D26-B8B8-866B884BBE57}" type="pres">
      <dgm:prSet presAssocID="{886A52BC-CBD5-4874-B632-43A30D29046B}" presName="Name0" presStyleCnt="0">
        <dgm:presLayoutVars>
          <dgm:dir/>
          <dgm:resizeHandles val="exact"/>
        </dgm:presLayoutVars>
      </dgm:prSet>
      <dgm:spPr/>
    </dgm:pt>
    <dgm:pt modelId="{707C2EEC-4EF1-41B0-A926-5B3F593483BE}" type="pres">
      <dgm:prSet presAssocID="{6D38F773-268B-4E68-BBC0-9075C764663A}" presName="node" presStyleLbl="node1" presStyleIdx="0" presStyleCnt="3">
        <dgm:presLayoutVars>
          <dgm:bulletEnabled val="1"/>
        </dgm:presLayoutVars>
      </dgm:prSet>
      <dgm:spPr/>
    </dgm:pt>
    <dgm:pt modelId="{9555455B-84E2-4326-B52A-C4555E075724}" type="pres">
      <dgm:prSet presAssocID="{040C6DE7-DCC6-4359-8A62-5124D26A6652}" presName="sibTrans" presStyleLbl="sibTrans2D1" presStyleIdx="0" presStyleCnt="2"/>
      <dgm:spPr/>
    </dgm:pt>
    <dgm:pt modelId="{2885F4A0-D75E-44BA-8990-FA235AB7A633}" type="pres">
      <dgm:prSet presAssocID="{040C6DE7-DCC6-4359-8A62-5124D26A6652}" presName="connectorText" presStyleLbl="sibTrans2D1" presStyleIdx="0" presStyleCnt="2"/>
      <dgm:spPr/>
    </dgm:pt>
    <dgm:pt modelId="{C21BAAC7-F9A5-4FAC-97B6-69D5C137F27A}" type="pres">
      <dgm:prSet presAssocID="{D75C447E-BF2B-4DD4-A099-DD0AE3E12B9B}" presName="node" presStyleLbl="node1" presStyleIdx="1" presStyleCnt="3">
        <dgm:presLayoutVars>
          <dgm:bulletEnabled val="1"/>
        </dgm:presLayoutVars>
      </dgm:prSet>
      <dgm:spPr/>
    </dgm:pt>
    <dgm:pt modelId="{F28D3F74-C9A8-445E-B077-DBFCE8C27305}" type="pres">
      <dgm:prSet presAssocID="{05703A70-C573-42DA-9448-84914C5A802A}" presName="sibTrans" presStyleLbl="sibTrans2D1" presStyleIdx="1" presStyleCnt="2"/>
      <dgm:spPr/>
    </dgm:pt>
    <dgm:pt modelId="{0799FEDC-D20B-4D06-A3C7-C19C568C6CF6}" type="pres">
      <dgm:prSet presAssocID="{05703A70-C573-42DA-9448-84914C5A802A}" presName="connectorText" presStyleLbl="sibTrans2D1" presStyleIdx="1" presStyleCnt="2"/>
      <dgm:spPr/>
    </dgm:pt>
    <dgm:pt modelId="{4D932F5E-7B83-4DA1-A48D-3EF5BA0D74C1}" type="pres">
      <dgm:prSet presAssocID="{97F4B979-F8C1-44EB-908D-7AB9A1EBC45B}" presName="node" presStyleLbl="node1" presStyleIdx="2" presStyleCnt="3">
        <dgm:presLayoutVars>
          <dgm:bulletEnabled val="1"/>
        </dgm:presLayoutVars>
      </dgm:prSet>
      <dgm:spPr/>
    </dgm:pt>
  </dgm:ptLst>
  <dgm:cxnLst>
    <dgm:cxn modelId="{5662EF08-29CD-452C-8AA2-BB92FE0AD207}" type="presOf" srcId="{6D38F773-268B-4E68-BBC0-9075C764663A}" destId="{707C2EEC-4EF1-41B0-A926-5B3F593483BE}" srcOrd="0" destOrd="0" presId="urn:microsoft.com/office/officeart/2005/8/layout/process1"/>
    <dgm:cxn modelId="{1211AC0F-9FEE-4987-9372-AB8D60F68E6C}" srcId="{886A52BC-CBD5-4874-B632-43A30D29046B}" destId="{D75C447E-BF2B-4DD4-A099-DD0AE3E12B9B}" srcOrd="1" destOrd="0" parTransId="{1A7C2750-8ACC-4F36-8E6D-C3A584757310}" sibTransId="{05703A70-C573-42DA-9448-84914C5A802A}"/>
    <dgm:cxn modelId="{1025BE1C-EEE5-44F8-BF6F-9C127DA8BC94}" srcId="{886A52BC-CBD5-4874-B632-43A30D29046B}" destId="{97F4B979-F8C1-44EB-908D-7AB9A1EBC45B}" srcOrd="2" destOrd="0" parTransId="{8DBF25B2-61AD-4ADD-BECA-51883CBED319}" sibTransId="{686AF751-1074-43F3-90FF-7FB69C187A5F}"/>
    <dgm:cxn modelId="{740C724C-82FB-4488-A3E1-EE4A6D83A6E6}" type="presOf" srcId="{05703A70-C573-42DA-9448-84914C5A802A}" destId="{F28D3F74-C9A8-445E-B077-DBFCE8C27305}" srcOrd="0" destOrd="0" presId="urn:microsoft.com/office/officeart/2005/8/layout/process1"/>
    <dgm:cxn modelId="{E5DA5073-73AF-4581-96C8-65C2C8472DAB}" type="presOf" srcId="{886A52BC-CBD5-4874-B632-43A30D29046B}" destId="{17BB6492-DFFD-4D26-B8B8-866B884BBE57}" srcOrd="0" destOrd="0" presId="urn:microsoft.com/office/officeart/2005/8/layout/process1"/>
    <dgm:cxn modelId="{BBB6F290-A75A-413F-AB9B-66625C64B793}" type="presOf" srcId="{040C6DE7-DCC6-4359-8A62-5124D26A6652}" destId="{9555455B-84E2-4326-B52A-C4555E075724}" srcOrd="0" destOrd="0" presId="urn:microsoft.com/office/officeart/2005/8/layout/process1"/>
    <dgm:cxn modelId="{24641B95-3995-4946-B102-712A740CE868}" type="presOf" srcId="{D75C447E-BF2B-4DD4-A099-DD0AE3E12B9B}" destId="{C21BAAC7-F9A5-4FAC-97B6-69D5C137F27A}" srcOrd="0" destOrd="0" presId="urn:microsoft.com/office/officeart/2005/8/layout/process1"/>
    <dgm:cxn modelId="{F265FB97-5964-4FA4-A893-AAC2CBFEE5D9}" type="presOf" srcId="{040C6DE7-DCC6-4359-8A62-5124D26A6652}" destId="{2885F4A0-D75E-44BA-8990-FA235AB7A633}" srcOrd="1" destOrd="0" presId="urn:microsoft.com/office/officeart/2005/8/layout/process1"/>
    <dgm:cxn modelId="{1D934AAC-940D-4388-A846-E026A9D391DF}" type="presOf" srcId="{05703A70-C573-42DA-9448-84914C5A802A}" destId="{0799FEDC-D20B-4D06-A3C7-C19C568C6CF6}" srcOrd="1" destOrd="0" presId="urn:microsoft.com/office/officeart/2005/8/layout/process1"/>
    <dgm:cxn modelId="{BC4344C7-FA60-43C2-894F-F653BD93475D}" srcId="{886A52BC-CBD5-4874-B632-43A30D29046B}" destId="{6D38F773-268B-4E68-BBC0-9075C764663A}" srcOrd="0" destOrd="0" parTransId="{C2377CF8-F3A1-451B-8D14-A368D70C2352}" sibTransId="{040C6DE7-DCC6-4359-8A62-5124D26A6652}"/>
    <dgm:cxn modelId="{FA5A54C8-CD68-4509-B356-F666D617F644}" type="presOf" srcId="{97F4B979-F8C1-44EB-908D-7AB9A1EBC45B}" destId="{4D932F5E-7B83-4DA1-A48D-3EF5BA0D74C1}" srcOrd="0" destOrd="0" presId="urn:microsoft.com/office/officeart/2005/8/layout/process1"/>
    <dgm:cxn modelId="{3B77BD69-25FE-4F7D-B5BF-2F55ABED2432}" type="presParOf" srcId="{17BB6492-DFFD-4D26-B8B8-866B884BBE57}" destId="{707C2EEC-4EF1-41B0-A926-5B3F593483BE}" srcOrd="0" destOrd="0" presId="urn:microsoft.com/office/officeart/2005/8/layout/process1"/>
    <dgm:cxn modelId="{2AB08859-8367-43F9-B7B9-2EE1CBFE5C89}" type="presParOf" srcId="{17BB6492-DFFD-4D26-B8B8-866B884BBE57}" destId="{9555455B-84E2-4326-B52A-C4555E075724}" srcOrd="1" destOrd="0" presId="urn:microsoft.com/office/officeart/2005/8/layout/process1"/>
    <dgm:cxn modelId="{066736A0-2717-42F0-A7C7-5B880CEF4424}" type="presParOf" srcId="{9555455B-84E2-4326-B52A-C4555E075724}" destId="{2885F4A0-D75E-44BA-8990-FA235AB7A633}" srcOrd="0" destOrd="0" presId="urn:microsoft.com/office/officeart/2005/8/layout/process1"/>
    <dgm:cxn modelId="{412E53ED-77E1-4FC3-A2BD-E34A71D90E98}" type="presParOf" srcId="{17BB6492-DFFD-4D26-B8B8-866B884BBE57}" destId="{C21BAAC7-F9A5-4FAC-97B6-69D5C137F27A}" srcOrd="2" destOrd="0" presId="urn:microsoft.com/office/officeart/2005/8/layout/process1"/>
    <dgm:cxn modelId="{11D28206-773D-421A-8A1D-1927591CEDCA}" type="presParOf" srcId="{17BB6492-DFFD-4D26-B8B8-866B884BBE57}" destId="{F28D3F74-C9A8-445E-B077-DBFCE8C27305}" srcOrd="3" destOrd="0" presId="urn:microsoft.com/office/officeart/2005/8/layout/process1"/>
    <dgm:cxn modelId="{5F4FCA95-35B9-4139-8D8F-299FE50EA354}" type="presParOf" srcId="{F28D3F74-C9A8-445E-B077-DBFCE8C27305}" destId="{0799FEDC-D20B-4D06-A3C7-C19C568C6CF6}" srcOrd="0" destOrd="0" presId="urn:microsoft.com/office/officeart/2005/8/layout/process1"/>
    <dgm:cxn modelId="{9A9FDEB5-4CBD-40FD-87E4-CC2EA14F9A04}" type="presParOf" srcId="{17BB6492-DFFD-4D26-B8B8-866B884BBE57}" destId="{4D932F5E-7B83-4DA1-A48D-3EF5BA0D74C1}"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686DA3-B80B-4327-B8EF-6CE5F07F14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6ECCF5-70A9-4B63-82B0-1ABEFF6BFB28}">
      <dgm:prSet custT="1"/>
      <dgm:spPr/>
      <dgm:t>
        <a:bodyPr/>
        <a:lstStyle/>
        <a:p>
          <a:r>
            <a:rPr lang="en-US" sz="2000" b="1"/>
            <a:t>VFC Program </a:t>
          </a:r>
          <a:r>
            <a:rPr lang="en-US" sz="2000"/>
            <a:t>for VFC-eligible 18-year-olds at increased risk</a:t>
          </a:r>
        </a:p>
      </dgm:t>
    </dgm:pt>
    <dgm:pt modelId="{B672DB17-1BD5-4F07-A95F-496652970727}" type="parTrans" cxnId="{3AEFBA5B-05B1-4FB9-B4A8-ECAFB3FE22FC}">
      <dgm:prSet/>
      <dgm:spPr/>
      <dgm:t>
        <a:bodyPr/>
        <a:lstStyle/>
        <a:p>
          <a:endParaRPr lang="en-US"/>
        </a:p>
      </dgm:t>
    </dgm:pt>
    <dgm:pt modelId="{B3BD04BF-8212-4840-B89D-AFD68632EDAA}" type="sibTrans" cxnId="{3AEFBA5B-05B1-4FB9-B4A8-ECAFB3FE22FC}">
      <dgm:prSet/>
      <dgm:spPr/>
      <dgm:t>
        <a:bodyPr/>
        <a:lstStyle/>
        <a:p>
          <a:endParaRPr lang="en-US"/>
        </a:p>
      </dgm:t>
    </dgm:pt>
    <dgm:pt modelId="{55A99B8D-97D9-48E2-886F-F6E90D13EE64}">
      <dgm:prSet custT="1"/>
      <dgm:spPr/>
      <dgm:t>
        <a:bodyPr/>
        <a:lstStyle/>
        <a:p>
          <a:r>
            <a:rPr lang="en-US" sz="2000"/>
            <a:t>Order through NCIR</a:t>
          </a:r>
        </a:p>
      </dgm:t>
    </dgm:pt>
    <dgm:pt modelId="{6D44235A-D8F2-4057-85FB-39E2CAF8809B}" type="parTrans" cxnId="{815AE0BC-B90A-40A9-B191-32AD0F51B837}">
      <dgm:prSet/>
      <dgm:spPr/>
      <dgm:t>
        <a:bodyPr/>
        <a:lstStyle/>
        <a:p>
          <a:endParaRPr lang="en-US"/>
        </a:p>
      </dgm:t>
    </dgm:pt>
    <dgm:pt modelId="{7A909313-97D8-4708-8B96-EFF265A9BB64}" type="sibTrans" cxnId="{815AE0BC-B90A-40A9-B191-32AD0F51B837}">
      <dgm:prSet/>
      <dgm:spPr/>
      <dgm:t>
        <a:bodyPr/>
        <a:lstStyle/>
        <a:p>
          <a:endParaRPr lang="en-US"/>
        </a:p>
      </dgm:t>
    </dgm:pt>
    <dgm:pt modelId="{D996CA31-E3BC-4C99-8C15-208B8D67C5AE}">
      <dgm:prSet custT="1"/>
      <dgm:spPr/>
      <dgm:t>
        <a:bodyPr/>
        <a:lstStyle/>
        <a:p>
          <a:r>
            <a:rPr lang="en-US" sz="2000" b="1"/>
            <a:t>317 (VFA) Program </a:t>
          </a:r>
          <a:r>
            <a:rPr lang="en-US" sz="2000"/>
            <a:t>for uninsured adults at increased risk</a:t>
          </a:r>
        </a:p>
      </dgm:t>
    </dgm:pt>
    <dgm:pt modelId="{46100973-3CB2-4D45-AEFB-087CB7D41F71}" type="parTrans" cxnId="{D3058884-3B35-4C12-B711-A0273039E0F1}">
      <dgm:prSet/>
      <dgm:spPr/>
      <dgm:t>
        <a:bodyPr/>
        <a:lstStyle/>
        <a:p>
          <a:endParaRPr lang="en-US"/>
        </a:p>
      </dgm:t>
    </dgm:pt>
    <dgm:pt modelId="{B216489B-BBB2-4265-A63D-93907DCE5334}" type="sibTrans" cxnId="{D3058884-3B35-4C12-B711-A0273039E0F1}">
      <dgm:prSet/>
      <dgm:spPr/>
      <dgm:t>
        <a:bodyPr/>
        <a:lstStyle/>
        <a:p>
          <a:endParaRPr lang="en-US"/>
        </a:p>
      </dgm:t>
    </dgm:pt>
    <dgm:pt modelId="{87796B08-B589-4067-BC6C-15F8F4D4A0BE}">
      <dgm:prSet custT="1"/>
      <dgm:spPr/>
      <dgm:t>
        <a:bodyPr/>
        <a:lstStyle/>
        <a:p>
          <a:r>
            <a:rPr lang="en-US" sz="2000"/>
            <a:t>Available beginning of October via transfer</a:t>
          </a:r>
        </a:p>
      </dgm:t>
    </dgm:pt>
    <dgm:pt modelId="{63F7A9A5-465E-45AD-8937-01E02A51794D}" type="parTrans" cxnId="{AFD531A8-8FDE-497C-88F2-E560E9342BF2}">
      <dgm:prSet/>
      <dgm:spPr/>
      <dgm:t>
        <a:bodyPr/>
        <a:lstStyle/>
        <a:p>
          <a:endParaRPr lang="en-US"/>
        </a:p>
      </dgm:t>
    </dgm:pt>
    <dgm:pt modelId="{38E9536C-4763-46CD-A533-F1BBA6B0F6FA}" type="sibTrans" cxnId="{AFD531A8-8FDE-497C-88F2-E560E9342BF2}">
      <dgm:prSet/>
      <dgm:spPr/>
      <dgm:t>
        <a:bodyPr/>
        <a:lstStyle/>
        <a:p>
          <a:endParaRPr lang="en-US"/>
        </a:p>
      </dgm:t>
    </dgm:pt>
    <dgm:pt modelId="{C63716B6-767B-4472-A769-60E2C26B7DBD}">
      <dgm:prSet custT="1"/>
      <dgm:spPr/>
      <dgm:t>
        <a:bodyPr/>
        <a:lstStyle/>
        <a:p>
          <a:r>
            <a:rPr lang="en-US" sz="2000" b="1"/>
            <a:t>Strategic National Stockpile (SNS) </a:t>
          </a:r>
          <a:r>
            <a:rPr lang="en-US" sz="2000"/>
            <a:t>for eligible individuals regardless of insurance status</a:t>
          </a:r>
        </a:p>
      </dgm:t>
    </dgm:pt>
    <dgm:pt modelId="{F0F9B094-50E6-44F4-9C7C-08E4EC569BC3}" type="parTrans" cxnId="{CBCBE6CA-9853-4687-A7A8-0C4AB46C2056}">
      <dgm:prSet/>
      <dgm:spPr/>
      <dgm:t>
        <a:bodyPr/>
        <a:lstStyle/>
        <a:p>
          <a:endParaRPr lang="en-US"/>
        </a:p>
      </dgm:t>
    </dgm:pt>
    <dgm:pt modelId="{69799FE2-4BA8-47B3-9F40-5E90D13146BB}" type="sibTrans" cxnId="{CBCBE6CA-9853-4687-A7A8-0C4AB46C2056}">
      <dgm:prSet/>
      <dgm:spPr/>
      <dgm:t>
        <a:bodyPr/>
        <a:lstStyle/>
        <a:p>
          <a:endParaRPr lang="en-US"/>
        </a:p>
      </dgm:t>
    </dgm:pt>
    <dgm:pt modelId="{313D96DB-CD87-4D24-B7EF-4407DE489CCA}">
      <dgm:prSet custT="1"/>
      <dgm:spPr/>
      <dgm:t>
        <a:bodyPr/>
        <a:lstStyle/>
        <a:p>
          <a:r>
            <a:rPr lang="en-US" sz="2000"/>
            <a:t>Only available for enrolled mpox providers via transfer</a:t>
          </a:r>
        </a:p>
      </dgm:t>
    </dgm:pt>
    <dgm:pt modelId="{695B7517-593A-4A6E-A558-9651DEE6777F}" type="parTrans" cxnId="{EE170D13-82FF-4482-AB15-E07C4AAB716D}">
      <dgm:prSet/>
      <dgm:spPr/>
      <dgm:t>
        <a:bodyPr/>
        <a:lstStyle/>
        <a:p>
          <a:endParaRPr lang="en-US"/>
        </a:p>
      </dgm:t>
    </dgm:pt>
    <dgm:pt modelId="{EE67E305-558B-43EA-8DF2-B50A04A147FE}" type="sibTrans" cxnId="{EE170D13-82FF-4482-AB15-E07C4AAB716D}">
      <dgm:prSet/>
      <dgm:spPr/>
      <dgm:t>
        <a:bodyPr/>
        <a:lstStyle/>
        <a:p>
          <a:endParaRPr lang="en-US"/>
        </a:p>
      </dgm:t>
    </dgm:pt>
    <dgm:pt modelId="{754AD089-5450-4827-90CD-5BF49153BF6E}">
      <dgm:prSet custT="1"/>
      <dgm:spPr/>
      <dgm:t>
        <a:bodyPr/>
        <a:lstStyle/>
        <a:p>
          <a:r>
            <a:rPr lang="en-US" sz="20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SNS and 317 JYNNEOS Transfer Request Form</a:t>
          </a:r>
          <a:endParaRPr lang="en-US" sz="2000">
            <a:solidFill>
              <a:schemeClr val="tx1"/>
            </a:solidFill>
          </a:endParaRPr>
        </a:p>
      </dgm:t>
    </dgm:pt>
    <dgm:pt modelId="{91C2BFF9-5C48-4484-BA07-0D19282A9323}" type="parTrans" cxnId="{8C8DA46D-1360-40D7-AE79-0C31A4E21A8C}">
      <dgm:prSet/>
      <dgm:spPr/>
      <dgm:t>
        <a:bodyPr/>
        <a:lstStyle/>
        <a:p>
          <a:endParaRPr lang="en-US"/>
        </a:p>
      </dgm:t>
    </dgm:pt>
    <dgm:pt modelId="{46C5C8C9-1AF7-4BF6-A311-99DD7082DA2B}" type="sibTrans" cxnId="{8C8DA46D-1360-40D7-AE79-0C31A4E21A8C}">
      <dgm:prSet/>
      <dgm:spPr/>
      <dgm:t>
        <a:bodyPr/>
        <a:lstStyle/>
        <a:p>
          <a:endParaRPr lang="en-US"/>
        </a:p>
      </dgm:t>
    </dgm:pt>
    <dgm:pt modelId="{4B1D78D5-A048-452F-A8AD-487B5237BBF8}">
      <dgm:prSet custT="1"/>
      <dgm:spPr/>
      <dgm:t>
        <a:bodyPr/>
        <a:lstStyle/>
        <a:p>
          <a:r>
            <a:rPr lang="en-US" sz="20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JYNNEOS Ordering Instructions Memo</a:t>
          </a:r>
          <a:endParaRPr lang="en-US" sz="2000">
            <a:solidFill>
              <a:schemeClr val="tx1"/>
            </a:solidFill>
          </a:endParaRPr>
        </a:p>
      </dgm:t>
    </dgm:pt>
    <dgm:pt modelId="{50666F71-9541-43F5-957A-5167962D4C22}" type="parTrans" cxnId="{76C9CFBC-D85B-4ED2-B23E-E04A883FAFDD}">
      <dgm:prSet/>
      <dgm:spPr/>
      <dgm:t>
        <a:bodyPr/>
        <a:lstStyle/>
        <a:p>
          <a:endParaRPr lang="en-US"/>
        </a:p>
      </dgm:t>
    </dgm:pt>
    <dgm:pt modelId="{F304C851-0145-4E85-8248-C7A6711A5161}" type="sibTrans" cxnId="{76C9CFBC-D85B-4ED2-B23E-E04A883FAFDD}">
      <dgm:prSet/>
      <dgm:spPr/>
      <dgm:t>
        <a:bodyPr/>
        <a:lstStyle/>
        <a:p>
          <a:endParaRPr lang="en-US"/>
        </a:p>
      </dgm:t>
    </dgm:pt>
    <dgm:pt modelId="{A2D76148-25E6-4043-BA71-97DE7604FB11}" type="pres">
      <dgm:prSet presAssocID="{30686DA3-B80B-4327-B8EF-6CE5F07F140D}" presName="linear" presStyleCnt="0">
        <dgm:presLayoutVars>
          <dgm:animLvl val="lvl"/>
          <dgm:resizeHandles val="exact"/>
        </dgm:presLayoutVars>
      </dgm:prSet>
      <dgm:spPr/>
    </dgm:pt>
    <dgm:pt modelId="{7C462F7A-1A71-4EB7-B942-65E687B22BA9}" type="pres">
      <dgm:prSet presAssocID="{9B6ECCF5-70A9-4B63-82B0-1ABEFF6BFB28}" presName="parentText" presStyleLbl="node1" presStyleIdx="0" presStyleCnt="5">
        <dgm:presLayoutVars>
          <dgm:chMax val="0"/>
          <dgm:bulletEnabled val="1"/>
        </dgm:presLayoutVars>
      </dgm:prSet>
      <dgm:spPr/>
    </dgm:pt>
    <dgm:pt modelId="{E7D51E82-000E-47C0-8596-8FDE90FEE78C}" type="pres">
      <dgm:prSet presAssocID="{9B6ECCF5-70A9-4B63-82B0-1ABEFF6BFB28}" presName="childText" presStyleLbl="revTx" presStyleIdx="0" presStyleCnt="3">
        <dgm:presLayoutVars>
          <dgm:bulletEnabled val="1"/>
        </dgm:presLayoutVars>
      </dgm:prSet>
      <dgm:spPr/>
    </dgm:pt>
    <dgm:pt modelId="{95A52825-ED40-4224-9F93-44269958F709}" type="pres">
      <dgm:prSet presAssocID="{D996CA31-E3BC-4C99-8C15-208B8D67C5AE}" presName="parentText" presStyleLbl="node1" presStyleIdx="1" presStyleCnt="5">
        <dgm:presLayoutVars>
          <dgm:chMax val="0"/>
          <dgm:bulletEnabled val="1"/>
        </dgm:presLayoutVars>
      </dgm:prSet>
      <dgm:spPr/>
    </dgm:pt>
    <dgm:pt modelId="{BE404218-EB19-46B7-892C-07BDF57CA70C}" type="pres">
      <dgm:prSet presAssocID="{D996CA31-E3BC-4C99-8C15-208B8D67C5AE}" presName="childText" presStyleLbl="revTx" presStyleIdx="1" presStyleCnt="3">
        <dgm:presLayoutVars>
          <dgm:bulletEnabled val="1"/>
        </dgm:presLayoutVars>
      </dgm:prSet>
      <dgm:spPr/>
    </dgm:pt>
    <dgm:pt modelId="{F8A95F6C-0E29-4E00-B1FA-8A983A4C9BEC}" type="pres">
      <dgm:prSet presAssocID="{C63716B6-767B-4472-A769-60E2C26B7DBD}" presName="parentText" presStyleLbl="node1" presStyleIdx="2" presStyleCnt="5">
        <dgm:presLayoutVars>
          <dgm:chMax val="0"/>
          <dgm:bulletEnabled val="1"/>
        </dgm:presLayoutVars>
      </dgm:prSet>
      <dgm:spPr/>
    </dgm:pt>
    <dgm:pt modelId="{5913C529-CFD6-44A2-A31E-9DF3A2621C7D}" type="pres">
      <dgm:prSet presAssocID="{C63716B6-767B-4472-A769-60E2C26B7DBD}" presName="childText" presStyleLbl="revTx" presStyleIdx="2" presStyleCnt="3">
        <dgm:presLayoutVars>
          <dgm:bulletEnabled val="1"/>
        </dgm:presLayoutVars>
      </dgm:prSet>
      <dgm:spPr/>
    </dgm:pt>
    <dgm:pt modelId="{44DE5481-88EF-4FC8-82D4-7031FC8D784D}" type="pres">
      <dgm:prSet presAssocID="{754AD089-5450-4827-90CD-5BF49153BF6E}" presName="parentText" presStyleLbl="node1" presStyleIdx="3" presStyleCnt="5">
        <dgm:presLayoutVars>
          <dgm:chMax val="0"/>
          <dgm:bulletEnabled val="1"/>
        </dgm:presLayoutVars>
      </dgm:prSet>
      <dgm:spPr/>
    </dgm:pt>
    <dgm:pt modelId="{52D32D6F-19ED-4CEC-9A82-1F415654FDCC}" type="pres">
      <dgm:prSet presAssocID="{46C5C8C9-1AF7-4BF6-A311-99DD7082DA2B}" presName="spacer" presStyleCnt="0"/>
      <dgm:spPr/>
    </dgm:pt>
    <dgm:pt modelId="{C11DF1F7-4103-48FE-8BC7-163EF8F03067}" type="pres">
      <dgm:prSet presAssocID="{4B1D78D5-A048-452F-A8AD-487B5237BBF8}" presName="parentText" presStyleLbl="node1" presStyleIdx="4" presStyleCnt="5">
        <dgm:presLayoutVars>
          <dgm:chMax val="0"/>
          <dgm:bulletEnabled val="1"/>
        </dgm:presLayoutVars>
      </dgm:prSet>
      <dgm:spPr/>
    </dgm:pt>
  </dgm:ptLst>
  <dgm:cxnLst>
    <dgm:cxn modelId="{7F770507-1AB8-4420-8DB2-6B921E61D8E4}" type="presOf" srcId="{9B6ECCF5-70A9-4B63-82B0-1ABEFF6BFB28}" destId="{7C462F7A-1A71-4EB7-B942-65E687B22BA9}" srcOrd="0" destOrd="0" presId="urn:microsoft.com/office/officeart/2005/8/layout/vList2"/>
    <dgm:cxn modelId="{EE170D13-82FF-4482-AB15-E07C4AAB716D}" srcId="{C63716B6-767B-4472-A769-60E2C26B7DBD}" destId="{313D96DB-CD87-4D24-B7EF-4407DE489CCA}" srcOrd="0" destOrd="0" parTransId="{695B7517-593A-4A6E-A558-9651DEE6777F}" sibTransId="{EE67E305-558B-43EA-8DF2-B50A04A147FE}"/>
    <dgm:cxn modelId="{64EFB32F-D329-4FEB-A5F0-12C44F354A91}" type="presOf" srcId="{4B1D78D5-A048-452F-A8AD-487B5237BBF8}" destId="{C11DF1F7-4103-48FE-8BC7-163EF8F03067}" srcOrd="0" destOrd="0" presId="urn:microsoft.com/office/officeart/2005/8/layout/vList2"/>
    <dgm:cxn modelId="{CEC5F232-85DE-4E6C-8F67-C9FF0EE05577}" type="presOf" srcId="{30686DA3-B80B-4327-B8EF-6CE5F07F140D}" destId="{A2D76148-25E6-4043-BA71-97DE7604FB11}" srcOrd="0" destOrd="0" presId="urn:microsoft.com/office/officeart/2005/8/layout/vList2"/>
    <dgm:cxn modelId="{3AEFBA5B-05B1-4FB9-B4A8-ECAFB3FE22FC}" srcId="{30686DA3-B80B-4327-B8EF-6CE5F07F140D}" destId="{9B6ECCF5-70A9-4B63-82B0-1ABEFF6BFB28}" srcOrd="0" destOrd="0" parTransId="{B672DB17-1BD5-4F07-A95F-496652970727}" sibTransId="{B3BD04BF-8212-4840-B89D-AFD68632EDAA}"/>
    <dgm:cxn modelId="{8C8DA46D-1360-40D7-AE79-0C31A4E21A8C}" srcId="{30686DA3-B80B-4327-B8EF-6CE5F07F140D}" destId="{754AD089-5450-4827-90CD-5BF49153BF6E}" srcOrd="3" destOrd="0" parTransId="{91C2BFF9-5C48-4484-BA07-0D19282A9323}" sibTransId="{46C5C8C9-1AF7-4BF6-A311-99DD7082DA2B}"/>
    <dgm:cxn modelId="{B7322884-E41C-4E37-BCBF-77A30EBD3AD6}" type="presOf" srcId="{313D96DB-CD87-4D24-B7EF-4407DE489CCA}" destId="{5913C529-CFD6-44A2-A31E-9DF3A2621C7D}" srcOrd="0" destOrd="0" presId="urn:microsoft.com/office/officeart/2005/8/layout/vList2"/>
    <dgm:cxn modelId="{D3058884-3B35-4C12-B711-A0273039E0F1}" srcId="{30686DA3-B80B-4327-B8EF-6CE5F07F140D}" destId="{D996CA31-E3BC-4C99-8C15-208B8D67C5AE}" srcOrd="1" destOrd="0" parTransId="{46100973-3CB2-4D45-AEFB-087CB7D41F71}" sibTransId="{B216489B-BBB2-4265-A63D-93907DCE5334}"/>
    <dgm:cxn modelId="{1EF743A7-B3CD-444C-BF60-1F26568A4058}" type="presOf" srcId="{D996CA31-E3BC-4C99-8C15-208B8D67C5AE}" destId="{95A52825-ED40-4224-9F93-44269958F709}" srcOrd="0" destOrd="0" presId="urn:microsoft.com/office/officeart/2005/8/layout/vList2"/>
    <dgm:cxn modelId="{AFD531A8-8FDE-497C-88F2-E560E9342BF2}" srcId="{D996CA31-E3BC-4C99-8C15-208B8D67C5AE}" destId="{87796B08-B589-4067-BC6C-15F8F4D4A0BE}" srcOrd="0" destOrd="0" parTransId="{63F7A9A5-465E-45AD-8937-01E02A51794D}" sibTransId="{38E9536C-4763-46CD-A533-F1BBA6B0F6FA}"/>
    <dgm:cxn modelId="{3EF0E0A8-48A1-49AC-93AC-5013961CB2FD}" type="presOf" srcId="{87796B08-B589-4067-BC6C-15F8F4D4A0BE}" destId="{BE404218-EB19-46B7-892C-07BDF57CA70C}" srcOrd="0" destOrd="0" presId="urn:microsoft.com/office/officeart/2005/8/layout/vList2"/>
    <dgm:cxn modelId="{76C9CFBC-D85B-4ED2-B23E-E04A883FAFDD}" srcId="{30686DA3-B80B-4327-B8EF-6CE5F07F140D}" destId="{4B1D78D5-A048-452F-A8AD-487B5237BBF8}" srcOrd="4" destOrd="0" parTransId="{50666F71-9541-43F5-957A-5167962D4C22}" sibTransId="{F304C851-0145-4E85-8248-C7A6711A5161}"/>
    <dgm:cxn modelId="{815AE0BC-B90A-40A9-B191-32AD0F51B837}" srcId="{9B6ECCF5-70A9-4B63-82B0-1ABEFF6BFB28}" destId="{55A99B8D-97D9-48E2-886F-F6E90D13EE64}" srcOrd="0" destOrd="0" parTransId="{6D44235A-D8F2-4057-85FB-39E2CAF8809B}" sibTransId="{7A909313-97D8-4708-8B96-EFF265A9BB64}"/>
    <dgm:cxn modelId="{CBCBE6CA-9853-4687-A7A8-0C4AB46C2056}" srcId="{30686DA3-B80B-4327-B8EF-6CE5F07F140D}" destId="{C63716B6-767B-4472-A769-60E2C26B7DBD}" srcOrd="2" destOrd="0" parTransId="{F0F9B094-50E6-44F4-9C7C-08E4EC569BC3}" sibTransId="{69799FE2-4BA8-47B3-9F40-5E90D13146BB}"/>
    <dgm:cxn modelId="{08FCB3D0-30F7-4407-8509-7190E599FD5C}" type="presOf" srcId="{55A99B8D-97D9-48E2-886F-F6E90D13EE64}" destId="{E7D51E82-000E-47C0-8596-8FDE90FEE78C}" srcOrd="0" destOrd="0" presId="urn:microsoft.com/office/officeart/2005/8/layout/vList2"/>
    <dgm:cxn modelId="{0D3339D1-CD43-40A1-BB82-35CFF16D8A95}" type="presOf" srcId="{754AD089-5450-4827-90CD-5BF49153BF6E}" destId="{44DE5481-88EF-4FC8-82D4-7031FC8D784D}" srcOrd="0" destOrd="0" presId="urn:microsoft.com/office/officeart/2005/8/layout/vList2"/>
    <dgm:cxn modelId="{80CD07F1-C795-498B-AB89-B46E92268A6C}" type="presOf" srcId="{C63716B6-767B-4472-A769-60E2C26B7DBD}" destId="{F8A95F6C-0E29-4E00-B1FA-8A983A4C9BEC}" srcOrd="0" destOrd="0" presId="urn:microsoft.com/office/officeart/2005/8/layout/vList2"/>
    <dgm:cxn modelId="{6C71F950-7595-4E67-A81D-0E5F8BE23D2B}" type="presParOf" srcId="{A2D76148-25E6-4043-BA71-97DE7604FB11}" destId="{7C462F7A-1A71-4EB7-B942-65E687B22BA9}" srcOrd="0" destOrd="0" presId="urn:microsoft.com/office/officeart/2005/8/layout/vList2"/>
    <dgm:cxn modelId="{672BEDFA-2105-44AC-ACF9-2FD1AE306DA9}" type="presParOf" srcId="{A2D76148-25E6-4043-BA71-97DE7604FB11}" destId="{E7D51E82-000E-47C0-8596-8FDE90FEE78C}" srcOrd="1" destOrd="0" presId="urn:microsoft.com/office/officeart/2005/8/layout/vList2"/>
    <dgm:cxn modelId="{017087B7-7398-4BC0-878C-24FF6136609C}" type="presParOf" srcId="{A2D76148-25E6-4043-BA71-97DE7604FB11}" destId="{95A52825-ED40-4224-9F93-44269958F709}" srcOrd="2" destOrd="0" presId="urn:microsoft.com/office/officeart/2005/8/layout/vList2"/>
    <dgm:cxn modelId="{070FFC17-D57D-43B8-A9A1-23E1B5E27E67}" type="presParOf" srcId="{A2D76148-25E6-4043-BA71-97DE7604FB11}" destId="{BE404218-EB19-46B7-892C-07BDF57CA70C}" srcOrd="3" destOrd="0" presId="urn:microsoft.com/office/officeart/2005/8/layout/vList2"/>
    <dgm:cxn modelId="{6C06CB19-DD84-4EBA-B7AC-7FB761AC5F56}" type="presParOf" srcId="{A2D76148-25E6-4043-BA71-97DE7604FB11}" destId="{F8A95F6C-0E29-4E00-B1FA-8A983A4C9BEC}" srcOrd="4" destOrd="0" presId="urn:microsoft.com/office/officeart/2005/8/layout/vList2"/>
    <dgm:cxn modelId="{5A065DC7-7A99-41D9-BF0E-27D614C48B2C}" type="presParOf" srcId="{A2D76148-25E6-4043-BA71-97DE7604FB11}" destId="{5913C529-CFD6-44A2-A31E-9DF3A2621C7D}" srcOrd="5" destOrd="0" presId="urn:microsoft.com/office/officeart/2005/8/layout/vList2"/>
    <dgm:cxn modelId="{C2ED22A6-2D1E-40C9-967E-BF9E7DCD91CB}" type="presParOf" srcId="{A2D76148-25E6-4043-BA71-97DE7604FB11}" destId="{44DE5481-88EF-4FC8-82D4-7031FC8D784D}" srcOrd="6" destOrd="0" presId="urn:microsoft.com/office/officeart/2005/8/layout/vList2"/>
    <dgm:cxn modelId="{09591DCF-D282-48AD-BBAD-876A93C676CC}" type="presParOf" srcId="{A2D76148-25E6-4043-BA71-97DE7604FB11}" destId="{52D32D6F-19ED-4CEC-9A82-1F415654FDCC}" srcOrd="7" destOrd="0" presId="urn:microsoft.com/office/officeart/2005/8/layout/vList2"/>
    <dgm:cxn modelId="{27908A10-DC04-4222-A581-90D0E04B0244}" type="presParOf" srcId="{A2D76148-25E6-4043-BA71-97DE7604FB11}" destId="{C11DF1F7-4103-48FE-8BC7-163EF8F0306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0AD0D-C690-45F7-B22C-3806A866B30E}">
      <dsp:nvSpPr>
        <dsp:cNvPr id="0" name=""/>
        <dsp:cNvSpPr/>
      </dsp:nvSpPr>
      <dsp:spPr>
        <a:xfrm>
          <a:off x="0" y="344049"/>
          <a:ext cx="3966270" cy="2379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effectLst/>
            </a:rPr>
            <a:t>VFC</a:t>
          </a:r>
          <a:r>
            <a:rPr lang="en-US" sz="2000" kern="1200">
              <a:effectLst/>
            </a:rPr>
            <a:t> - Provides no cost vaccines to eligible children from birth through age 18. This includes children who are uninsured, underinsured, Medicaid eligible, and American Indian or Alaska Native.</a:t>
          </a:r>
          <a:endParaRPr lang="en-US" sz="2000" kern="1200"/>
        </a:p>
      </dsp:txBody>
      <dsp:txXfrm>
        <a:off x="0" y="344049"/>
        <a:ext cx="3966270" cy="2379762"/>
      </dsp:txXfrm>
    </dsp:sp>
    <dsp:sp modelId="{3B9D2976-565D-473B-8348-2E9D366B2C48}">
      <dsp:nvSpPr>
        <dsp:cNvPr id="0" name=""/>
        <dsp:cNvSpPr/>
      </dsp:nvSpPr>
      <dsp:spPr>
        <a:xfrm>
          <a:off x="4363914" y="381744"/>
          <a:ext cx="3966270" cy="2379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a:effectLst/>
            </a:rPr>
            <a:t>317</a:t>
          </a:r>
          <a:r>
            <a:rPr lang="en-US" sz="2000" kern="1200">
              <a:effectLst/>
            </a:rPr>
            <a:t> - Supports immunization of uninsured and underinsured adults as well as a few other select patient populations (i.e., </a:t>
          </a:r>
          <a:r>
            <a:rPr lang="en-US" sz="2000" kern="1200" err="1">
              <a:effectLst/>
            </a:rPr>
            <a:t>HepB</a:t>
          </a:r>
          <a:r>
            <a:rPr lang="en-US" sz="2000" kern="1200">
              <a:effectLst/>
            </a:rPr>
            <a:t> birth dose).</a:t>
          </a:r>
          <a:endParaRPr lang="en-US" sz="2000" kern="1200"/>
        </a:p>
      </dsp:txBody>
      <dsp:txXfrm>
        <a:off x="4363914" y="381744"/>
        <a:ext cx="3966270" cy="2379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C44F7-C1B5-497F-AB55-19EA527DE713}">
      <dsp:nvSpPr>
        <dsp:cNvPr id="0" name=""/>
        <dsp:cNvSpPr/>
      </dsp:nvSpPr>
      <dsp:spPr>
        <a:xfrm>
          <a:off x="3748" y="171251"/>
          <a:ext cx="2254125"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Previous Operations</a:t>
          </a:r>
        </a:p>
      </dsp:txBody>
      <dsp:txXfrm>
        <a:off x="3748" y="171251"/>
        <a:ext cx="2254125" cy="403200"/>
      </dsp:txXfrm>
    </dsp:sp>
    <dsp:sp modelId="{91D5C19D-9E7F-48B3-96B9-D5989DCC6F92}">
      <dsp:nvSpPr>
        <dsp:cNvPr id="0" name=""/>
        <dsp:cNvSpPr/>
      </dsp:nvSpPr>
      <dsp:spPr>
        <a:xfrm>
          <a:off x="3748" y="574451"/>
          <a:ext cx="2254125" cy="30355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NCIP used available data to determine funding (VFC vs 317) of doses ordered on the back end </a:t>
          </a:r>
        </a:p>
      </dsp:txBody>
      <dsp:txXfrm>
        <a:off x="3748" y="574451"/>
        <a:ext cx="2254125" cy="3035594"/>
      </dsp:txXfrm>
    </dsp:sp>
    <dsp:sp modelId="{E90BD05A-0BE3-4B11-8868-218593192886}">
      <dsp:nvSpPr>
        <dsp:cNvPr id="0" name=""/>
        <dsp:cNvSpPr/>
      </dsp:nvSpPr>
      <dsp:spPr>
        <a:xfrm>
          <a:off x="2573452" y="171251"/>
          <a:ext cx="2254125"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Changing Vaccine Landscape</a:t>
          </a:r>
        </a:p>
      </dsp:txBody>
      <dsp:txXfrm>
        <a:off x="2573452" y="171251"/>
        <a:ext cx="2254125" cy="403200"/>
      </dsp:txXfrm>
    </dsp:sp>
    <dsp:sp modelId="{15BED26A-C53E-42B8-94B0-76BDA4490C15}">
      <dsp:nvSpPr>
        <dsp:cNvPr id="0" name=""/>
        <dsp:cNvSpPr/>
      </dsp:nvSpPr>
      <dsp:spPr>
        <a:xfrm>
          <a:off x="2573452" y="574451"/>
          <a:ext cx="2254125" cy="30355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Increase in products where populations receiving vaccine brands overlap between adults and children</a:t>
          </a:r>
        </a:p>
        <a:p>
          <a:pPr marL="114300" lvl="1" indent="-114300" algn="l" defTabSz="622300">
            <a:lnSpc>
              <a:spcPct val="90000"/>
            </a:lnSpc>
            <a:spcBef>
              <a:spcPct val="0"/>
            </a:spcBef>
            <a:spcAft>
              <a:spcPct val="15000"/>
            </a:spcAft>
            <a:buChar char="•"/>
          </a:pPr>
          <a:r>
            <a:rPr lang="en-US" sz="1400" kern="1200"/>
            <a:t>Increase in the number of available brands</a:t>
          </a:r>
        </a:p>
      </dsp:txBody>
      <dsp:txXfrm>
        <a:off x="2573452" y="574451"/>
        <a:ext cx="2254125" cy="3035594"/>
      </dsp:txXfrm>
    </dsp:sp>
    <dsp:sp modelId="{30AAD666-7BC4-4D60-814E-FDA6BB278CE2}">
      <dsp:nvSpPr>
        <dsp:cNvPr id="0" name=""/>
        <dsp:cNvSpPr/>
      </dsp:nvSpPr>
      <dsp:spPr>
        <a:xfrm>
          <a:off x="5143155" y="171251"/>
          <a:ext cx="2254125"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Current NCIR Limitations</a:t>
          </a:r>
        </a:p>
      </dsp:txBody>
      <dsp:txXfrm>
        <a:off x="5143155" y="171251"/>
        <a:ext cx="2254125" cy="403200"/>
      </dsp:txXfrm>
    </dsp:sp>
    <dsp:sp modelId="{8240EFE6-C11C-4FDB-A4CC-0F42D05091DB}">
      <dsp:nvSpPr>
        <dsp:cNvPr id="0" name=""/>
        <dsp:cNvSpPr/>
      </dsp:nvSpPr>
      <dsp:spPr>
        <a:xfrm>
          <a:off x="5143155" y="574451"/>
          <a:ext cx="2254125" cy="30355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No way to visually show which doses are 317 funded for eligible adults vs VFC funded for eligible children </a:t>
          </a:r>
        </a:p>
        <a:p>
          <a:pPr marL="114300" lvl="1" indent="-114300" algn="l" defTabSz="622300">
            <a:lnSpc>
              <a:spcPct val="90000"/>
            </a:lnSpc>
            <a:spcBef>
              <a:spcPct val="0"/>
            </a:spcBef>
            <a:spcAft>
              <a:spcPct val="15000"/>
            </a:spcAft>
            <a:buChar char="•"/>
          </a:pPr>
          <a:r>
            <a:rPr lang="en-US" sz="1400" kern="1200"/>
            <a:t>Providers see both VFC and 317 vaccines as “State Supplied”</a:t>
          </a:r>
        </a:p>
        <a:p>
          <a:pPr marL="114300" lvl="1" indent="-114300" algn="l" defTabSz="622300">
            <a:lnSpc>
              <a:spcPct val="90000"/>
            </a:lnSpc>
            <a:spcBef>
              <a:spcPct val="0"/>
            </a:spcBef>
            <a:spcAft>
              <a:spcPct val="15000"/>
            </a:spcAft>
            <a:buChar char="•"/>
          </a:pPr>
          <a:r>
            <a:rPr lang="en-US" sz="1400" kern="1200"/>
            <a:t>Vaccine Usage reports can be used to view STATE vaccines given to ADULTS to help reconcile inventory when doing your count in the vaccine storage unit</a:t>
          </a:r>
        </a:p>
      </dsp:txBody>
      <dsp:txXfrm>
        <a:off x="5143155" y="574451"/>
        <a:ext cx="2254125" cy="3035594"/>
      </dsp:txXfrm>
    </dsp:sp>
    <dsp:sp modelId="{22F3A625-E430-448E-AA39-CF7F7ECD5C0C}">
      <dsp:nvSpPr>
        <dsp:cNvPr id="0" name=""/>
        <dsp:cNvSpPr/>
      </dsp:nvSpPr>
      <dsp:spPr>
        <a:xfrm>
          <a:off x="7712858" y="171251"/>
          <a:ext cx="2254125"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Compliance</a:t>
          </a:r>
        </a:p>
      </dsp:txBody>
      <dsp:txXfrm>
        <a:off x="7712858" y="171251"/>
        <a:ext cx="2254125" cy="403200"/>
      </dsp:txXfrm>
    </dsp:sp>
    <dsp:sp modelId="{909FAE5C-2BEE-4FF5-BF5A-BD4FBB9851BB}">
      <dsp:nvSpPr>
        <dsp:cNvPr id="0" name=""/>
        <dsp:cNvSpPr/>
      </dsp:nvSpPr>
      <dsp:spPr>
        <a:xfrm>
          <a:off x="7712858" y="574451"/>
          <a:ext cx="2254125" cy="30355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Providers receiving 317 adult vaccines need to account for doses to assist in complying with CDC requirements for vaccine accountability</a:t>
          </a:r>
        </a:p>
      </dsp:txBody>
      <dsp:txXfrm>
        <a:off x="7712858" y="574451"/>
        <a:ext cx="2254125" cy="3035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79223-1762-427C-9FD1-0D2560531780}">
      <dsp:nvSpPr>
        <dsp:cNvPr id="0" name=""/>
        <dsp:cNvSpPr/>
      </dsp:nvSpPr>
      <dsp:spPr>
        <a:xfrm>
          <a:off x="2486" y="0"/>
          <a:ext cx="2425300" cy="33270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baseline="0">
              <a:latin typeface="Calibri"/>
              <a:ea typeface="Calibri"/>
              <a:cs typeface="Calibri"/>
            </a:rPr>
            <a:t>On August 22, 2024, the FDA approved and authorized updated mRNA Pfizer-BioNTech and Moderna COVID-19 Vaccines (2024-2025 formula).</a:t>
          </a:r>
          <a:r>
            <a:rPr lang="en-US" sz="2000" kern="1200">
              <a:latin typeface="Calibri"/>
              <a:ea typeface="Calibri"/>
              <a:cs typeface="Calibri"/>
            </a:rPr>
            <a:t> </a:t>
          </a:r>
        </a:p>
      </dsp:txBody>
      <dsp:txXfrm>
        <a:off x="73521" y="71035"/>
        <a:ext cx="2283230" cy="3184934"/>
      </dsp:txXfrm>
    </dsp:sp>
    <dsp:sp modelId="{B494EC74-6890-402D-924C-F0079C25EE43}">
      <dsp:nvSpPr>
        <dsp:cNvPr id="0" name=""/>
        <dsp:cNvSpPr/>
      </dsp:nvSpPr>
      <dsp:spPr>
        <a:xfrm>
          <a:off x="2835237" y="0"/>
          <a:ext cx="2425300" cy="33270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baseline="0">
              <a:latin typeface="Calibri"/>
              <a:ea typeface="Calibri"/>
              <a:cs typeface="Calibri"/>
            </a:rPr>
            <a:t>On August 30, 2024, the FDA authorized the updated Novavax Vaccine (2024-2025 formula).</a:t>
          </a:r>
        </a:p>
      </dsp:txBody>
      <dsp:txXfrm>
        <a:off x="2906272" y="71035"/>
        <a:ext cx="2283230" cy="3184934"/>
      </dsp:txXfrm>
    </dsp:sp>
    <dsp:sp modelId="{8468F42B-20F9-4882-B0E1-2D47FF2C09C9}">
      <dsp:nvSpPr>
        <dsp:cNvPr id="0" name=""/>
        <dsp:cNvSpPr/>
      </dsp:nvSpPr>
      <dsp:spPr>
        <a:xfrm>
          <a:off x="5667989" y="0"/>
          <a:ext cx="2425300" cy="33270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baseline="0">
              <a:latin typeface="Calibri"/>
              <a:ea typeface="Calibri"/>
              <a:cs typeface="Calibri"/>
            </a:rPr>
            <a:t>All 2023-2024 formulations of COVID-19 vaccines are no longer authorized for use in the United States. </a:t>
          </a:r>
          <a:endParaRPr lang="en-US" sz="2000" kern="1200">
            <a:latin typeface="Calibri"/>
            <a:ea typeface="Calibri"/>
            <a:cs typeface="Calibri"/>
          </a:endParaRPr>
        </a:p>
      </dsp:txBody>
      <dsp:txXfrm>
        <a:off x="5739024" y="71035"/>
        <a:ext cx="2283230" cy="3184934"/>
      </dsp:txXfrm>
    </dsp:sp>
    <dsp:sp modelId="{7626F2FD-0B94-4F11-AEDC-226F34A68F59}">
      <dsp:nvSpPr>
        <dsp:cNvPr id="0" name=""/>
        <dsp:cNvSpPr/>
      </dsp:nvSpPr>
      <dsp:spPr>
        <a:xfrm>
          <a:off x="8500740" y="0"/>
          <a:ext cx="2425300" cy="33270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latin typeface="Calibri"/>
              <a:ea typeface="Calibri"/>
              <a:cs typeface="Calibri"/>
            </a:rPr>
            <a:t>Discontinue administration of the 2023-2024 formulation immediately to avoid administration errors. </a:t>
          </a:r>
          <a:endParaRPr lang="en-US" sz="2000" kern="1200">
            <a:latin typeface="Calibri"/>
            <a:ea typeface="Calibri"/>
            <a:cs typeface="Calibri"/>
          </a:endParaRPr>
        </a:p>
      </dsp:txBody>
      <dsp:txXfrm>
        <a:off x="8571775" y="71035"/>
        <a:ext cx="2283230" cy="3184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EFF25-96DD-4A17-B212-415B2E2BDCE1}">
      <dsp:nvSpPr>
        <dsp:cNvPr id="0" name=""/>
        <dsp:cNvSpPr/>
      </dsp:nvSpPr>
      <dsp:spPr>
        <a:xfrm>
          <a:off x="0" y="570"/>
          <a:ext cx="10085919" cy="13345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49DB5-49CF-4C73-A714-C9586C162C64}">
      <dsp:nvSpPr>
        <dsp:cNvPr id="0" name=""/>
        <dsp:cNvSpPr/>
      </dsp:nvSpPr>
      <dsp:spPr>
        <a:xfrm>
          <a:off x="403696" y="300840"/>
          <a:ext cx="733994" cy="733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89EE9-58C2-4133-89DF-621C1862CC48}">
      <dsp:nvSpPr>
        <dsp:cNvPr id="0" name=""/>
        <dsp:cNvSpPr/>
      </dsp:nvSpPr>
      <dsp:spPr>
        <a:xfrm>
          <a:off x="1541387" y="570"/>
          <a:ext cx="8544531" cy="13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38" tIns="141238" rIns="141238" bIns="141238" numCol="1" spcCol="1270" anchor="ctr" anchorCtr="0">
          <a:noAutofit/>
        </a:bodyPr>
        <a:lstStyle/>
        <a:p>
          <a:pPr marL="0" lvl="0" indent="0" algn="l" defTabSz="889000">
            <a:lnSpc>
              <a:spcPct val="100000"/>
            </a:lnSpc>
            <a:spcBef>
              <a:spcPct val="0"/>
            </a:spcBef>
            <a:spcAft>
              <a:spcPct val="35000"/>
            </a:spcAft>
            <a:buNone/>
          </a:pPr>
          <a:r>
            <a:rPr lang="en-US" sz="2000" kern="1200"/>
            <a:t>Bridge Access Program has officially ended with the authorization of updated mRNA vaccines</a:t>
          </a:r>
        </a:p>
      </dsp:txBody>
      <dsp:txXfrm>
        <a:off x="1541387" y="570"/>
        <a:ext cx="8544531" cy="1334534"/>
      </dsp:txXfrm>
    </dsp:sp>
    <dsp:sp modelId="{849757EA-F353-42D8-B367-DA162AFFDB87}">
      <dsp:nvSpPr>
        <dsp:cNvPr id="0" name=""/>
        <dsp:cNvSpPr/>
      </dsp:nvSpPr>
      <dsp:spPr>
        <a:xfrm>
          <a:off x="0" y="1668739"/>
          <a:ext cx="10085919" cy="13345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2E03E-FBA8-4BC7-B2FA-E76B04812FF5}">
      <dsp:nvSpPr>
        <dsp:cNvPr id="0" name=""/>
        <dsp:cNvSpPr/>
      </dsp:nvSpPr>
      <dsp:spPr>
        <a:xfrm>
          <a:off x="403696" y="1969009"/>
          <a:ext cx="733994" cy="733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851EF6-9F35-4FF9-8C70-BDF34C184A12}">
      <dsp:nvSpPr>
        <dsp:cNvPr id="0" name=""/>
        <dsp:cNvSpPr/>
      </dsp:nvSpPr>
      <dsp:spPr>
        <a:xfrm>
          <a:off x="1541387" y="1668739"/>
          <a:ext cx="8544531" cy="13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38" tIns="141238" rIns="141238" bIns="141238" numCol="1" spcCol="1270" anchor="ctr" anchorCtr="0">
          <a:noAutofit/>
        </a:bodyPr>
        <a:lstStyle/>
        <a:p>
          <a:pPr marL="0" lvl="0" indent="0" algn="l" defTabSz="889000">
            <a:lnSpc>
              <a:spcPct val="100000"/>
            </a:lnSpc>
            <a:spcBef>
              <a:spcPct val="0"/>
            </a:spcBef>
            <a:spcAft>
              <a:spcPct val="35000"/>
            </a:spcAft>
            <a:buNone/>
          </a:pPr>
          <a:r>
            <a:rPr lang="en-US" sz="2000" kern="1200"/>
            <a:t>Additional adult (317) COVID-19 doses of uninsured and underinsured adults will be available end of September/beginning of October for LHDs, FQHCs, and RHCs</a:t>
          </a:r>
        </a:p>
      </dsp:txBody>
      <dsp:txXfrm>
        <a:off x="1541387" y="1668739"/>
        <a:ext cx="8544531" cy="1334534"/>
      </dsp:txXfrm>
    </dsp:sp>
    <dsp:sp modelId="{CE206229-5E38-473B-B342-22E97EE6060B}">
      <dsp:nvSpPr>
        <dsp:cNvPr id="0" name=""/>
        <dsp:cNvSpPr/>
      </dsp:nvSpPr>
      <dsp:spPr>
        <a:xfrm>
          <a:off x="0" y="3336907"/>
          <a:ext cx="10085919" cy="13345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26DDD-65ED-4375-A534-115D4290585A}">
      <dsp:nvSpPr>
        <dsp:cNvPr id="0" name=""/>
        <dsp:cNvSpPr/>
      </dsp:nvSpPr>
      <dsp:spPr>
        <a:xfrm>
          <a:off x="403696" y="3637178"/>
          <a:ext cx="733994" cy="733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0B100-719C-4973-98BD-AD62055A350E}">
      <dsp:nvSpPr>
        <dsp:cNvPr id="0" name=""/>
        <dsp:cNvSpPr/>
      </dsp:nvSpPr>
      <dsp:spPr>
        <a:xfrm>
          <a:off x="1541387" y="3336907"/>
          <a:ext cx="8544531" cy="13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38" tIns="141238" rIns="141238" bIns="141238" numCol="1" spcCol="1270" anchor="ctr" anchorCtr="0">
          <a:noAutofit/>
        </a:bodyPr>
        <a:lstStyle/>
        <a:p>
          <a:pPr marL="0" lvl="0" indent="0" algn="l" defTabSz="889000">
            <a:lnSpc>
              <a:spcPct val="100000"/>
            </a:lnSpc>
            <a:spcBef>
              <a:spcPct val="0"/>
            </a:spcBef>
            <a:spcAft>
              <a:spcPct val="35000"/>
            </a:spcAft>
            <a:buNone/>
          </a:pPr>
          <a:r>
            <a:rPr lang="en-US" sz="2000" kern="1200"/>
            <a:t>LHDs with AA719 Bridge Access Funding: Funding can continue to be used on operational costs until the end of the year; </a:t>
          </a:r>
          <a:r>
            <a:rPr lang="en-US" sz="2000" b="1" kern="1200"/>
            <a:t>however, LHDs can NO LONGER bill the AA for the COVID-19 vaccine admin fee</a:t>
          </a:r>
          <a:endParaRPr lang="en-US" sz="2000" kern="1200"/>
        </a:p>
      </dsp:txBody>
      <dsp:txXfrm>
        <a:off x="1541387" y="3336907"/>
        <a:ext cx="8544531" cy="1334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C2EEC-4EF1-41B0-A926-5B3F593483BE}">
      <dsp:nvSpPr>
        <dsp:cNvPr id="0" name=""/>
        <dsp:cNvSpPr/>
      </dsp:nvSpPr>
      <dsp:spPr>
        <a:xfrm>
          <a:off x="9660" y="238418"/>
          <a:ext cx="2887507" cy="3437938"/>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Based on NC’s RSV surveillance data, which indicates a trend of an earlier start to the RSV season, </a:t>
          </a:r>
          <a:r>
            <a:rPr lang="en-US" sz="2000" b="1" kern="1200">
              <a:latin typeface="Calibri" panose="020F0502020204030204" pitchFamily="34" charset="0"/>
              <a:cs typeface="Calibri" panose="020F0502020204030204" pitchFamily="34" charset="0"/>
            </a:rPr>
            <a:t>NCDHHS recommends administrations of Beyfortus® and ABRYSVO® earlier than CDC’s national recommendation</a:t>
          </a:r>
          <a:r>
            <a:rPr lang="en-US" sz="2000" kern="1200">
              <a:latin typeface="Calibri" panose="020F0502020204030204" pitchFamily="34" charset="0"/>
              <a:cs typeface="Calibri" panose="020F0502020204030204" pitchFamily="34" charset="0"/>
            </a:rPr>
            <a:t>. </a:t>
          </a:r>
        </a:p>
      </dsp:txBody>
      <dsp:txXfrm>
        <a:off x="94232" y="322990"/>
        <a:ext cx="2718363" cy="3268794"/>
      </dsp:txXfrm>
    </dsp:sp>
    <dsp:sp modelId="{9555455B-84E2-4326-B52A-C4555E075724}">
      <dsp:nvSpPr>
        <dsp:cNvPr id="0" name=""/>
        <dsp:cNvSpPr/>
      </dsp:nvSpPr>
      <dsp:spPr>
        <a:xfrm>
          <a:off x="3185919" y="1599336"/>
          <a:ext cx="612151" cy="7161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3185919" y="1742556"/>
        <a:ext cx="428506" cy="429661"/>
      </dsp:txXfrm>
    </dsp:sp>
    <dsp:sp modelId="{C21BAAC7-F9A5-4FAC-97B6-69D5C137F27A}">
      <dsp:nvSpPr>
        <dsp:cNvPr id="0" name=""/>
        <dsp:cNvSpPr/>
      </dsp:nvSpPr>
      <dsp:spPr>
        <a:xfrm>
          <a:off x="4052171" y="238418"/>
          <a:ext cx="2887507" cy="343793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ABRYSVO® administration should begin on August 15, 2024. </a:t>
          </a:r>
          <a:endParaRPr lang="en-US" sz="2000" kern="1200">
            <a:latin typeface="Calibri" panose="020F0502020204030204" pitchFamily="34" charset="0"/>
            <a:cs typeface="Calibri" panose="020F0502020204030204" pitchFamily="34" charset="0"/>
          </a:endParaRPr>
        </a:p>
      </dsp:txBody>
      <dsp:txXfrm>
        <a:off x="4136743" y="322990"/>
        <a:ext cx="2718363" cy="3268794"/>
      </dsp:txXfrm>
    </dsp:sp>
    <dsp:sp modelId="{F28D3F74-C9A8-445E-B077-DBFCE8C27305}">
      <dsp:nvSpPr>
        <dsp:cNvPr id="0" name=""/>
        <dsp:cNvSpPr/>
      </dsp:nvSpPr>
      <dsp:spPr>
        <a:xfrm>
          <a:off x="7228429" y="1599336"/>
          <a:ext cx="612151" cy="7161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dsp:txBody>
      <dsp:txXfrm>
        <a:off x="7228429" y="1742556"/>
        <a:ext cx="428506" cy="429661"/>
      </dsp:txXfrm>
    </dsp:sp>
    <dsp:sp modelId="{4D932F5E-7B83-4DA1-A48D-3EF5BA0D74C1}">
      <dsp:nvSpPr>
        <dsp:cNvPr id="0" name=""/>
        <dsp:cNvSpPr/>
      </dsp:nvSpPr>
      <dsp:spPr>
        <a:xfrm>
          <a:off x="8094681" y="238418"/>
          <a:ext cx="2887507" cy="343793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Beyfortus® administration should begin on September 15, 2024. </a:t>
          </a:r>
        </a:p>
      </dsp:txBody>
      <dsp:txXfrm>
        <a:off x="8179253" y="322990"/>
        <a:ext cx="2718363" cy="3268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62F7A-1A71-4EB7-B942-65E687B22BA9}">
      <dsp:nvSpPr>
        <dsp:cNvPr id="0" name=""/>
        <dsp:cNvSpPr/>
      </dsp:nvSpPr>
      <dsp:spPr>
        <a:xfrm>
          <a:off x="0" y="25117"/>
          <a:ext cx="10677525"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VFC Program </a:t>
          </a:r>
          <a:r>
            <a:rPr lang="en-US" sz="2000" kern="1200"/>
            <a:t>for VFC-eligible 18-year-olds at increased risk</a:t>
          </a:r>
        </a:p>
      </dsp:txBody>
      <dsp:txXfrm>
        <a:off x="31070" y="56187"/>
        <a:ext cx="10615385" cy="574340"/>
      </dsp:txXfrm>
    </dsp:sp>
    <dsp:sp modelId="{E7D51E82-000E-47C0-8596-8FDE90FEE78C}">
      <dsp:nvSpPr>
        <dsp:cNvPr id="0" name=""/>
        <dsp:cNvSpPr/>
      </dsp:nvSpPr>
      <dsp:spPr>
        <a:xfrm>
          <a:off x="0" y="661597"/>
          <a:ext cx="1067752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1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Order through NCIR</a:t>
          </a:r>
        </a:p>
      </dsp:txBody>
      <dsp:txXfrm>
        <a:off x="0" y="661597"/>
        <a:ext cx="10677525" cy="563040"/>
      </dsp:txXfrm>
    </dsp:sp>
    <dsp:sp modelId="{95A52825-ED40-4224-9F93-44269958F709}">
      <dsp:nvSpPr>
        <dsp:cNvPr id="0" name=""/>
        <dsp:cNvSpPr/>
      </dsp:nvSpPr>
      <dsp:spPr>
        <a:xfrm>
          <a:off x="0" y="1224637"/>
          <a:ext cx="10677525"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317 (VFA) Program </a:t>
          </a:r>
          <a:r>
            <a:rPr lang="en-US" sz="2000" kern="1200"/>
            <a:t>for uninsured adults at increased risk</a:t>
          </a:r>
        </a:p>
      </dsp:txBody>
      <dsp:txXfrm>
        <a:off x="31070" y="1255707"/>
        <a:ext cx="10615385" cy="574340"/>
      </dsp:txXfrm>
    </dsp:sp>
    <dsp:sp modelId="{BE404218-EB19-46B7-892C-07BDF57CA70C}">
      <dsp:nvSpPr>
        <dsp:cNvPr id="0" name=""/>
        <dsp:cNvSpPr/>
      </dsp:nvSpPr>
      <dsp:spPr>
        <a:xfrm>
          <a:off x="0" y="1861117"/>
          <a:ext cx="1067752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1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Available beginning of October via transfer</a:t>
          </a:r>
        </a:p>
      </dsp:txBody>
      <dsp:txXfrm>
        <a:off x="0" y="1861117"/>
        <a:ext cx="10677525" cy="563040"/>
      </dsp:txXfrm>
    </dsp:sp>
    <dsp:sp modelId="{F8A95F6C-0E29-4E00-B1FA-8A983A4C9BEC}">
      <dsp:nvSpPr>
        <dsp:cNvPr id="0" name=""/>
        <dsp:cNvSpPr/>
      </dsp:nvSpPr>
      <dsp:spPr>
        <a:xfrm>
          <a:off x="0" y="2424157"/>
          <a:ext cx="10677525"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Strategic National Stockpile (SNS) </a:t>
          </a:r>
          <a:r>
            <a:rPr lang="en-US" sz="2000" kern="1200"/>
            <a:t>for eligible individuals regardless of insurance status</a:t>
          </a:r>
        </a:p>
      </dsp:txBody>
      <dsp:txXfrm>
        <a:off x="31070" y="2455227"/>
        <a:ext cx="10615385" cy="574340"/>
      </dsp:txXfrm>
    </dsp:sp>
    <dsp:sp modelId="{5913C529-CFD6-44A2-A31E-9DF3A2621C7D}">
      <dsp:nvSpPr>
        <dsp:cNvPr id="0" name=""/>
        <dsp:cNvSpPr/>
      </dsp:nvSpPr>
      <dsp:spPr>
        <a:xfrm>
          <a:off x="0" y="3060637"/>
          <a:ext cx="1067752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1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Only available for enrolled mpox providers via transfer</a:t>
          </a:r>
        </a:p>
      </dsp:txBody>
      <dsp:txXfrm>
        <a:off x="0" y="3060637"/>
        <a:ext cx="10677525" cy="563040"/>
      </dsp:txXfrm>
    </dsp:sp>
    <dsp:sp modelId="{44DE5481-88EF-4FC8-82D4-7031FC8D784D}">
      <dsp:nvSpPr>
        <dsp:cNvPr id="0" name=""/>
        <dsp:cNvSpPr/>
      </dsp:nvSpPr>
      <dsp:spPr>
        <a:xfrm>
          <a:off x="0" y="3623677"/>
          <a:ext cx="10677525"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SNS and 317 JYNNEOS Transfer Request Form</a:t>
          </a:r>
          <a:endParaRPr lang="en-US" sz="2000" kern="1200">
            <a:solidFill>
              <a:schemeClr val="tx1"/>
            </a:solidFill>
          </a:endParaRPr>
        </a:p>
      </dsp:txBody>
      <dsp:txXfrm>
        <a:off x="31070" y="3654747"/>
        <a:ext cx="10615385" cy="574340"/>
      </dsp:txXfrm>
    </dsp:sp>
    <dsp:sp modelId="{C11DF1F7-4103-48FE-8BC7-163EF8F03067}">
      <dsp:nvSpPr>
        <dsp:cNvPr id="0" name=""/>
        <dsp:cNvSpPr/>
      </dsp:nvSpPr>
      <dsp:spPr>
        <a:xfrm>
          <a:off x="0" y="4358077"/>
          <a:ext cx="10677525"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JYNNEOS Ordering Instructions Memo</a:t>
          </a:r>
          <a:endParaRPr lang="en-US" sz="2000" kern="1200">
            <a:solidFill>
              <a:schemeClr val="tx1"/>
            </a:solidFill>
          </a:endParaRPr>
        </a:p>
      </dsp:txBody>
      <dsp:txXfrm>
        <a:off x="31070" y="4389147"/>
        <a:ext cx="10615385"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D59E3D-22A4-4824-AA4A-F8D40404B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ACB601-4AF7-4CE7-9594-463F3BC35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D9E9C7-E4D8-42FF-AA07-43FDCCAA18F2}" type="datetimeFigureOut">
              <a:rPr lang="en-US" smtClean="0"/>
              <a:t>9/10/2024</a:t>
            </a:fld>
            <a:endParaRPr lang="en-US"/>
          </a:p>
        </p:txBody>
      </p:sp>
      <p:sp>
        <p:nvSpPr>
          <p:cNvPr id="4" name="Footer Placeholder 3">
            <a:extLst>
              <a:ext uri="{FF2B5EF4-FFF2-40B4-BE49-F238E27FC236}">
                <a16:creationId xmlns:a16="http://schemas.microsoft.com/office/drawing/2014/main" id="{0234EDC3-1128-4386-844E-5CA83D8E4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31113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961B9-16F2-45D8-9F47-A6CAA82CFB1A}"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C674-39C8-4011-9723-FD6A3DE55089}" type="slidenum">
              <a:rPr lang="en-US" smtClean="0"/>
              <a:t>‹#›</a:t>
            </a:fld>
            <a:endParaRPr lang="en-US"/>
          </a:p>
        </p:txBody>
      </p:sp>
    </p:spTree>
    <p:extLst>
      <p:ext uri="{BB962C8B-B14F-4D97-AF65-F5344CB8AC3E}">
        <p14:creationId xmlns:p14="http://schemas.microsoft.com/office/powerpoint/2010/main" val="263965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number of cases we’ve seen by month for infant Salmonella, has been above what we’d expected for the months of May, July and August, this year, as compared to the average during the last five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73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Update</a:t>
            </a:r>
            <a:endParaRPr dirty="0"/>
          </a:p>
        </p:txBody>
      </p:sp>
      <p:sp>
        <p:nvSpPr>
          <p:cNvPr id="481" name="Google Shape;4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Update</a:t>
            </a:r>
            <a:endParaRPr dirty="0"/>
          </a:p>
          <a:p>
            <a:pPr marL="0" lvl="0" indent="0" algn="l" rtl="0">
              <a:spcBef>
                <a:spcPts val="0"/>
              </a:spcBef>
              <a:spcAft>
                <a:spcPts val="0"/>
              </a:spcAft>
              <a:buClr>
                <a:schemeClr val="dk1"/>
              </a:buClr>
              <a:buSzPts val="1200"/>
              <a:buFont typeface="Arial"/>
              <a:buNone/>
            </a:pPr>
            <a:endParaRPr dirty="0"/>
          </a:p>
        </p:txBody>
      </p:sp>
      <p:sp>
        <p:nvSpPr>
          <p:cNvPr id="499" name="Google Shape;4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Update</a:t>
            </a:r>
            <a:endParaRPr dirty="0"/>
          </a:p>
          <a:p>
            <a:pPr marL="0" lvl="0" indent="0" algn="l" rtl="0">
              <a:spcBef>
                <a:spcPts val="0"/>
              </a:spcBef>
              <a:spcAft>
                <a:spcPts val="0"/>
              </a:spcAft>
              <a:buClr>
                <a:schemeClr val="dk1"/>
              </a:buClr>
              <a:buSzPts val="1200"/>
              <a:buFont typeface="Arial"/>
              <a:buNone/>
            </a:pPr>
            <a:endParaRPr dirty="0"/>
          </a:p>
        </p:txBody>
      </p:sp>
      <p:sp>
        <p:nvSpPr>
          <p:cNvPr id="499" name="Google Shape;4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461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Update</a:t>
            </a:r>
            <a:endParaRPr dirty="0"/>
          </a:p>
          <a:p>
            <a:pPr marL="0" lvl="0" indent="0" algn="l" rtl="0">
              <a:spcBef>
                <a:spcPts val="0"/>
              </a:spcBef>
              <a:spcAft>
                <a:spcPts val="0"/>
              </a:spcAft>
              <a:buClr>
                <a:schemeClr val="dk1"/>
              </a:buClr>
              <a:buSzPts val="1200"/>
              <a:buFont typeface="Arial"/>
              <a:buNone/>
            </a:pPr>
            <a:endParaRPr dirty="0"/>
          </a:p>
        </p:txBody>
      </p:sp>
      <p:sp>
        <p:nvSpPr>
          <p:cNvPr id="499" name="Google Shape;4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41286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811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2394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338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2394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401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8817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Whole genome sequencing is performed at the North Carolina State Laboratory of Public Health. Analysis results are shared with the epi team daily. Exposure info is essential to trying to find commonalities.</a:t>
            </a:r>
          </a:p>
          <a:p>
            <a:endParaRPr lang="en-US"/>
          </a:p>
          <a:p>
            <a:r>
              <a:rPr lang="en-US"/>
              <a:t>We’re investigating multiple groups of genetically related isolates and have not found a “smoking gun.” Some of you may have already received emails asking for investigations in this age group to be prioritized. Our main concern, is to verify that there is not a product in circulation that could create illness.</a:t>
            </a:r>
          </a:p>
          <a:p>
            <a:endParaRPr lang="en-US"/>
          </a:p>
          <a:p>
            <a:r>
              <a:rPr lang="en-US"/>
              <a:t>We’ve talked to our CDC and FDA colleagues. There is no indication of formula causing illnesses on a national level. We remain in communication with our federal partners, providing updates, and answering questions.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261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1787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endParaRPr b="0">
              <a:latin typeface="Calibri"/>
              <a:ea typeface="Calibri"/>
              <a:cs typeface="Calibri"/>
              <a:sym typeface="Calibri"/>
            </a:endParaRPr>
          </a:p>
        </p:txBody>
      </p:sp>
      <p:sp>
        <p:nvSpPr>
          <p:cNvPr id="390" name="Google Shape;3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0063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03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4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09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
              </a:rPr>
              <a:t>The FDA's action updates the 2024-2025 formula to include a monovalent (single) component that corresponds to the Omicron variant KP.2 strain of the SARS-CoV2. </a:t>
            </a:r>
            <a:br>
              <a:rPr lang="en-US">
                <a:latin typeface="Calibri  "/>
              </a:rPr>
            </a:br>
            <a:r>
              <a:rPr lang="en-US">
                <a:latin typeface="Calibri  "/>
              </a:rPr>
              <a:t>We are awaiting FDA action on Novavax's 2024-2025 formulation and will communicate again when we learn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686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NCDHHS will utilize an allocation request survey to fill VFC </a:t>
            </a:r>
            <a:r>
              <a:rPr lang="en-US" sz="1200" err="1">
                <a:latin typeface="Calibri" panose="020F0502020204030204" pitchFamily="34" charset="0"/>
                <a:cs typeface="Calibri" panose="020F0502020204030204" pitchFamily="34" charset="0"/>
              </a:rPr>
              <a:t>Beyfortus</a:t>
            </a:r>
            <a:r>
              <a:rPr lang="en-US" sz="1200">
                <a:latin typeface="Calibri" panose="020F0502020204030204" pitchFamily="34" charset="0"/>
                <a:cs typeface="Calibri" panose="020F0502020204030204" pitchFamily="34" charset="0"/>
              </a:rPr>
              <a:t>® and ABRYSVO® order requests. VFC providers should consider the number of VFC doses used in a two-week period, along with the number of VFC doses in their current inventory to determine the amount to request.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914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Routine administration of all age-appropriate doses of vaccines simultaneously, also known as co-administration, is a recommended best practice. It avoids missed opportunities to vaccinate and increases the chance that a person will be up to date on their vaccinations.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82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3F742-F0AF-469E-88C6-AB0E1E78D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06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98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860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20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Arial"/>
              <a:ea typeface="Arial"/>
              <a:cs typeface="Arial"/>
              <a:sym typeface="Arial"/>
            </a:endParaRPr>
          </a:p>
        </p:txBody>
      </p:sp>
      <p:sp>
        <p:nvSpPr>
          <p:cNvPr id="383" name="Google Shape;3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201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a:t>
            </a:r>
            <a:endParaRPr dirty="0"/>
          </a:p>
        </p:txBody>
      </p:sp>
      <p:sp>
        <p:nvSpPr>
          <p:cNvPr id="509" name="Google Shape;5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Master" Target="../slideMasters/slideMaster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oleObject" Target="../embeddings/oleObject6.bin"/><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slideMaster" Target="../slideMasters/slideMaster6.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15.jpe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Master" Target="../slideMasters/slideMaster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7.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r>
              <a:rPr lang="en-US" sz="1400">
                <a:cs typeface="Calibri" panose="020F0502020204030204" pitchFamily="34" charset="0"/>
              </a:rPr>
              <a:t>Click to edit Master subtitle style</a:t>
            </a: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99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9A6F2-C3FB-4F78-9DE3-A3CF9E030AD8}"/>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3" name="Footer Placeholder 2">
            <a:extLst>
              <a:ext uri="{FF2B5EF4-FFF2-40B4-BE49-F238E27FC236}">
                <a16:creationId xmlns:a16="http://schemas.microsoft.com/office/drawing/2014/main" id="{60947603-5A2E-4DBF-97AD-7BE9E3EB0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1AC4E9-5930-4945-B681-CF2070F9AA5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3340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483970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282835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319344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cs typeface="Arial" panose="020B060402020202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4167580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49286-9B93-49B8-AD73-62F4ECCF630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3220317833"/>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9286-9B93-49B8-AD73-62F4ECCF630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1787230030"/>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49286-9B93-49B8-AD73-62F4ECCF630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899280866"/>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849286-9B93-49B8-AD73-62F4ECCF6307}"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93093566"/>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849286-9B93-49B8-AD73-62F4ECCF6307}"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620646244"/>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49286-9B93-49B8-AD73-62F4ECCF6307}"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21451671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D0D0-DF13-4BA6-B1D4-7BC5619DB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5C683-8087-40C2-B993-1AA777654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FEE1F-CE40-48AE-ACBC-1BD01DBE3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7C527-A86F-4163-A0E6-058A38E65140}"/>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6" name="Footer Placeholder 5">
            <a:extLst>
              <a:ext uri="{FF2B5EF4-FFF2-40B4-BE49-F238E27FC236}">
                <a16:creationId xmlns:a16="http://schemas.microsoft.com/office/drawing/2014/main" id="{19A075B5-02C3-4259-8009-074FA673D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5E718-999F-4319-A051-64E90FDA5D3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781575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49286-9B93-49B8-AD73-62F4ECCF6307}"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30967101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49286-9B93-49B8-AD73-62F4ECCF6307}"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1405182651"/>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49286-9B93-49B8-AD73-62F4ECCF6307}"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1374207917"/>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9286-9B93-49B8-AD73-62F4ECCF630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857646049"/>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9286-9B93-49B8-AD73-62F4ECCF630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D3A83-60BB-4F95-B83E-0EB106275A68}" type="slidenum">
              <a:rPr lang="en-US" smtClean="0"/>
              <a:t>‹#›</a:t>
            </a:fld>
            <a:endParaRPr lang="en-US"/>
          </a:p>
        </p:txBody>
      </p:sp>
    </p:spTree>
    <p:extLst>
      <p:ext uri="{BB962C8B-B14F-4D97-AF65-F5344CB8AC3E}">
        <p14:creationId xmlns:p14="http://schemas.microsoft.com/office/powerpoint/2010/main" val="1551784272"/>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3048566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6753992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3522313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2045241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16075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6547-ECD5-43C5-B99D-4CDC009F0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86714-1B65-4745-83E5-E49B69CD1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FDA77-7ADD-49FB-B72F-29265923E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EBA3-FCBC-4827-B52E-D66A32AC9B1C}"/>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6" name="Footer Placeholder 5">
            <a:extLst>
              <a:ext uri="{FF2B5EF4-FFF2-40B4-BE49-F238E27FC236}">
                <a16:creationId xmlns:a16="http://schemas.microsoft.com/office/drawing/2014/main" id="{85607AD5-8978-4C7C-B976-2EE98E5F3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54F1-97CF-4566-B882-47A704E4CAA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85767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69083"/>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47C6C0D7-671E-90F3-C2C0-C17145442C55}"/>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03031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49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3710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840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6549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02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438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1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10C7-C65E-4211-BD1B-9010001DC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D1BFC-AF01-4CA9-8445-7EA1D1BF6C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D59F4-0D97-4192-92F8-6386CD29472B}"/>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5" name="Footer Placeholder 4">
            <a:extLst>
              <a:ext uri="{FF2B5EF4-FFF2-40B4-BE49-F238E27FC236}">
                <a16:creationId xmlns:a16="http://schemas.microsoft.com/office/drawing/2014/main" id="{F8C4368F-F609-4103-B3C0-BFF1A0B6F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7202-DBB9-4F7D-83FD-8AE4F227CC8F}"/>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7046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281A3-1D4A-4F4D-997E-627A3EC78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224D80-F6CD-44B4-BBCA-CC21E7F2E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C6D99-A60F-4BED-9278-89D0972221F4}"/>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5" name="Footer Placeholder 4">
            <a:extLst>
              <a:ext uri="{FF2B5EF4-FFF2-40B4-BE49-F238E27FC236}">
                <a16:creationId xmlns:a16="http://schemas.microsoft.com/office/drawing/2014/main" id="{F09EEAF2-D094-4F26-8E13-842DC7AC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69F3-E503-4377-957C-AC49C84C2499}"/>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9919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2"/>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3" y="4599710"/>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1"/>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1"/>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Tree>
    <p:extLst>
      <p:ext uri="{BB962C8B-B14F-4D97-AF65-F5344CB8AC3E}">
        <p14:creationId xmlns:p14="http://schemas.microsoft.com/office/powerpoint/2010/main" val="339762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055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5" y="121332"/>
            <a:ext cx="11493631" cy="592562"/>
          </a:xfrm>
        </p:spPr>
        <p:txBody>
          <a:bodyPr anchor="ctr"/>
          <a:lstStyle>
            <a:lvl1pPr>
              <a:defRPr sz="24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647"/>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rgbClr val="808080"/>
                </a:solidFill>
                <a:latin typeface="Century Gothic" panose="020B0502020202020204" pitchFamily="34" charset="0"/>
              </a:rPr>
              <a:pPr marL="19050"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6"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90687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DD592-2645-4288-B9DD-73ED24F35650}"/>
              </a:ext>
            </a:extLst>
          </p:cNvPr>
          <p:cNvSpPr/>
          <p:nvPr userDrawn="1"/>
        </p:nvSpPr>
        <p:spPr>
          <a:xfrm>
            <a:off x="-1" y="1"/>
            <a:ext cx="12192000" cy="1580607"/>
          </a:xfrm>
          <a:prstGeom prst="rect">
            <a:avLst/>
          </a:prstGeom>
          <a:gradFill>
            <a:gsLst>
              <a:gs pos="0">
                <a:srgbClr val="004374"/>
              </a:gs>
              <a:gs pos="100000">
                <a:srgbClr val="397A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47590" y="643170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chemeClr val="tx1"/>
                </a:solidFill>
                <a:latin typeface="Calibri" panose="020F0502020204030204" pitchFamily="34" charset="0"/>
                <a:cs typeface="Calibri" panose="020F0502020204030204" pitchFamily="34" charset="0"/>
              </a:rPr>
              <a:pPr marL="19050" algn="ctr"/>
              <a:t>‹#›</a:t>
            </a:fld>
            <a:endParaRPr lang="en-US" sz="999">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B855B3F-6358-341A-F3B6-DAFE263E384E}"/>
              </a:ext>
            </a:extLst>
          </p:cNvPr>
          <p:cNvSpPr/>
          <p:nvPr userDrawn="1"/>
        </p:nvSpPr>
        <p:spPr>
          <a:xfrm>
            <a:off x="0" y="-57510"/>
            <a:ext cx="12192000" cy="1445439"/>
          </a:xfrm>
          <a:prstGeom prst="rect">
            <a:avLst/>
          </a:prstGeom>
          <a:solidFill>
            <a:srgbClr val="277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2" name="Title 1"/>
          <p:cNvSpPr>
            <a:spLocks noGrp="1"/>
          </p:cNvSpPr>
          <p:nvPr>
            <p:ph type="title"/>
          </p:nvPr>
        </p:nvSpPr>
        <p:spPr>
          <a:xfrm>
            <a:off x="349184" y="494022"/>
            <a:ext cx="11493631" cy="592562"/>
          </a:xfrm>
        </p:spPr>
        <p:txBody>
          <a:bodyPr anchor="ctr">
            <a:noAutofit/>
          </a:bodyPr>
          <a:lstStyle>
            <a:lvl1pPr algn="ctr">
              <a:defRPr sz="4000" b="1">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869414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1" algn="r"/>
            <a:fld id="{81D60167-4931-47E6-BA6A-407CBD079E47}" type="slidenum">
              <a:rPr lang="en-US" sz="999" smtClean="0">
                <a:solidFill>
                  <a:srgbClr val="808080"/>
                </a:solidFill>
                <a:latin typeface="Calibri" panose="020F0502020204030204" pitchFamily="34" charset="0"/>
              </a:rPr>
              <a:pPr marL="19051" algn="r"/>
              <a:t>‹#›</a:t>
            </a:fld>
            <a:endParaRPr lang="en-US" sz="999">
              <a:solidFill>
                <a:srgbClr val="808080"/>
              </a:solidFill>
              <a:latin typeface="Calibri" panose="020F0502020204030204" pitchFamily="34" charset="0"/>
            </a:endParaRPr>
          </a:p>
        </p:txBody>
      </p:sp>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6"/>
            <a:ext cx="10515600" cy="1325563"/>
          </a:xfrm>
          <a:prstGeom prst="rect">
            <a:avLst/>
          </a:prstGeom>
        </p:spPr>
        <p:txBody>
          <a:bodyPr/>
          <a:lstStyle>
            <a:lvl1pPr>
              <a:defRPr b="1">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172423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89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Calibri" panose="020F0502020204030204" pitchFamily="34" charset="0"/>
                <a:cs typeface="Calibri" panose="020F0502020204030204" pitchFamily="34" charset="0"/>
              </a:defRPr>
            </a:lvl1pPr>
            <a:lvl2pPr>
              <a:lnSpc>
                <a:spcPct val="100000"/>
              </a:lnSpc>
              <a:spcBef>
                <a:spcPts val="0"/>
              </a:spcBef>
              <a:defRPr sz="1600">
                <a:latin typeface="Calibri" panose="020F0502020204030204" pitchFamily="34" charset="0"/>
                <a:cs typeface="Calibri" panose="020F0502020204030204" pitchFamily="34" charset="0"/>
              </a:defRPr>
            </a:lvl2pPr>
            <a:lvl3pPr>
              <a:lnSpc>
                <a:spcPct val="100000"/>
              </a:lnSpc>
              <a:spcBef>
                <a:spcPts val="0"/>
              </a:spcBef>
              <a:defRPr sz="1400">
                <a:latin typeface="Calibri" panose="020F0502020204030204" pitchFamily="34" charset="0"/>
                <a:cs typeface="Calibri" panose="020F0502020204030204" pitchFamily="34" charset="0"/>
              </a:defRPr>
            </a:lvl3pPr>
            <a:lvl4pPr>
              <a:lnSpc>
                <a:spcPct val="100000"/>
              </a:lnSpc>
              <a:spcBef>
                <a:spcPts val="0"/>
              </a:spcBef>
              <a:defRPr sz="1050">
                <a:latin typeface="Calibri" panose="020F0502020204030204" pitchFamily="34" charset="0"/>
                <a:cs typeface="Calibri" panose="020F0502020204030204" pitchFamily="34" charset="0"/>
              </a:defRPr>
            </a:lvl4pPr>
            <a:lvl5pPr>
              <a:lnSpc>
                <a:spcPct val="100000"/>
              </a:lnSpc>
              <a:spcBef>
                <a:spcPts val="0"/>
              </a:spcBef>
              <a:defRPr sz="105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EYInterstate" panose="02000503020000020004" pitchFamily="2" charset="0"/>
              </a:rPr>
              <a:pPr marL="19050"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91320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305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EYInterstate" panose="02000503020000020004" pitchFamily="2" charset="0"/>
              </a:rPr>
              <a:pPr marL="19050"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246580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4147470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21548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3994416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183255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9/10/2024</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6137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sz="3600" b="1">
                <a:solidFill>
                  <a:schemeClr val="tx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276015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88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4"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2"/>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5" y="4664730"/>
            <a:ext cx="3330783" cy="1268870"/>
          </a:xfrm>
          <a:prstGeom prst="rect">
            <a:avLst/>
          </a:prstGeom>
        </p:spPr>
      </p:pic>
    </p:spTree>
    <p:extLst>
      <p:ext uri="{BB962C8B-B14F-4D97-AF65-F5344CB8AC3E}">
        <p14:creationId xmlns:p14="http://schemas.microsoft.com/office/powerpoint/2010/main" val="366842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7395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6"/>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2483522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368230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4"/>
            <a:ext cx="11350753"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622282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Calibri" panose="020F0502020204030204" pitchFamily="34" charset="0"/>
                <a:cs typeface="Calibri" panose="020F0502020204030204" pitchFamily="34" charset="0"/>
              </a:defRPr>
            </a:lvl1pPr>
            <a:lvl2pPr>
              <a:lnSpc>
                <a:spcPct val="100000"/>
              </a:lnSpc>
              <a:spcBef>
                <a:spcPts val="0"/>
              </a:spcBef>
              <a:defRPr sz="1600">
                <a:latin typeface="Calibri" panose="020F0502020204030204" pitchFamily="34" charset="0"/>
                <a:cs typeface="Calibri" panose="020F0502020204030204" pitchFamily="34" charset="0"/>
              </a:defRPr>
            </a:lvl2pPr>
            <a:lvl3pPr>
              <a:lnSpc>
                <a:spcPct val="100000"/>
              </a:lnSpc>
              <a:spcBef>
                <a:spcPts val="0"/>
              </a:spcBef>
              <a:defRPr sz="1400">
                <a:latin typeface="Calibri" panose="020F0502020204030204" pitchFamily="34" charset="0"/>
                <a:cs typeface="Calibri" panose="020F0502020204030204" pitchFamily="34" charset="0"/>
              </a:defRPr>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145560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264796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5" y="121332"/>
            <a:ext cx="11493631" cy="592562"/>
          </a:xfrm>
        </p:spPr>
        <p:txBody>
          <a:bodyPr anchor="ctr"/>
          <a:lstStyle>
            <a:lvl1pPr>
              <a:defRPr sz="240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6"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Tree>
    <p:extLst>
      <p:ext uri="{BB962C8B-B14F-4D97-AF65-F5344CB8AC3E}">
        <p14:creationId xmlns:p14="http://schemas.microsoft.com/office/powerpoint/2010/main" val="133327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3" y="2040473"/>
            <a:ext cx="7700783" cy="2020824"/>
          </a:xfrm>
          <a:prstGeom prst="rect">
            <a:avLst/>
          </a:prstGeom>
        </p:spPr>
        <p:txBody>
          <a:bodyPr anchor="ctr">
            <a:noAutofit/>
          </a:bodyPr>
          <a:lstStyle>
            <a:lvl1pPr marL="0" indent="0">
              <a:buNone/>
              <a:defRPr lang="en-US" sz="3200" b="1" baseline="0" smtClean="0">
                <a:latin typeface="Calibri" panose="020F0502020204030204" pitchFamily="34" charset="0"/>
                <a:ea typeface="Calibri" panose="020F0502020204030204" pitchFamily="34" charset="0"/>
                <a:cs typeface="Calibri" panose="020F050202020403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9" lvl="0" indent="-171459"/>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647"/>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rgbClr val="808080"/>
                </a:solidFill>
                <a:latin typeface="Calibri" panose="020F0502020204030204" pitchFamily="34" charset="0"/>
              </a:rPr>
              <a:pPr marL="19050" algn="ct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301333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Calibri" panose="020F0502020204030204" pitchFamily="34" charset="0"/>
              </a:defRPr>
            </a:lvl1pPr>
          </a:lstStyle>
          <a:p>
            <a:fld id="{6E0000FD-8915-45C0-80D6-1B15A6752E2A}" type="datetimeFigureOut">
              <a:rPr lang="en-US" smtClean="0"/>
              <a:pPr/>
              <a:t>9/10/2024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1994618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lvl1pPr>
              <a:defRPr>
                <a:latin typeface="Calibri" panose="020F0502020204030204" pitchFamily="34" charset="0"/>
                <a:cs typeface="Calibri" panose="020F0502020204030204" pitchFamily="34" charset="0"/>
              </a:defRPr>
            </a:lvl1pPr>
          </a:lstStyle>
          <a:p>
            <a:r>
              <a:rPr lang="en-GB" noProof="0"/>
              <a:t>Headline in </a:t>
            </a:r>
            <a:r>
              <a:rPr lang="en-GB" noProof="0" err="1"/>
              <a:t>CorpoS</a:t>
            </a:r>
            <a:r>
              <a:rPr lang="en-GB" noProof="0"/>
              <a:t>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1632184773"/>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9"/>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lvl1pPr>
              <a:defRPr>
                <a:latin typeface="Calibri" panose="020F0502020204030204" pitchFamily="34" charset="0"/>
              </a:defRPr>
            </a:lvl1pPr>
          </a:lstStyle>
          <a:p>
            <a:fld id="{3F01B6A0-4817-4F57-9A7E-C3189579F4FA}" type="datetimeFigureOut">
              <a:rPr lang="en-US" smtClean="0"/>
              <a:pPr/>
              <a:t>9/10/2024</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318293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A445-C542-4C8A-A32B-122244F7EE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FFA6C-882E-4755-B3E0-699AA41CA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C33DB-7AD7-436A-A10B-416EA39E3A9B}"/>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5" name="Footer Placeholder 4">
            <a:extLst>
              <a:ext uri="{FF2B5EF4-FFF2-40B4-BE49-F238E27FC236}">
                <a16:creationId xmlns:a16="http://schemas.microsoft.com/office/drawing/2014/main" id="{9F6A3E67-41BF-47FA-80ED-CC481EBBE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6E1FA-E6A0-408A-ABCC-139EA3D81C80}"/>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409496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8"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8"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1"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Calibri" panose="020F0502020204030204" pitchFamily="34" charset="0"/>
              <a:ea typeface="+mj-ea"/>
              <a:cs typeface="Calibri" panose="020F050202020403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50"/>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latin typeface="Calibri" panose="020F0502020204030204" pitchFamily="34" charset="0"/>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70" y="77801"/>
            <a:ext cx="937757"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latin typeface="Calibri" panose="020F0502020204030204" pitchFamily="34" charset="0"/>
                <a:cs typeface="Calibri" panose="020F050202020403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1"/>
            <a:ext cx="1001108"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latin typeface="Calibri" panose="020F0502020204030204" pitchFamily="34" charset="0"/>
                <a:cs typeface="Calibri" panose="020F0502020204030204" pitchFamily="34" charset="0"/>
              </a:rPr>
              <a:t>Subtitle</a:t>
            </a:r>
            <a:r>
              <a:rPr lang="en-US" sz="1399">
                <a:solidFill>
                  <a:srgbClr val="000000"/>
                </a:solidFill>
                <a:latin typeface="Calibri" panose="020F0502020204030204" pitchFamily="34" charset="0"/>
                <a:cs typeface="Calibri" panose="020F050202020403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2" y="6583579"/>
            <a:ext cx="828753"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latin typeface="Calibri" panose="020F0502020204030204" pitchFamily="34" charset="0"/>
                <a:cs typeface="Calibri" panose="020F0502020204030204" pitchFamily="34" charset="0"/>
              </a:rPr>
              <a:t>Source: xxx; </a:t>
            </a:r>
            <a:r>
              <a:rPr lang="en-US" sz="800" err="1">
                <a:solidFill>
                  <a:srgbClr val="2E2E38"/>
                </a:solidFill>
                <a:latin typeface="Calibri" panose="020F0502020204030204" pitchFamily="34" charset="0"/>
                <a:cs typeface="Calibri" panose="020F0502020204030204" pitchFamily="34" charset="0"/>
              </a:rPr>
              <a:t>yyy</a:t>
            </a:r>
            <a:r>
              <a:rPr lang="en-US" sz="800">
                <a:solidFill>
                  <a:srgbClr val="2E2E38"/>
                </a:solidFill>
                <a:latin typeface="Calibri" panose="020F0502020204030204" pitchFamily="34" charset="0"/>
                <a:cs typeface="Calibri" panose="020F0502020204030204" pitchFamily="34" charset="0"/>
              </a:rPr>
              <a:t>; zzz</a:t>
            </a: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2875" y="964571"/>
            <a:ext cx="1821011"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89"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Calibri" panose="020F0502020204030204" pitchFamily="34" charset="0"/>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8"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latin typeface="Calibri" panose="020F0502020204030204" pitchFamily="34" charset="0"/>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8"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latin typeface="Calibri" panose="020F0502020204030204" pitchFamily="34" charset="0"/>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600" y="6146754"/>
            <a:ext cx="9980613" cy="404226"/>
          </a:xfrm>
          <a:prstGeom prst="rect">
            <a:avLst/>
          </a:prstGeom>
          <a:noFill/>
        </p:spPr>
        <p:txBody>
          <a:bodyPr vert="horz" wrap="none" lIns="0" tIns="0" rIns="0" bIns="0" rtlCol="0" anchor="b" anchorCtr="0">
            <a:noAutofit/>
          </a:bodyPr>
          <a:lstStyle/>
          <a:p>
            <a:pPr marL="95207" indent="-95207">
              <a:spcBef>
                <a:spcPct val="0"/>
              </a:spcBef>
              <a:spcAft>
                <a:spcPct val="0"/>
              </a:spcAft>
              <a:buSzPct val="100000"/>
              <a:buFont typeface="Arial" pitchFamily="34" charset="0"/>
              <a:buAutoNum type="arabicPeriod"/>
            </a:pPr>
            <a:r>
              <a:rPr lang="en-US" sz="800">
                <a:solidFill>
                  <a:srgbClr val="2E2E38"/>
                </a:solidFill>
                <a:latin typeface="Calibri" panose="020F0502020204030204" pitchFamily="34" charset="0"/>
                <a:cs typeface="Calibri" panose="020F050202020403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7"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5"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5" y="3636290"/>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5"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5" y="4616782"/>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6"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Calibri" panose="020F050202020403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Calibri" panose="020F050202020403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6"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Calibri" panose="020F050202020403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Calibri" panose="020F050202020403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2" y="1327279"/>
            <a:ext cx="3532843" cy="257241"/>
            <a:chOff x="2832361" y="2088069"/>
            <a:chExt cx="3534683" cy="257241"/>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8069"/>
              <a:ext cx="3534683" cy="257241"/>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latin typeface="Calibri" panose="020F0502020204030204" pitchFamily="34" charset="0"/>
                </a:rPr>
                <a:t>Title </a:t>
              </a:r>
              <a:r>
                <a:rPr lang="en-US" sz="1199">
                  <a:solidFill>
                    <a:srgbClr val="1A9AFA"/>
                  </a:solidFill>
                  <a:latin typeface="Calibri" panose="020F0502020204030204" pitchFamily="34" charset="0"/>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4"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endParaRPr>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532"/>
            <a:endParaRPr lang="en-US" sz="1398">
              <a:solidFill>
                <a:srgbClr val="FFFFFF"/>
              </a:solidFill>
              <a:latin typeface="Calibri" panose="020F050202020403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2"/>
            <a:ext cx="3384908" cy="4470141"/>
          </a:xfrm>
          <a:prstGeom prst="rect">
            <a:avLst/>
          </a:prstGeom>
          <a:noFill/>
          <a:ln w="9525">
            <a:noFill/>
            <a:miter lim="800000"/>
            <a:headEnd/>
            <a:tailEnd/>
          </a:ln>
          <a:effectLst/>
        </p:spPr>
        <p:txBody>
          <a:bodyPr lIns="0" tIns="0" rIns="0" bIns="0"/>
          <a:lstStyle/>
          <a:p>
            <a:pPr marL="125944" indent="-125944">
              <a:spcBef>
                <a:spcPct val="20000"/>
              </a:spcBef>
              <a:buClr>
                <a:srgbClr val="1A9AFA"/>
              </a:buClr>
              <a:buSzPct val="75000"/>
              <a:buFont typeface="Wingdings 3" panose="05040102010807070707" pitchFamily="18" charset="2"/>
              <a:buChar char=""/>
            </a:pPr>
            <a:r>
              <a:rPr lang="en-US" altLang="de-DE" sz="1199">
                <a:solidFill>
                  <a:srgbClr val="2E2E38"/>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0072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fld id="{802899BD-F1BB-4B89-B671-B6AF9C36707C}" type="datetimeFigureOut">
              <a:rPr lang="en-US" smtClean="0"/>
              <a:pPr/>
              <a:t>9/10/2024</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3195417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3691462" y="2051009"/>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2" y="4071833"/>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2" y="5020585"/>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2" y="1404678"/>
            <a:ext cx="7783685" cy="369332"/>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01515" y="527231"/>
            <a:ext cx="2535403" cy="2401707"/>
          </a:xfrm>
          <a:prstGeom prst="rect">
            <a:avLst/>
          </a:prstGeom>
        </p:spPr>
      </p:pic>
    </p:spTree>
    <p:extLst>
      <p:ext uri="{BB962C8B-B14F-4D97-AF65-F5344CB8AC3E}">
        <p14:creationId xmlns:p14="http://schemas.microsoft.com/office/powerpoint/2010/main" val="3731613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2" name="Picture 1">
            <a:extLst>
              <a:ext uri="{FF2B5EF4-FFF2-40B4-BE49-F238E27FC236}">
                <a16:creationId xmlns:a16="http://schemas.microsoft.com/office/drawing/2014/main" id="{FB5E9A76-F149-A8C2-DF3C-C071C43BAD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Tree>
    <p:extLst>
      <p:ext uri="{BB962C8B-B14F-4D97-AF65-F5344CB8AC3E}">
        <p14:creationId xmlns:p14="http://schemas.microsoft.com/office/powerpoint/2010/main" val="2005865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0" y="0"/>
            <a:ext cx="11487363"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pic>
        <p:nvPicPr>
          <p:cNvPr id="14" name="Picture 13">
            <a:extLst>
              <a:ext uri="{FF2B5EF4-FFF2-40B4-BE49-F238E27FC236}">
                <a16:creationId xmlns:a16="http://schemas.microsoft.com/office/drawing/2014/main" id="{7C9F9FBB-A07E-2EBF-2B0B-CBF54BC4CD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
        <p:nvSpPr>
          <p:cNvPr id="15" name="Text Placeholder 13"/>
          <p:cNvSpPr>
            <a:spLocks noGrp="1"/>
          </p:cNvSpPr>
          <p:nvPr userDrawn="1">
            <p:ph type="body" sz="quarter" idx="10" hasCustomPrompt="1"/>
          </p:nvPr>
        </p:nvSpPr>
        <p:spPr>
          <a:xfrm>
            <a:off x="833962" y="1508084"/>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2" y="490279"/>
            <a:ext cx="7783685" cy="369332"/>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spTree>
    <p:extLst>
      <p:ext uri="{BB962C8B-B14F-4D97-AF65-F5344CB8AC3E}">
        <p14:creationId xmlns:p14="http://schemas.microsoft.com/office/powerpoint/2010/main" val="492923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F918343E-705A-9DD6-CA18-D461CA5D28D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126212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5C34C55E-F852-2B58-3749-C118EA75E7C5}"/>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216440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5" y="1097280"/>
            <a:ext cx="5206383"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0" y="6155643"/>
            <a:ext cx="4908743"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614556" y="457200"/>
            <a:ext cx="5206383"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4619501"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91B2F84F-1A5F-4E7C-3E11-70A1494F5D25}"/>
              </a:ext>
            </a:extLst>
          </p:cNvPr>
          <p:cNvSpPr>
            <a:spLocks noGrp="1"/>
          </p:cNvSpPr>
          <p:nvPr>
            <p:ph type="body" sz="quarter" idx="16" hasCustomPrompt="1"/>
          </p:nvPr>
        </p:nvSpPr>
        <p:spPr>
          <a:xfrm>
            <a:off x="427038" y="385763"/>
            <a:ext cx="3302000" cy="62071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7" name="Text Placeholder 8">
            <a:extLst>
              <a:ext uri="{FF2B5EF4-FFF2-40B4-BE49-F238E27FC236}">
                <a16:creationId xmlns:a16="http://schemas.microsoft.com/office/drawing/2014/main" id="{5469F25A-5693-B2DB-1318-5B22178C3B27}"/>
              </a:ext>
            </a:extLst>
          </p:cNvPr>
          <p:cNvSpPr txBox="1">
            <a:spLocks/>
          </p:cNvSpPr>
          <p:nvPr userDrawn="1"/>
        </p:nvSpPr>
        <p:spPr>
          <a:xfrm>
            <a:off x="6337630" y="6583256"/>
            <a:ext cx="4432803"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970840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7">
            <a:extLst>
              <a:ext uri="{FF2B5EF4-FFF2-40B4-BE49-F238E27FC236}">
                <a16:creationId xmlns:a16="http://schemas.microsoft.com/office/drawing/2014/main" id="{C397026D-4EE2-6748-20C0-8BE81DFAC4E1}"/>
              </a:ext>
            </a:extLst>
          </p:cNvPr>
          <p:cNvSpPr>
            <a:spLocks noGrp="1"/>
          </p:cNvSpPr>
          <p:nvPr>
            <p:ph type="body" sz="quarter" idx="16" hasCustomPrompt="1"/>
          </p:nvPr>
        </p:nvSpPr>
        <p:spPr>
          <a:xfrm>
            <a:off x="5151359" y="457200"/>
            <a:ext cx="6664325" cy="549275"/>
          </a:xfrm>
        </p:spPr>
        <p:txBody>
          <a:bodyPr/>
          <a:lstStyle>
            <a:lvl1pPr marL="0" indent="0">
              <a:buNone/>
              <a:defRPr sz="3200">
                <a:solidFill>
                  <a:srgbClr val="5C93D5"/>
                </a:solidFill>
              </a:defRPr>
            </a:lvl1pPr>
          </a:lstStyle>
          <a:p>
            <a:pPr lvl="0"/>
            <a:r>
              <a:rPr lang="en-US"/>
              <a:t>Click to edit text </a:t>
            </a:r>
          </a:p>
        </p:txBody>
      </p:sp>
      <p:sp>
        <p:nvSpPr>
          <p:cNvPr id="5" name="Text Placeholder 8">
            <a:extLst>
              <a:ext uri="{FF2B5EF4-FFF2-40B4-BE49-F238E27FC236}">
                <a16:creationId xmlns:a16="http://schemas.microsoft.com/office/drawing/2014/main" id="{23907A57-D8CA-A514-7EAE-9C8B13E1F502}"/>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419922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DC0FB71-458F-1E45-B189-C25C90157521}"/>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8">
            <a:extLst>
              <a:ext uri="{FF2B5EF4-FFF2-40B4-BE49-F238E27FC236}">
                <a16:creationId xmlns:a16="http://schemas.microsoft.com/office/drawing/2014/main" id="{CE2C7608-5C80-4A70-A054-24979EC90757}"/>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34423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91F3-32CC-48A7-AAD5-B13EE4CD0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DA10-72BA-438A-A015-ECE3996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D95E-BB65-4FA6-B2B0-AC11BF24F549}"/>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5" name="Footer Placeholder 4">
            <a:extLst>
              <a:ext uri="{FF2B5EF4-FFF2-40B4-BE49-F238E27FC236}">
                <a16:creationId xmlns:a16="http://schemas.microsoft.com/office/drawing/2014/main" id="{59568E2C-1D67-4A67-80F5-B3859DD8E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33A49-D79B-4A5E-BE02-C83FB74024DB}"/>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129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7" y="0"/>
            <a:ext cx="1631093" cy="6858000"/>
          </a:xfrm>
          <a:prstGeom prst="rect">
            <a:avLst/>
          </a:prstGeom>
        </p:spPr>
      </p:pic>
      <p:sp>
        <p:nvSpPr>
          <p:cNvPr id="2" name="Text Placeholder 8">
            <a:extLst>
              <a:ext uri="{FF2B5EF4-FFF2-40B4-BE49-F238E27FC236}">
                <a16:creationId xmlns:a16="http://schemas.microsoft.com/office/drawing/2014/main" id="{B824DEC4-EC97-BFD6-73A4-669F9925574D}"/>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203150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3D52E7C-C5D2-1E94-11F9-A2BF674F5939}"/>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977960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424070"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424071" y="6155643"/>
            <a:ext cx="6664738"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ADB207A6-10A0-500E-D5A2-536FE360634B}"/>
              </a:ext>
            </a:extLst>
          </p:cNvPr>
          <p:cNvSpPr>
            <a:spLocks noGrp="1"/>
          </p:cNvSpPr>
          <p:nvPr>
            <p:ph type="body" sz="quarter" idx="17"/>
          </p:nvPr>
        </p:nvSpPr>
        <p:spPr>
          <a:xfrm>
            <a:off x="424483" y="294640"/>
            <a:ext cx="6664325" cy="660400"/>
          </a:xfrm>
        </p:spPr>
        <p:txBody>
          <a:bodyPr/>
          <a:lstStyle>
            <a:lvl1pPr marL="0" indent="0">
              <a:buNone/>
              <a:defRPr sz="3200">
                <a:solidFill>
                  <a:srgbClr val="5C93D5"/>
                </a:solidFill>
              </a:defRPr>
            </a:lvl1pPr>
          </a:lstStyle>
          <a:p>
            <a:pPr lvl="0"/>
            <a:r>
              <a:rPr lang="en-US"/>
              <a:t>Click to edit Master </a:t>
            </a:r>
          </a:p>
        </p:txBody>
      </p:sp>
      <p:sp>
        <p:nvSpPr>
          <p:cNvPr id="7" name="Text Placeholder 8">
            <a:extLst>
              <a:ext uri="{FF2B5EF4-FFF2-40B4-BE49-F238E27FC236}">
                <a16:creationId xmlns:a16="http://schemas.microsoft.com/office/drawing/2014/main" id="{7EA403F3-6261-C220-8321-B4DAC63CA19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95891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EB9F3500-AD15-CED5-AEBA-E9C113C19E7E}"/>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149494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998917FB-4B06-A487-F05A-C1D4AB036720}"/>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72629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46A56-1AA3-AD8C-12C4-3C2B814CF4AE}"/>
              </a:ext>
            </a:extLst>
          </p:cNvPr>
          <p:cNvSpPr/>
          <p:nvPr userDrawn="1"/>
        </p:nvSpPr>
        <p:spPr>
          <a:xfrm>
            <a:off x="0" y="0"/>
            <a:ext cx="12192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3">
            <a:extLst>
              <a:ext uri="{FF2B5EF4-FFF2-40B4-BE49-F238E27FC236}">
                <a16:creationId xmlns:a16="http://schemas.microsoft.com/office/drawing/2014/main" id="{221B6615-298E-E4C6-D8B5-89EF992C74EA}"/>
              </a:ext>
            </a:extLst>
          </p:cNvPr>
          <p:cNvSpPr>
            <a:spLocks noGrp="1"/>
          </p:cNvSpPr>
          <p:nvPr>
            <p:ph type="body" sz="quarter" idx="10"/>
          </p:nvPr>
        </p:nvSpPr>
        <p:spPr>
          <a:xfrm>
            <a:off x="0" y="457199"/>
            <a:ext cx="12192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3003573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amp; Top Rule">
  <p:cSld name="Title &amp; Top Rule">
    <p:spTree>
      <p:nvGrpSpPr>
        <p:cNvPr id="1" name="Shape 15"/>
        <p:cNvGrpSpPr/>
        <p:nvPr/>
      </p:nvGrpSpPr>
      <p:grpSpPr>
        <a:xfrm>
          <a:off x="0" y="0"/>
          <a:ext cx="0" cy="0"/>
          <a:chOff x="0" y="0"/>
          <a:chExt cx="0" cy="0"/>
        </a:xfrm>
      </p:grpSpPr>
      <p:sp>
        <p:nvSpPr>
          <p:cNvPr id="16" name="Google Shape;16;p60"/>
          <p:cNvSpPr txBox="1">
            <a:spLocks noGrp="1"/>
          </p:cNvSpPr>
          <p:nvPr>
            <p:ph type="title"/>
          </p:nvPr>
        </p:nvSpPr>
        <p:spPr>
          <a:xfrm>
            <a:off x="899160" y="624054"/>
            <a:ext cx="10457689" cy="54864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323F4F"/>
              </a:buClr>
              <a:buSzPts val="3200"/>
              <a:buFont typeface="Arial"/>
              <a:buNone/>
              <a:defRPr sz="3200" b="1" i="0">
                <a:solidFill>
                  <a:srgbClr val="323F4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0"/>
          <p:cNvSpPr/>
          <p:nvPr/>
        </p:nvSpPr>
        <p:spPr>
          <a:xfrm>
            <a:off x="0" y="3860"/>
            <a:ext cx="12192000" cy="457316"/>
          </a:xfrm>
          <a:prstGeom prst="rect">
            <a:avLst/>
          </a:prstGeom>
          <a:gradFill>
            <a:gsLst>
              <a:gs pos="0">
                <a:srgbClr val="323F4F"/>
              </a:gs>
              <a:gs pos="60000">
                <a:srgbClr val="FFDCC5"/>
              </a:gs>
              <a:gs pos="100000">
                <a:srgbClr val="FFECE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a:solidFill>
                <a:srgbClr val="7B7B7B"/>
              </a:solidFill>
              <a:latin typeface="Montserrat"/>
              <a:ea typeface="Montserrat"/>
              <a:cs typeface="Montserrat"/>
              <a:sym typeface="Montserrat"/>
            </a:endParaRPr>
          </a:p>
        </p:txBody>
      </p:sp>
      <p:cxnSp>
        <p:nvCxnSpPr>
          <p:cNvPr id="18" name="Google Shape;18;p60"/>
          <p:cNvCxnSpPr/>
          <p:nvPr/>
        </p:nvCxnSpPr>
        <p:spPr>
          <a:xfrm>
            <a:off x="0" y="6573308"/>
            <a:ext cx="12192000" cy="0"/>
          </a:xfrm>
          <a:prstGeom prst="straightConnector1">
            <a:avLst/>
          </a:prstGeom>
          <a:noFill/>
          <a:ln w="22225" cap="flat" cmpd="sng">
            <a:solidFill>
              <a:srgbClr val="323F4F"/>
            </a:solidFill>
            <a:prstDash val="solid"/>
            <a:miter lim="800000"/>
            <a:headEnd type="none" w="sm" len="sm"/>
            <a:tailEnd type="none" w="sm" len="sm"/>
          </a:ln>
        </p:spPr>
      </p:cxnSp>
    </p:spTree>
    <p:extLst>
      <p:ext uri="{BB962C8B-B14F-4D97-AF65-F5344CB8AC3E}">
        <p14:creationId xmlns:p14="http://schemas.microsoft.com/office/powerpoint/2010/main" val="775921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8105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9282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645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CC4-76E3-48BB-9C47-324CA18E08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4823E-04BA-4E53-9EE0-ED010844C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B99F7-59DD-4BBC-A6FE-0E0774454F77}"/>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5" name="Footer Placeholder 4">
            <a:extLst>
              <a:ext uri="{FF2B5EF4-FFF2-40B4-BE49-F238E27FC236}">
                <a16:creationId xmlns:a16="http://schemas.microsoft.com/office/drawing/2014/main" id="{D2F22CB8-0892-4B83-98B0-D4291DC7F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F71B5-B7D1-42F9-902B-C10B68C5D1B6}"/>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941950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8271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Google Shape;54;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7494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7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5117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7"/>
          <p:cNvSpPr>
            <a:spLocks noGrp="1"/>
          </p:cNvSpPr>
          <p:nvPr>
            <p:ph type="pic" idx="2"/>
          </p:nvPr>
        </p:nvSpPr>
        <p:spPr>
          <a:xfrm>
            <a:off x="5183188" y="987425"/>
            <a:ext cx="6172200" cy="4873625"/>
          </a:xfrm>
          <a:prstGeom prst="rect">
            <a:avLst/>
          </a:prstGeom>
          <a:noFill/>
          <a:ln>
            <a:noFill/>
          </a:ln>
        </p:spPr>
      </p:sp>
      <p:sp>
        <p:nvSpPr>
          <p:cNvPr id="72" name="Google Shape;72;p7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1173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5847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2412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Content Slide - Bullets">
  <p:cSld name="Content Slide - Bullets">
    <p:spTree>
      <p:nvGrpSpPr>
        <p:cNvPr id="1" name="Shape 91"/>
        <p:cNvGrpSpPr/>
        <p:nvPr/>
      </p:nvGrpSpPr>
      <p:grpSpPr>
        <a:xfrm>
          <a:off x="0" y="0"/>
          <a:ext cx="0" cy="0"/>
          <a:chOff x="0" y="0"/>
          <a:chExt cx="0" cy="0"/>
        </a:xfrm>
      </p:grpSpPr>
      <p:sp>
        <p:nvSpPr>
          <p:cNvPr id="92" name="Google Shape;92;p62"/>
          <p:cNvSpPr txBox="1">
            <a:spLocks noGrp="1"/>
          </p:cNvSpPr>
          <p:nvPr>
            <p:ph type="title"/>
          </p:nvPr>
        </p:nvSpPr>
        <p:spPr>
          <a:xfrm>
            <a:off x="899160"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3200"/>
              <a:buFont typeface="Arial"/>
              <a:buNone/>
              <a:defRPr sz="3200" b="1" i="0" u="none" strike="noStrike" cap="none">
                <a:solidFill>
                  <a:srgbClr val="1736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62"/>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a:solidFill>
                <a:srgbClr val="17365D"/>
              </a:solidFill>
              <a:latin typeface="Montserrat"/>
              <a:ea typeface="Montserrat"/>
              <a:cs typeface="Montserrat"/>
              <a:sym typeface="Montserrat"/>
            </a:endParaRPr>
          </a:p>
        </p:txBody>
      </p:sp>
      <p:sp>
        <p:nvSpPr>
          <p:cNvPr id="94" name="Google Shape;94;p62"/>
          <p:cNvSpPr txBox="1">
            <a:spLocks noGrp="1"/>
          </p:cNvSpPr>
          <p:nvPr>
            <p:ph type="body" idx="1"/>
          </p:nvPr>
        </p:nvSpPr>
        <p:spPr>
          <a:xfrm>
            <a:off x="838200" y="1447801"/>
            <a:ext cx="10517717" cy="47953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20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lnSpc>
                <a:spcPct val="100000"/>
              </a:lnSpc>
              <a:spcBef>
                <a:spcPts val="375"/>
              </a:spcBef>
              <a:spcAft>
                <a:spcPts val="0"/>
              </a:spcAft>
              <a:buClr>
                <a:schemeClr val="dk1"/>
              </a:buClr>
              <a:buSzPts val="2400"/>
              <a:buFont typeface="Libre Franklin Medium"/>
              <a:buChar char="−"/>
              <a:defRPr sz="2400" b="1" i="0" u="none" strike="noStrike" cap="none">
                <a:solidFill>
                  <a:schemeClr val="dk1"/>
                </a:solidFill>
                <a:latin typeface="Arial"/>
                <a:ea typeface="Arial"/>
                <a:cs typeface="Arial"/>
                <a:sym typeface="Arial"/>
              </a:defRPr>
            </a:lvl2pPr>
            <a:lvl3pPr marL="1371600" marR="0" lvl="2" indent="-355600" algn="l" rtl="0">
              <a:lnSpc>
                <a:spcPct val="100000"/>
              </a:lnSpc>
              <a:spcBef>
                <a:spcPts val="375"/>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5" name="Google Shape;95;p62"/>
          <p:cNvSpPr txBox="1">
            <a:spLocks noGrp="1"/>
          </p:cNvSpPr>
          <p:nvPr>
            <p:ph type="body" idx="2"/>
          </p:nvPr>
        </p:nvSpPr>
        <p:spPr>
          <a:xfrm>
            <a:off x="147109" y="6523940"/>
            <a:ext cx="10656007" cy="33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1000"/>
              <a:buFont typeface="Arial"/>
              <a:buNone/>
              <a:defRPr sz="10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96" name="Google Shape;96;p62"/>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
        <p:nvSpPr>
          <p:cNvPr id="97" name="Google Shape;97;p62"/>
          <p:cNvSpPr txBox="1"/>
          <p:nvPr/>
        </p:nvSpPr>
        <p:spPr>
          <a:xfrm>
            <a:off x="11503025" y="6600158"/>
            <a:ext cx="541867" cy="269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365E"/>
              </a:buClr>
              <a:buSzPts val="900"/>
              <a:buFont typeface="Arial"/>
              <a:buNone/>
            </a:pPr>
            <a:fld id="{00000000-1234-1234-1234-123412341234}" type="slidenum">
              <a:rPr lang="en-US" sz="900" b="1" i="0" u="none" strike="noStrike" cap="none">
                <a:solidFill>
                  <a:srgbClr val="15365E"/>
                </a:solidFill>
                <a:latin typeface="Arial"/>
                <a:ea typeface="Arial"/>
                <a:cs typeface="Arial"/>
                <a:sym typeface="Arial"/>
              </a:rPr>
              <a:t>‹#›</a:t>
            </a:fld>
            <a:endParaRPr sz="900" b="1" i="0" u="none" strike="noStrike" cap="none">
              <a:solidFill>
                <a:srgbClr val="15365E"/>
              </a:solidFill>
              <a:latin typeface="Arial"/>
              <a:ea typeface="Arial"/>
              <a:cs typeface="Arial"/>
              <a:sym typeface="Arial"/>
            </a:endParaRPr>
          </a:p>
        </p:txBody>
      </p:sp>
    </p:spTree>
    <p:extLst>
      <p:ext uri="{BB962C8B-B14F-4D97-AF65-F5344CB8AC3E}">
        <p14:creationId xmlns:p14="http://schemas.microsoft.com/office/powerpoint/2010/main" val="2696798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6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6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6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6362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itle Slide - Photo header Color Seal">
  <p:cSld name="1_Title Slide - Photo header Color Seal">
    <p:spTree>
      <p:nvGrpSpPr>
        <p:cNvPr id="1" name="Shape 102"/>
        <p:cNvGrpSpPr/>
        <p:nvPr/>
      </p:nvGrpSpPr>
      <p:grpSpPr>
        <a:xfrm>
          <a:off x="0" y="0"/>
          <a:ext cx="0" cy="0"/>
          <a:chOff x="0" y="0"/>
          <a:chExt cx="0" cy="0"/>
        </a:xfrm>
      </p:grpSpPr>
      <p:pic>
        <p:nvPicPr>
          <p:cNvPr id="103" name="Google Shape;103;p80"/>
          <p:cNvPicPr preferRelativeResize="0"/>
          <p:nvPr/>
        </p:nvPicPr>
        <p:blipFill rotWithShape="1">
          <a:blip r:embed="rId2">
            <a:alphaModFix/>
          </a:blip>
          <a:srcRect/>
          <a:stretch/>
        </p:blipFill>
        <p:spPr>
          <a:xfrm>
            <a:off x="688867" y="2067905"/>
            <a:ext cx="2689348" cy="1990847"/>
          </a:xfrm>
          <a:prstGeom prst="rect">
            <a:avLst/>
          </a:prstGeom>
          <a:noFill/>
          <a:ln>
            <a:noFill/>
          </a:ln>
        </p:spPr>
      </p:pic>
      <p:sp>
        <p:nvSpPr>
          <p:cNvPr id="104" name="Google Shape;104;p80"/>
          <p:cNvSpPr/>
          <p:nvPr/>
        </p:nvSpPr>
        <p:spPr>
          <a:xfrm>
            <a:off x="0" y="6607418"/>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17365D"/>
              </a:solidFill>
              <a:latin typeface="Libre Franklin"/>
              <a:ea typeface="Libre Franklin"/>
              <a:cs typeface="Libre Franklin"/>
              <a:sym typeface="Libre Franklin"/>
            </a:endParaRPr>
          </a:p>
        </p:txBody>
      </p:sp>
      <p:sp>
        <p:nvSpPr>
          <p:cNvPr id="105" name="Google Shape;105;p80"/>
          <p:cNvSpPr txBox="1">
            <a:spLocks noGrp="1"/>
          </p:cNvSpPr>
          <p:nvPr>
            <p:ph type="body" idx="1"/>
          </p:nvPr>
        </p:nvSpPr>
        <p:spPr>
          <a:xfrm>
            <a:off x="3691462" y="2051009"/>
            <a:ext cx="7699023" cy="202082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6" name="Google Shape;106;p80"/>
          <p:cNvSpPr txBox="1">
            <a:spLocks noGrp="1"/>
          </p:cNvSpPr>
          <p:nvPr>
            <p:ph type="body" idx="2"/>
          </p:nvPr>
        </p:nvSpPr>
        <p:spPr>
          <a:xfrm>
            <a:off x="3691462" y="4071833"/>
            <a:ext cx="7699023" cy="94875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7" name="Google Shape;107;p80"/>
          <p:cNvSpPr txBox="1">
            <a:spLocks noGrp="1"/>
          </p:cNvSpPr>
          <p:nvPr>
            <p:ph type="body" idx="3"/>
          </p:nvPr>
        </p:nvSpPr>
        <p:spPr>
          <a:xfrm>
            <a:off x="3691462" y="5020585"/>
            <a:ext cx="7699023" cy="48822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8" name="Google Shape;108;p80"/>
          <p:cNvSpPr/>
          <p:nvPr/>
        </p:nvSpPr>
        <p:spPr>
          <a:xfrm>
            <a:off x="0" y="-2388"/>
            <a:ext cx="12192000" cy="1667901"/>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17365D"/>
              </a:solidFill>
              <a:latin typeface="Libre Franklin"/>
              <a:ea typeface="Libre Franklin"/>
              <a:cs typeface="Libre Franklin"/>
              <a:sym typeface="Libre Franklin"/>
            </a:endParaRPr>
          </a:p>
        </p:txBody>
      </p:sp>
      <p:pic>
        <p:nvPicPr>
          <p:cNvPr id="109" name="Google Shape;109;p80"/>
          <p:cNvPicPr preferRelativeResize="0"/>
          <p:nvPr/>
        </p:nvPicPr>
        <p:blipFill rotWithShape="1">
          <a:blip r:embed="rId3">
            <a:alphaModFix/>
          </a:blip>
          <a:srcRect/>
          <a:stretch/>
        </p:blipFill>
        <p:spPr>
          <a:xfrm>
            <a:off x="-7245" y="230730"/>
            <a:ext cx="2433261" cy="1216631"/>
          </a:xfrm>
          <a:prstGeom prst="rect">
            <a:avLst/>
          </a:prstGeom>
          <a:noFill/>
          <a:ln>
            <a:noFill/>
          </a:ln>
        </p:spPr>
      </p:pic>
      <p:pic>
        <p:nvPicPr>
          <p:cNvPr id="110" name="Google Shape;110;p80"/>
          <p:cNvPicPr preferRelativeResize="0"/>
          <p:nvPr/>
        </p:nvPicPr>
        <p:blipFill rotWithShape="1">
          <a:blip r:embed="rId4">
            <a:alphaModFix/>
          </a:blip>
          <a:srcRect/>
          <a:stretch/>
        </p:blipFill>
        <p:spPr>
          <a:xfrm>
            <a:off x="2502782" y="232219"/>
            <a:ext cx="2427068" cy="1213653"/>
          </a:xfrm>
          <a:prstGeom prst="rect">
            <a:avLst/>
          </a:prstGeom>
          <a:noFill/>
          <a:ln>
            <a:noFill/>
          </a:ln>
        </p:spPr>
      </p:pic>
      <p:pic>
        <p:nvPicPr>
          <p:cNvPr id="111" name="Google Shape;111;p80"/>
          <p:cNvPicPr preferRelativeResize="0"/>
          <p:nvPr/>
        </p:nvPicPr>
        <p:blipFill rotWithShape="1">
          <a:blip r:embed="rId5">
            <a:alphaModFix/>
          </a:blip>
          <a:srcRect/>
          <a:stretch/>
        </p:blipFill>
        <p:spPr>
          <a:xfrm>
            <a:off x="5014287" y="230097"/>
            <a:ext cx="2157071" cy="1217897"/>
          </a:xfrm>
          <a:prstGeom prst="rect">
            <a:avLst/>
          </a:prstGeom>
          <a:noFill/>
          <a:ln>
            <a:noFill/>
          </a:ln>
        </p:spPr>
      </p:pic>
      <p:pic>
        <p:nvPicPr>
          <p:cNvPr id="112" name="Google Shape;112;p80"/>
          <p:cNvPicPr preferRelativeResize="0"/>
          <p:nvPr/>
        </p:nvPicPr>
        <p:blipFill rotWithShape="1">
          <a:blip r:embed="rId6">
            <a:alphaModFix/>
          </a:blip>
          <a:srcRect/>
          <a:stretch/>
        </p:blipFill>
        <p:spPr>
          <a:xfrm>
            <a:off x="7259715" y="231327"/>
            <a:ext cx="2431536" cy="1215436"/>
          </a:xfrm>
          <a:prstGeom prst="rect">
            <a:avLst/>
          </a:prstGeom>
          <a:noFill/>
          <a:ln>
            <a:noFill/>
          </a:ln>
        </p:spPr>
      </p:pic>
      <p:pic>
        <p:nvPicPr>
          <p:cNvPr id="113" name="Google Shape;113;p80"/>
          <p:cNvPicPr preferRelativeResize="0"/>
          <p:nvPr/>
        </p:nvPicPr>
        <p:blipFill rotWithShape="1">
          <a:blip r:embed="rId7">
            <a:alphaModFix/>
          </a:blip>
          <a:srcRect/>
          <a:stretch/>
        </p:blipFill>
        <p:spPr>
          <a:xfrm>
            <a:off x="9760631" y="231327"/>
            <a:ext cx="2431500" cy="1215436"/>
          </a:xfrm>
          <a:prstGeom prst="rect">
            <a:avLst/>
          </a:prstGeom>
          <a:noFill/>
          <a:ln>
            <a:noFill/>
          </a:ln>
        </p:spPr>
      </p:pic>
    </p:spTree>
    <p:extLst>
      <p:ext uri="{BB962C8B-B14F-4D97-AF65-F5344CB8AC3E}">
        <p14:creationId xmlns:p14="http://schemas.microsoft.com/office/powerpoint/2010/main" val="644322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 Color Seal">
  <p:cSld name="Title Slide - Color Seal">
    <p:spTree>
      <p:nvGrpSpPr>
        <p:cNvPr id="1" name="Shape 114"/>
        <p:cNvGrpSpPr/>
        <p:nvPr/>
      </p:nvGrpSpPr>
      <p:grpSpPr>
        <a:xfrm>
          <a:off x="0" y="0"/>
          <a:ext cx="0" cy="0"/>
          <a:chOff x="0" y="0"/>
          <a:chExt cx="0" cy="0"/>
        </a:xfrm>
      </p:grpSpPr>
      <p:pic>
        <p:nvPicPr>
          <p:cNvPr id="115" name="Google Shape;115;p81"/>
          <p:cNvPicPr preferRelativeResize="0"/>
          <p:nvPr/>
        </p:nvPicPr>
        <p:blipFill rotWithShape="1">
          <a:blip r:embed="rId2">
            <a:alphaModFix/>
          </a:blip>
          <a:srcRect/>
          <a:stretch/>
        </p:blipFill>
        <p:spPr>
          <a:xfrm>
            <a:off x="688867" y="2067905"/>
            <a:ext cx="2689348" cy="1990847"/>
          </a:xfrm>
          <a:prstGeom prst="rect">
            <a:avLst/>
          </a:prstGeom>
          <a:noFill/>
          <a:ln>
            <a:noFill/>
          </a:ln>
        </p:spPr>
      </p:pic>
      <p:sp>
        <p:nvSpPr>
          <p:cNvPr id="116" name="Google Shape;116;p81"/>
          <p:cNvSpPr/>
          <p:nvPr/>
        </p:nvSpPr>
        <p:spPr>
          <a:xfrm>
            <a:off x="0" y="6607418"/>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17365D"/>
              </a:solidFill>
              <a:latin typeface="Libre Franklin"/>
              <a:ea typeface="Libre Franklin"/>
              <a:cs typeface="Libre Franklin"/>
              <a:sym typeface="Libre Franklin"/>
            </a:endParaRPr>
          </a:p>
        </p:txBody>
      </p:sp>
      <p:sp>
        <p:nvSpPr>
          <p:cNvPr id="117" name="Google Shape;117;p81"/>
          <p:cNvSpPr txBox="1">
            <a:spLocks noGrp="1"/>
          </p:cNvSpPr>
          <p:nvPr>
            <p:ph type="body" idx="1"/>
          </p:nvPr>
        </p:nvSpPr>
        <p:spPr>
          <a:xfrm>
            <a:off x="3691462" y="2051009"/>
            <a:ext cx="7699023" cy="202082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8" name="Google Shape;118;p81"/>
          <p:cNvSpPr txBox="1">
            <a:spLocks noGrp="1"/>
          </p:cNvSpPr>
          <p:nvPr>
            <p:ph type="body" idx="2"/>
          </p:nvPr>
        </p:nvSpPr>
        <p:spPr>
          <a:xfrm>
            <a:off x="3691462" y="4071833"/>
            <a:ext cx="7699023" cy="94875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9" name="Google Shape;119;p81"/>
          <p:cNvSpPr txBox="1">
            <a:spLocks noGrp="1"/>
          </p:cNvSpPr>
          <p:nvPr>
            <p:ph type="body" idx="3"/>
          </p:nvPr>
        </p:nvSpPr>
        <p:spPr>
          <a:xfrm>
            <a:off x="3691462" y="5020585"/>
            <a:ext cx="7699023" cy="48822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0" name="Google Shape;120;p81"/>
          <p:cNvSpPr/>
          <p:nvPr/>
        </p:nvSpPr>
        <p:spPr>
          <a:xfrm>
            <a:off x="0" y="3860"/>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17365D"/>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61787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2FC-6577-4479-927B-CAD5C048F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C6859-6B2C-492D-A939-BBEA3C475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FDC3E-F00C-46F3-9317-205172A26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4CD1C-B6B4-467E-B5D4-16433ADF29F8}"/>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6" name="Footer Placeholder 5">
            <a:extLst>
              <a:ext uri="{FF2B5EF4-FFF2-40B4-BE49-F238E27FC236}">
                <a16:creationId xmlns:a16="http://schemas.microsoft.com/office/drawing/2014/main" id="{C2FF71DF-85FB-4704-B33D-5727B350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2529-F28F-44FD-ADF3-F4ED37067A4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741175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 Black Seal">
  <p:cSld name="Title Slide - Black Seal">
    <p:spTree>
      <p:nvGrpSpPr>
        <p:cNvPr id="1" name="Shape 121"/>
        <p:cNvGrpSpPr/>
        <p:nvPr/>
      </p:nvGrpSpPr>
      <p:grpSpPr>
        <a:xfrm>
          <a:off x="0" y="0"/>
          <a:ext cx="0" cy="0"/>
          <a:chOff x="0" y="0"/>
          <a:chExt cx="0" cy="0"/>
        </a:xfrm>
      </p:grpSpPr>
      <p:pic>
        <p:nvPicPr>
          <p:cNvPr id="122" name="Google Shape;122;p82"/>
          <p:cNvPicPr preferRelativeResize="0"/>
          <p:nvPr/>
        </p:nvPicPr>
        <p:blipFill rotWithShape="1">
          <a:blip r:embed="rId2">
            <a:alphaModFix/>
          </a:blip>
          <a:srcRect/>
          <a:stretch/>
        </p:blipFill>
        <p:spPr>
          <a:xfrm>
            <a:off x="688355" y="2061986"/>
            <a:ext cx="2698311" cy="1998871"/>
          </a:xfrm>
          <a:prstGeom prst="rect">
            <a:avLst/>
          </a:prstGeom>
          <a:noFill/>
          <a:ln>
            <a:noFill/>
          </a:ln>
        </p:spPr>
      </p:pic>
      <p:sp>
        <p:nvSpPr>
          <p:cNvPr id="123" name="Google Shape;123;p82"/>
          <p:cNvSpPr/>
          <p:nvPr/>
        </p:nvSpPr>
        <p:spPr>
          <a:xfrm>
            <a:off x="0" y="3860"/>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17365D"/>
              </a:solidFill>
              <a:latin typeface="Libre Franklin"/>
              <a:ea typeface="Libre Franklin"/>
              <a:cs typeface="Libre Franklin"/>
              <a:sym typeface="Libre Franklin"/>
            </a:endParaRPr>
          </a:p>
        </p:txBody>
      </p:sp>
      <p:sp>
        <p:nvSpPr>
          <p:cNvPr id="124" name="Google Shape;124;p82"/>
          <p:cNvSpPr/>
          <p:nvPr/>
        </p:nvSpPr>
        <p:spPr>
          <a:xfrm>
            <a:off x="0" y="6607418"/>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17365D"/>
              </a:solidFill>
              <a:latin typeface="Libre Franklin"/>
              <a:ea typeface="Libre Franklin"/>
              <a:cs typeface="Libre Franklin"/>
              <a:sym typeface="Libre Franklin"/>
            </a:endParaRPr>
          </a:p>
        </p:txBody>
      </p:sp>
      <p:sp>
        <p:nvSpPr>
          <p:cNvPr id="125" name="Google Shape;125;p82"/>
          <p:cNvSpPr txBox="1">
            <a:spLocks noGrp="1"/>
          </p:cNvSpPr>
          <p:nvPr>
            <p:ph type="body" idx="1"/>
          </p:nvPr>
        </p:nvSpPr>
        <p:spPr>
          <a:xfrm>
            <a:off x="3691462" y="2051009"/>
            <a:ext cx="7699023" cy="202082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375"/>
              </a:spcBef>
              <a:spcAft>
                <a:spcPts val="0"/>
              </a:spcAft>
              <a:buClr>
                <a:schemeClr val="dk1"/>
              </a:buClr>
              <a:buSzPts val="2800"/>
              <a:buFont typeface="Arial"/>
              <a:buNone/>
              <a:defRPr sz="2800" b="1" i="0" u="none" strike="noStrike" cap="none">
                <a:solidFill>
                  <a:schemeClr val="dk1"/>
                </a:solidFill>
                <a:latin typeface="Libre Franklin"/>
                <a:ea typeface="Libre Franklin"/>
                <a:cs typeface="Libre Franklin"/>
                <a:sym typeface="Libre Frankli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6" name="Google Shape;126;p82"/>
          <p:cNvSpPr txBox="1">
            <a:spLocks noGrp="1"/>
          </p:cNvSpPr>
          <p:nvPr>
            <p:ph type="body" idx="2"/>
          </p:nvPr>
        </p:nvSpPr>
        <p:spPr>
          <a:xfrm>
            <a:off x="3691462" y="4071833"/>
            <a:ext cx="7699023" cy="94875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7" name="Google Shape;127;p82"/>
          <p:cNvSpPr txBox="1">
            <a:spLocks noGrp="1"/>
          </p:cNvSpPr>
          <p:nvPr>
            <p:ph type="body" idx="3"/>
          </p:nvPr>
        </p:nvSpPr>
        <p:spPr>
          <a:xfrm>
            <a:off x="3691462" y="5020585"/>
            <a:ext cx="7699023" cy="48822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09933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Content Slide - Bullets&amp;Table">
  <p:cSld name="Content Slide - Bullets&amp;Table">
    <p:spTree>
      <p:nvGrpSpPr>
        <p:cNvPr id="1" name="Shape 128"/>
        <p:cNvGrpSpPr/>
        <p:nvPr/>
      </p:nvGrpSpPr>
      <p:grpSpPr>
        <a:xfrm>
          <a:off x="0" y="0"/>
          <a:ext cx="0" cy="0"/>
          <a:chOff x="0" y="0"/>
          <a:chExt cx="0" cy="0"/>
        </a:xfrm>
      </p:grpSpPr>
      <p:sp>
        <p:nvSpPr>
          <p:cNvPr id="129" name="Google Shape;129;p83"/>
          <p:cNvSpPr txBox="1">
            <a:spLocks noGrp="1"/>
          </p:cNvSpPr>
          <p:nvPr>
            <p:ph type="title"/>
          </p:nvPr>
        </p:nvSpPr>
        <p:spPr>
          <a:xfrm>
            <a:off x="899160"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3200"/>
              <a:buFont typeface="Arial"/>
              <a:buNone/>
              <a:defRPr sz="3200" b="1" i="0" u="none" strike="noStrike" cap="none">
                <a:solidFill>
                  <a:srgbClr val="1736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83"/>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a:solidFill>
                <a:srgbClr val="17365D"/>
              </a:solidFill>
              <a:latin typeface="Montserrat"/>
              <a:ea typeface="Montserrat"/>
              <a:cs typeface="Montserrat"/>
              <a:sym typeface="Montserrat"/>
            </a:endParaRPr>
          </a:p>
        </p:txBody>
      </p:sp>
      <p:sp>
        <p:nvSpPr>
          <p:cNvPr id="131" name="Google Shape;131;p83"/>
          <p:cNvSpPr txBox="1">
            <a:spLocks noGrp="1"/>
          </p:cNvSpPr>
          <p:nvPr>
            <p:ph type="body" idx="1"/>
          </p:nvPr>
        </p:nvSpPr>
        <p:spPr>
          <a:xfrm>
            <a:off x="838200" y="1335573"/>
            <a:ext cx="10517717" cy="121289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1pPr>
            <a:lvl2pPr marL="914400" marR="0" lvl="1" indent="-355600" algn="l" rtl="0">
              <a:lnSpc>
                <a:spcPct val="100000"/>
              </a:lnSpc>
              <a:spcBef>
                <a:spcPts val="0"/>
              </a:spcBef>
              <a:spcAft>
                <a:spcPts val="0"/>
              </a:spcAft>
              <a:buClr>
                <a:schemeClr val="dk1"/>
              </a:buClr>
              <a:buSzPts val="2000"/>
              <a:buFont typeface="Libre Franklin Medium"/>
              <a:buChar char="−"/>
              <a:defRPr sz="2000" b="1"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2" name="Google Shape;132;p83"/>
          <p:cNvSpPr txBox="1">
            <a:spLocks noGrp="1"/>
          </p:cNvSpPr>
          <p:nvPr>
            <p:ph type="body" idx="2"/>
          </p:nvPr>
        </p:nvSpPr>
        <p:spPr>
          <a:xfrm>
            <a:off x="696383" y="6251575"/>
            <a:ext cx="10656007" cy="33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3" name="Google Shape;133;p83"/>
          <p:cNvSpPr txBox="1">
            <a:spLocks noGrp="1"/>
          </p:cNvSpPr>
          <p:nvPr>
            <p:ph type="body" idx="3"/>
          </p:nvPr>
        </p:nvSpPr>
        <p:spPr>
          <a:xfrm>
            <a:off x="829733" y="2548467"/>
            <a:ext cx="10526184" cy="369423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34" name="Google Shape;134;p83"/>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1379542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Content Slide - TableChart">
  <p:cSld name="Content Slide - TableChart">
    <p:spTree>
      <p:nvGrpSpPr>
        <p:cNvPr id="1" name="Shape 135"/>
        <p:cNvGrpSpPr/>
        <p:nvPr/>
      </p:nvGrpSpPr>
      <p:grpSpPr>
        <a:xfrm>
          <a:off x="0" y="0"/>
          <a:ext cx="0" cy="0"/>
          <a:chOff x="0" y="0"/>
          <a:chExt cx="0" cy="0"/>
        </a:xfrm>
      </p:grpSpPr>
      <p:sp>
        <p:nvSpPr>
          <p:cNvPr id="136" name="Google Shape;136;p84"/>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a:solidFill>
                <a:srgbClr val="17365D"/>
              </a:solidFill>
              <a:latin typeface="Montserrat"/>
              <a:ea typeface="Montserrat"/>
              <a:cs typeface="Montserrat"/>
              <a:sym typeface="Montserrat"/>
            </a:endParaRPr>
          </a:p>
        </p:txBody>
      </p:sp>
      <p:sp>
        <p:nvSpPr>
          <p:cNvPr id="137" name="Google Shape;137;p84"/>
          <p:cNvSpPr txBox="1">
            <a:spLocks noGrp="1"/>
          </p:cNvSpPr>
          <p:nvPr>
            <p:ph type="body" idx="1"/>
          </p:nvPr>
        </p:nvSpPr>
        <p:spPr>
          <a:xfrm>
            <a:off x="699911" y="6249458"/>
            <a:ext cx="10656007" cy="33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8" name="Google Shape;138;p84"/>
          <p:cNvSpPr txBox="1">
            <a:spLocks noGrp="1"/>
          </p:cNvSpPr>
          <p:nvPr>
            <p:ph type="body" idx="2"/>
          </p:nvPr>
        </p:nvSpPr>
        <p:spPr>
          <a:xfrm>
            <a:off x="829733" y="1335573"/>
            <a:ext cx="10526184" cy="490289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39" name="Google Shape;139;p84"/>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
        <p:nvSpPr>
          <p:cNvPr id="140" name="Google Shape;140;p8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Helvetica Neue"/>
              <a:buNone/>
              <a:defRPr sz="33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0027458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1_2 Col-Chart/Table">
  <p:cSld name="1_2 Col-Chart/Table">
    <p:spTree>
      <p:nvGrpSpPr>
        <p:cNvPr id="1" name="Shape 141"/>
        <p:cNvGrpSpPr/>
        <p:nvPr/>
      </p:nvGrpSpPr>
      <p:grpSpPr>
        <a:xfrm>
          <a:off x="0" y="0"/>
          <a:ext cx="0" cy="0"/>
          <a:chOff x="0" y="0"/>
          <a:chExt cx="0" cy="0"/>
        </a:xfrm>
      </p:grpSpPr>
      <p:sp>
        <p:nvSpPr>
          <p:cNvPr id="142" name="Google Shape;142;p85"/>
          <p:cNvSpPr txBox="1">
            <a:spLocks noGrp="1"/>
          </p:cNvSpPr>
          <p:nvPr>
            <p:ph type="title"/>
          </p:nvPr>
        </p:nvSpPr>
        <p:spPr>
          <a:xfrm>
            <a:off x="899160"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3200"/>
              <a:buFont typeface="Arial"/>
              <a:buNone/>
              <a:defRPr sz="3200" b="1" i="0" u="none" strike="noStrike" cap="none">
                <a:solidFill>
                  <a:srgbClr val="1736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85"/>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a:solidFill>
                <a:srgbClr val="17365D"/>
              </a:solidFill>
              <a:latin typeface="Montserrat"/>
              <a:ea typeface="Montserrat"/>
              <a:cs typeface="Montserrat"/>
              <a:sym typeface="Montserrat"/>
            </a:endParaRPr>
          </a:p>
        </p:txBody>
      </p:sp>
      <p:sp>
        <p:nvSpPr>
          <p:cNvPr id="144" name="Google Shape;144;p85"/>
          <p:cNvSpPr txBox="1">
            <a:spLocks noGrp="1"/>
          </p:cNvSpPr>
          <p:nvPr>
            <p:ph type="body" idx="1"/>
          </p:nvPr>
        </p:nvSpPr>
        <p:spPr>
          <a:xfrm>
            <a:off x="699911" y="6249458"/>
            <a:ext cx="10656007" cy="33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5" name="Google Shape;145;p85"/>
          <p:cNvSpPr txBox="1">
            <a:spLocks noGrp="1"/>
          </p:cNvSpPr>
          <p:nvPr>
            <p:ph type="body" idx="2"/>
          </p:nvPr>
        </p:nvSpPr>
        <p:spPr>
          <a:xfrm>
            <a:off x="829732" y="1845731"/>
            <a:ext cx="5120640" cy="43927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6" name="Google Shape;146;p85"/>
          <p:cNvSpPr txBox="1">
            <a:spLocks noGrp="1"/>
          </p:cNvSpPr>
          <p:nvPr>
            <p:ph type="body" idx="3"/>
          </p:nvPr>
        </p:nvSpPr>
        <p:spPr>
          <a:xfrm>
            <a:off x="6220176" y="1845731"/>
            <a:ext cx="5120640" cy="43927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7" name="Google Shape;147;p85"/>
          <p:cNvSpPr txBox="1">
            <a:spLocks noGrp="1"/>
          </p:cNvSpPr>
          <p:nvPr>
            <p:ph type="body" idx="4"/>
          </p:nvPr>
        </p:nvSpPr>
        <p:spPr>
          <a:xfrm>
            <a:off x="829733" y="1278465"/>
            <a:ext cx="5120640" cy="500063"/>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8" name="Google Shape;148;p85"/>
          <p:cNvSpPr txBox="1">
            <a:spLocks noGrp="1"/>
          </p:cNvSpPr>
          <p:nvPr>
            <p:ph type="body" idx="5"/>
          </p:nvPr>
        </p:nvSpPr>
        <p:spPr>
          <a:xfrm>
            <a:off x="6220176" y="1278465"/>
            <a:ext cx="5120640" cy="500063"/>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85"/>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3297968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1_2 Col-Text">
  <p:cSld name="1_2 Col-Text">
    <p:spTree>
      <p:nvGrpSpPr>
        <p:cNvPr id="1" name="Shape 150"/>
        <p:cNvGrpSpPr/>
        <p:nvPr/>
      </p:nvGrpSpPr>
      <p:grpSpPr>
        <a:xfrm>
          <a:off x="0" y="0"/>
          <a:ext cx="0" cy="0"/>
          <a:chOff x="0" y="0"/>
          <a:chExt cx="0" cy="0"/>
        </a:xfrm>
      </p:grpSpPr>
      <p:sp>
        <p:nvSpPr>
          <p:cNvPr id="151" name="Google Shape;151;p86"/>
          <p:cNvSpPr txBox="1">
            <a:spLocks noGrp="1"/>
          </p:cNvSpPr>
          <p:nvPr>
            <p:ph type="body" idx="1"/>
          </p:nvPr>
        </p:nvSpPr>
        <p:spPr>
          <a:xfrm>
            <a:off x="829734" y="1849439"/>
            <a:ext cx="5120217" cy="44021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1pPr>
            <a:lvl2pPr marL="914400" marR="0" lvl="1" indent="-355600" algn="l" rtl="0">
              <a:lnSpc>
                <a:spcPct val="90000"/>
              </a:lnSpc>
              <a:spcBef>
                <a:spcPts val="375"/>
              </a:spcBef>
              <a:spcAft>
                <a:spcPts val="0"/>
              </a:spcAft>
              <a:buClr>
                <a:schemeClr val="dk1"/>
              </a:buClr>
              <a:buSzPts val="2000"/>
              <a:buFont typeface="Libre Franklin Medium"/>
              <a:buChar char="–"/>
              <a:defRPr sz="2000" b="1" i="0" u="none" strike="noStrike" cap="none">
                <a:solidFill>
                  <a:schemeClr val="dk1"/>
                </a:solidFill>
                <a:latin typeface="Arial"/>
                <a:ea typeface="Arial"/>
                <a:cs typeface="Arial"/>
                <a:sym typeface="Arial"/>
              </a:defRPr>
            </a:lvl2pPr>
            <a:lvl3pPr marL="1371600" marR="0" lvl="2" indent="-355600" algn="l" rtl="0">
              <a:lnSpc>
                <a:spcPct val="90000"/>
              </a:lnSpc>
              <a:spcBef>
                <a:spcPts val="375"/>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2" name="Google Shape;152;p86"/>
          <p:cNvSpPr txBox="1">
            <a:spLocks noGrp="1"/>
          </p:cNvSpPr>
          <p:nvPr>
            <p:ph type="title"/>
          </p:nvPr>
        </p:nvSpPr>
        <p:spPr>
          <a:xfrm>
            <a:off x="899160"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3200"/>
              <a:buFont typeface="Arial"/>
              <a:buNone/>
              <a:defRPr sz="3200" b="1" i="0" u="none" strike="noStrike" cap="none">
                <a:solidFill>
                  <a:srgbClr val="1736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 name="Google Shape;153;p86"/>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a:solidFill>
                <a:srgbClr val="17365D"/>
              </a:solidFill>
              <a:latin typeface="Montserrat"/>
              <a:ea typeface="Montserrat"/>
              <a:cs typeface="Montserrat"/>
              <a:sym typeface="Montserrat"/>
            </a:endParaRPr>
          </a:p>
        </p:txBody>
      </p:sp>
      <p:sp>
        <p:nvSpPr>
          <p:cNvPr id="154" name="Google Shape;154;p86"/>
          <p:cNvSpPr txBox="1">
            <a:spLocks noGrp="1"/>
          </p:cNvSpPr>
          <p:nvPr>
            <p:ph type="body" idx="2"/>
          </p:nvPr>
        </p:nvSpPr>
        <p:spPr>
          <a:xfrm>
            <a:off x="699911" y="6251575"/>
            <a:ext cx="10656007" cy="33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5" name="Google Shape;155;p86"/>
          <p:cNvSpPr txBox="1">
            <a:spLocks noGrp="1"/>
          </p:cNvSpPr>
          <p:nvPr>
            <p:ph type="body" idx="3"/>
          </p:nvPr>
        </p:nvSpPr>
        <p:spPr>
          <a:xfrm>
            <a:off x="829733" y="1278465"/>
            <a:ext cx="5120640" cy="500063"/>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6" name="Google Shape;156;p86"/>
          <p:cNvSpPr txBox="1">
            <a:spLocks noGrp="1"/>
          </p:cNvSpPr>
          <p:nvPr>
            <p:ph type="body" idx="4"/>
          </p:nvPr>
        </p:nvSpPr>
        <p:spPr>
          <a:xfrm>
            <a:off x="6220176" y="1278465"/>
            <a:ext cx="5120640" cy="500063"/>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7" name="Google Shape;157;p86"/>
          <p:cNvSpPr txBox="1">
            <a:spLocks noGrp="1"/>
          </p:cNvSpPr>
          <p:nvPr>
            <p:ph type="body" idx="5"/>
          </p:nvPr>
        </p:nvSpPr>
        <p:spPr>
          <a:xfrm>
            <a:off x="6220600" y="1840560"/>
            <a:ext cx="5120217" cy="44021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1pPr>
            <a:lvl2pPr marL="914400" marR="0" lvl="1" indent="-355600" algn="l" rtl="0">
              <a:lnSpc>
                <a:spcPct val="90000"/>
              </a:lnSpc>
              <a:spcBef>
                <a:spcPts val="375"/>
              </a:spcBef>
              <a:spcAft>
                <a:spcPts val="0"/>
              </a:spcAft>
              <a:buClr>
                <a:schemeClr val="dk1"/>
              </a:buClr>
              <a:buSzPts val="2000"/>
              <a:buFont typeface="Libre Franklin Medium"/>
              <a:buChar char="–"/>
              <a:defRPr sz="2000" b="1" i="0" u="none" strike="noStrike" cap="none">
                <a:solidFill>
                  <a:schemeClr val="dk1"/>
                </a:solidFill>
                <a:latin typeface="Arial"/>
                <a:ea typeface="Arial"/>
                <a:cs typeface="Arial"/>
                <a:sym typeface="Arial"/>
              </a:defRPr>
            </a:lvl2pPr>
            <a:lvl3pPr marL="1371600" marR="0" lvl="2" indent="-355600" algn="l" rtl="0">
              <a:lnSpc>
                <a:spcPct val="90000"/>
              </a:lnSpc>
              <a:spcBef>
                <a:spcPts val="375"/>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8" name="Google Shape;158;p86"/>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1659590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amp; Top Rule">
  <p:cSld name="Title &amp; Top Rule">
    <p:spTree>
      <p:nvGrpSpPr>
        <p:cNvPr id="1" name="Shape 159"/>
        <p:cNvGrpSpPr/>
        <p:nvPr/>
      </p:nvGrpSpPr>
      <p:grpSpPr>
        <a:xfrm>
          <a:off x="0" y="0"/>
          <a:ext cx="0" cy="0"/>
          <a:chOff x="0" y="0"/>
          <a:chExt cx="0" cy="0"/>
        </a:xfrm>
      </p:grpSpPr>
      <p:sp>
        <p:nvSpPr>
          <p:cNvPr id="160" name="Google Shape;160;p87"/>
          <p:cNvSpPr txBox="1">
            <a:spLocks noGrp="1"/>
          </p:cNvSpPr>
          <p:nvPr>
            <p:ph type="title"/>
          </p:nvPr>
        </p:nvSpPr>
        <p:spPr>
          <a:xfrm>
            <a:off x="899160"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3200"/>
              <a:buFont typeface="Arial"/>
              <a:buNone/>
              <a:defRPr sz="3200" b="1" i="0" u="none" strike="noStrike" cap="none">
                <a:solidFill>
                  <a:srgbClr val="1736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87"/>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a:solidFill>
                <a:srgbClr val="17365D"/>
              </a:solidFill>
              <a:latin typeface="Montserrat"/>
              <a:ea typeface="Montserrat"/>
              <a:cs typeface="Montserrat"/>
              <a:sym typeface="Montserrat"/>
            </a:endParaRPr>
          </a:p>
        </p:txBody>
      </p:sp>
      <p:cxnSp>
        <p:nvCxnSpPr>
          <p:cNvPr id="162" name="Google Shape;162;p87"/>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3496928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Content Slide - Bullets">
  <p:cSld name="3_Content Slide - Bullets">
    <p:spTree>
      <p:nvGrpSpPr>
        <p:cNvPr id="1" name="Shape 163"/>
        <p:cNvGrpSpPr/>
        <p:nvPr/>
      </p:nvGrpSpPr>
      <p:grpSpPr>
        <a:xfrm>
          <a:off x="0" y="0"/>
          <a:ext cx="0" cy="0"/>
          <a:chOff x="0" y="0"/>
          <a:chExt cx="0" cy="0"/>
        </a:xfrm>
      </p:grpSpPr>
      <p:sp>
        <p:nvSpPr>
          <p:cNvPr id="164" name="Google Shape;164;p88"/>
          <p:cNvSpPr txBox="1">
            <a:spLocks noGrp="1"/>
          </p:cNvSpPr>
          <p:nvPr>
            <p:ph type="title"/>
          </p:nvPr>
        </p:nvSpPr>
        <p:spPr>
          <a:xfrm>
            <a:off x="899162"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2400"/>
              <a:buFont typeface="Calibri"/>
              <a:buNone/>
              <a:defRPr sz="2400" b="1" i="0" u="none" strike="noStrike" cap="none">
                <a:solidFill>
                  <a:srgbClr val="17365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 name="Google Shape;165;p88"/>
          <p:cNvSpPr/>
          <p:nvPr/>
        </p:nvSpPr>
        <p:spPr>
          <a:xfrm>
            <a:off x="0" y="3860"/>
            <a:ext cx="12192000" cy="4573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b="1" i="0">
              <a:solidFill>
                <a:srgbClr val="17365D"/>
              </a:solidFill>
              <a:latin typeface="Montserrat"/>
              <a:ea typeface="Montserrat"/>
              <a:cs typeface="Montserrat"/>
              <a:sym typeface="Montserrat"/>
            </a:endParaRPr>
          </a:p>
        </p:txBody>
      </p:sp>
      <p:sp>
        <p:nvSpPr>
          <p:cNvPr id="166" name="Google Shape;166;p88"/>
          <p:cNvSpPr txBox="1">
            <a:spLocks noGrp="1"/>
          </p:cNvSpPr>
          <p:nvPr>
            <p:ph type="body" idx="1"/>
          </p:nvPr>
        </p:nvSpPr>
        <p:spPr>
          <a:xfrm>
            <a:off x="838200" y="1447803"/>
            <a:ext cx="10517717" cy="479530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900"/>
              </a:spcBef>
              <a:spcAft>
                <a:spcPts val="0"/>
              </a:spcAft>
              <a:buClr>
                <a:schemeClr val="dk1"/>
              </a:buClr>
              <a:buSzPts val="2100"/>
              <a:buFont typeface="Arial"/>
              <a:buChar char="•"/>
              <a:defRPr sz="2100" b="1"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75"/>
              </a:spcBef>
              <a:spcAft>
                <a:spcPts val="0"/>
              </a:spcAft>
              <a:buClr>
                <a:schemeClr val="dk1"/>
              </a:buClr>
              <a:buSzPts val="1800"/>
              <a:buFont typeface="Libre Franklin Medium"/>
              <a:buChar char="−"/>
              <a:defRPr sz="1800" b="1"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375"/>
              </a:spcBef>
              <a:spcAft>
                <a:spcPts val="0"/>
              </a:spcAft>
              <a:buClr>
                <a:schemeClr val="dk1"/>
              </a:buClr>
              <a:buSzPts val="1500"/>
              <a:buFont typeface="Arial"/>
              <a:buChar char="•"/>
              <a:defRPr sz="1500" b="1"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7" name="Google Shape;167;p88"/>
          <p:cNvSpPr txBox="1">
            <a:spLocks noGrp="1"/>
          </p:cNvSpPr>
          <p:nvPr>
            <p:ph type="body" idx="2"/>
          </p:nvPr>
        </p:nvSpPr>
        <p:spPr>
          <a:xfrm>
            <a:off x="179388" y="6305550"/>
            <a:ext cx="7315200" cy="48418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750"/>
              </a:spcBef>
              <a:spcAft>
                <a:spcPts val="0"/>
              </a:spcAft>
              <a:buClr>
                <a:schemeClr val="lt1"/>
              </a:buClr>
              <a:buSzPts val="1050"/>
              <a:buFont typeface="Arial"/>
              <a:buNone/>
              <a:defRPr sz="105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78763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Title Slide - Color Seal">
  <p:cSld name="2_Title Slide - Color Seal">
    <p:spTree>
      <p:nvGrpSpPr>
        <p:cNvPr id="1" name="Shape 168"/>
        <p:cNvGrpSpPr/>
        <p:nvPr/>
      </p:nvGrpSpPr>
      <p:grpSpPr>
        <a:xfrm>
          <a:off x="0" y="0"/>
          <a:ext cx="0" cy="0"/>
          <a:chOff x="0" y="0"/>
          <a:chExt cx="0" cy="0"/>
        </a:xfrm>
      </p:grpSpPr>
      <p:pic>
        <p:nvPicPr>
          <p:cNvPr id="169" name="Google Shape;169;p89"/>
          <p:cNvPicPr preferRelativeResize="0"/>
          <p:nvPr/>
        </p:nvPicPr>
        <p:blipFill rotWithShape="1">
          <a:blip r:embed="rId2">
            <a:alphaModFix/>
          </a:blip>
          <a:srcRect/>
          <a:stretch/>
        </p:blipFill>
        <p:spPr>
          <a:xfrm>
            <a:off x="688867" y="2067907"/>
            <a:ext cx="2689348" cy="1990847"/>
          </a:xfrm>
          <a:prstGeom prst="rect">
            <a:avLst/>
          </a:prstGeom>
          <a:noFill/>
          <a:ln>
            <a:noFill/>
          </a:ln>
        </p:spPr>
      </p:pic>
      <p:sp>
        <p:nvSpPr>
          <p:cNvPr id="170" name="Google Shape;170;p89"/>
          <p:cNvSpPr/>
          <p:nvPr/>
        </p:nvSpPr>
        <p:spPr>
          <a:xfrm>
            <a:off x="0" y="6607418"/>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rgbClr val="17365D"/>
              </a:solidFill>
              <a:latin typeface="Libre Franklin"/>
              <a:ea typeface="Libre Franklin"/>
              <a:cs typeface="Libre Franklin"/>
              <a:sym typeface="Libre Franklin"/>
            </a:endParaRPr>
          </a:p>
        </p:txBody>
      </p:sp>
      <p:sp>
        <p:nvSpPr>
          <p:cNvPr id="171" name="Google Shape;171;p89"/>
          <p:cNvSpPr txBox="1">
            <a:spLocks noGrp="1"/>
          </p:cNvSpPr>
          <p:nvPr>
            <p:ph type="body" idx="1"/>
          </p:nvPr>
        </p:nvSpPr>
        <p:spPr>
          <a:xfrm>
            <a:off x="3691463" y="2051009"/>
            <a:ext cx="7699023" cy="202082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2100"/>
              <a:buFont typeface="Arial"/>
              <a:buNone/>
              <a:defRPr sz="21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375"/>
              </a:spcBef>
              <a:spcAft>
                <a:spcPts val="0"/>
              </a:spcAft>
              <a:buClr>
                <a:schemeClr val="dk1"/>
              </a:buClr>
              <a:buSzPts val="2100"/>
              <a:buFont typeface="Arial"/>
              <a:buNone/>
              <a:defRPr sz="21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375"/>
              </a:spcBef>
              <a:spcAft>
                <a:spcPts val="0"/>
              </a:spcAft>
              <a:buClr>
                <a:schemeClr val="dk1"/>
              </a:buClr>
              <a:buSzPts val="2100"/>
              <a:buFont typeface="Arial"/>
              <a:buNone/>
              <a:defRPr sz="21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375"/>
              </a:spcBef>
              <a:spcAft>
                <a:spcPts val="0"/>
              </a:spcAft>
              <a:buClr>
                <a:schemeClr val="dk1"/>
              </a:buClr>
              <a:buSzPts val="2100"/>
              <a:buFont typeface="Arial"/>
              <a:buNone/>
              <a:defRPr sz="2100" b="1" i="0" u="none" strike="noStrike" cap="none">
                <a:solidFill>
                  <a:schemeClr val="dk1"/>
                </a:solidFill>
                <a:latin typeface="Libre Franklin"/>
                <a:ea typeface="Libre Franklin"/>
                <a:cs typeface="Libre Franklin"/>
                <a:sym typeface="Libre Frankli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2" name="Google Shape;172;p89"/>
          <p:cNvSpPr txBox="1">
            <a:spLocks noGrp="1"/>
          </p:cNvSpPr>
          <p:nvPr>
            <p:ph type="body" idx="2"/>
          </p:nvPr>
        </p:nvSpPr>
        <p:spPr>
          <a:xfrm>
            <a:off x="3691463" y="4071833"/>
            <a:ext cx="7699023" cy="94875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3" name="Google Shape;173;p89"/>
          <p:cNvSpPr txBox="1">
            <a:spLocks noGrp="1"/>
          </p:cNvSpPr>
          <p:nvPr>
            <p:ph type="body" idx="3"/>
          </p:nvPr>
        </p:nvSpPr>
        <p:spPr>
          <a:xfrm>
            <a:off x="3691463" y="5020585"/>
            <a:ext cx="7699023" cy="48822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89"/>
          <p:cNvSpPr/>
          <p:nvPr/>
        </p:nvSpPr>
        <p:spPr>
          <a:xfrm>
            <a:off x="0" y="3860"/>
            <a:ext cx="12192000" cy="250582"/>
          </a:xfrm>
          <a:prstGeom prst="rect">
            <a:avLst/>
          </a:prstGeom>
          <a:gradFill>
            <a:gsLst>
              <a:gs pos="0">
                <a:srgbClr val="17365D"/>
              </a:gs>
              <a:gs pos="50000">
                <a:srgbClr val="E4EEF4"/>
              </a:gs>
              <a:gs pos="100000">
                <a:srgbClr val="17365D"/>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rgbClr val="17365D"/>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773599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_Content Slide - Bullets&amp;Table">
  <p:cSld name="2_Content Slide - Bullets&amp;Table">
    <p:spTree>
      <p:nvGrpSpPr>
        <p:cNvPr id="1" name="Shape 175"/>
        <p:cNvGrpSpPr/>
        <p:nvPr/>
      </p:nvGrpSpPr>
      <p:grpSpPr>
        <a:xfrm>
          <a:off x="0" y="0"/>
          <a:ext cx="0" cy="0"/>
          <a:chOff x="0" y="0"/>
          <a:chExt cx="0" cy="0"/>
        </a:xfrm>
      </p:grpSpPr>
      <p:sp>
        <p:nvSpPr>
          <p:cNvPr id="176" name="Google Shape;176;p90"/>
          <p:cNvSpPr txBox="1">
            <a:spLocks noGrp="1"/>
          </p:cNvSpPr>
          <p:nvPr>
            <p:ph type="title"/>
          </p:nvPr>
        </p:nvSpPr>
        <p:spPr>
          <a:xfrm>
            <a:off x="899161"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2400"/>
              <a:buFont typeface="Arial"/>
              <a:buNone/>
              <a:defRPr sz="2400" b="1" i="0" u="none" strike="noStrike" cap="none">
                <a:solidFill>
                  <a:srgbClr val="1736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 name="Google Shape;177;p90"/>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b="1" i="0">
              <a:solidFill>
                <a:srgbClr val="17365D"/>
              </a:solidFill>
              <a:latin typeface="Montserrat"/>
              <a:ea typeface="Montserrat"/>
              <a:cs typeface="Montserrat"/>
              <a:sym typeface="Montserrat"/>
            </a:endParaRPr>
          </a:p>
        </p:txBody>
      </p:sp>
      <p:sp>
        <p:nvSpPr>
          <p:cNvPr id="178" name="Google Shape;178;p90"/>
          <p:cNvSpPr txBox="1">
            <a:spLocks noGrp="1"/>
          </p:cNvSpPr>
          <p:nvPr>
            <p:ph type="body" idx="1"/>
          </p:nvPr>
        </p:nvSpPr>
        <p:spPr>
          <a:xfrm>
            <a:off x="838200" y="1335575"/>
            <a:ext cx="10517717" cy="1212895"/>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0"/>
              </a:spcBef>
              <a:spcAft>
                <a:spcPts val="0"/>
              </a:spcAft>
              <a:buClr>
                <a:schemeClr val="dk1"/>
              </a:buClr>
              <a:buSzPts val="1500"/>
              <a:buFont typeface="Arial"/>
              <a:buChar char="•"/>
              <a:defRPr sz="1500" b="1" i="0" u="none" strike="noStrike" cap="none">
                <a:solidFill>
                  <a:schemeClr val="dk1"/>
                </a:solidFill>
                <a:latin typeface="Arial"/>
                <a:ea typeface="Arial"/>
                <a:cs typeface="Arial"/>
                <a:sym typeface="Arial"/>
              </a:defRPr>
            </a:lvl1pPr>
            <a:lvl2pPr marL="914400" marR="0" lvl="1" indent="-323850" algn="l" rtl="0">
              <a:lnSpc>
                <a:spcPct val="100000"/>
              </a:lnSpc>
              <a:spcBef>
                <a:spcPts val="0"/>
              </a:spcBef>
              <a:spcAft>
                <a:spcPts val="0"/>
              </a:spcAft>
              <a:buClr>
                <a:schemeClr val="dk1"/>
              </a:buClr>
              <a:buSzPts val="1500"/>
              <a:buFont typeface="Libre Franklin Medium"/>
              <a:buChar char="−"/>
              <a:defRPr sz="1500" b="1" i="0" u="none" strike="noStrike" cap="none">
                <a:solidFill>
                  <a:schemeClr val="dk1"/>
                </a:solidFill>
                <a:latin typeface="Arial"/>
                <a:ea typeface="Arial"/>
                <a:cs typeface="Arial"/>
                <a:sym typeface="Arial"/>
              </a:defRPr>
            </a:lvl2pPr>
            <a:lvl3pPr marL="1371600" marR="0" lvl="2" indent="-323850" algn="l" rtl="0">
              <a:lnSpc>
                <a:spcPct val="100000"/>
              </a:lnSpc>
              <a:spcBef>
                <a:spcPts val="0"/>
              </a:spcBef>
              <a:spcAft>
                <a:spcPts val="0"/>
              </a:spcAft>
              <a:buClr>
                <a:schemeClr val="dk1"/>
              </a:buClr>
              <a:buSzPts val="1500"/>
              <a:buFont typeface="Arial"/>
              <a:buChar char="•"/>
              <a:defRPr sz="1500" b="1"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9" name="Google Shape;179;p90"/>
          <p:cNvSpPr txBox="1">
            <a:spLocks noGrp="1"/>
          </p:cNvSpPr>
          <p:nvPr>
            <p:ph type="body" idx="2"/>
          </p:nvPr>
        </p:nvSpPr>
        <p:spPr>
          <a:xfrm>
            <a:off x="696385" y="6251575"/>
            <a:ext cx="10656007" cy="33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0" name="Google Shape;180;p90"/>
          <p:cNvSpPr txBox="1">
            <a:spLocks noGrp="1"/>
          </p:cNvSpPr>
          <p:nvPr>
            <p:ph type="body" idx="3"/>
          </p:nvPr>
        </p:nvSpPr>
        <p:spPr>
          <a:xfrm>
            <a:off x="829733" y="2548467"/>
            <a:ext cx="10526184" cy="369423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1" name="Google Shape;181;p90"/>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37504355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5_Content Slide - Bullets">
  <p:cSld name="5_Content Slide - Bullets">
    <p:spTree>
      <p:nvGrpSpPr>
        <p:cNvPr id="1" name="Shape 182"/>
        <p:cNvGrpSpPr/>
        <p:nvPr/>
      </p:nvGrpSpPr>
      <p:grpSpPr>
        <a:xfrm>
          <a:off x="0" y="0"/>
          <a:ext cx="0" cy="0"/>
          <a:chOff x="0" y="0"/>
          <a:chExt cx="0" cy="0"/>
        </a:xfrm>
      </p:grpSpPr>
      <p:sp>
        <p:nvSpPr>
          <p:cNvPr id="183" name="Google Shape;183;p91"/>
          <p:cNvSpPr txBox="1">
            <a:spLocks noGrp="1"/>
          </p:cNvSpPr>
          <p:nvPr>
            <p:ph type="title"/>
          </p:nvPr>
        </p:nvSpPr>
        <p:spPr>
          <a:xfrm>
            <a:off x="899162" y="624054"/>
            <a:ext cx="10457689" cy="548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365D"/>
              </a:buClr>
              <a:buSzPts val="2400"/>
              <a:buFont typeface="Calibri"/>
              <a:buNone/>
              <a:defRPr sz="2400" b="1" i="0" u="none" strike="noStrike" cap="none">
                <a:solidFill>
                  <a:srgbClr val="17365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4" name="Google Shape;184;p91"/>
          <p:cNvSpPr/>
          <p:nvPr/>
        </p:nvSpPr>
        <p:spPr>
          <a:xfrm>
            <a:off x="0" y="3860"/>
            <a:ext cx="12192000" cy="4573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b="1" i="0">
              <a:solidFill>
                <a:srgbClr val="17365D"/>
              </a:solidFill>
              <a:latin typeface="Montserrat"/>
              <a:ea typeface="Montserrat"/>
              <a:cs typeface="Montserrat"/>
              <a:sym typeface="Montserrat"/>
            </a:endParaRPr>
          </a:p>
        </p:txBody>
      </p:sp>
      <p:sp>
        <p:nvSpPr>
          <p:cNvPr id="185" name="Google Shape;185;p91"/>
          <p:cNvSpPr txBox="1">
            <a:spLocks noGrp="1"/>
          </p:cNvSpPr>
          <p:nvPr>
            <p:ph type="body" idx="1"/>
          </p:nvPr>
        </p:nvSpPr>
        <p:spPr>
          <a:xfrm>
            <a:off x="838200" y="1447803"/>
            <a:ext cx="10517717" cy="479530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900"/>
              </a:spcBef>
              <a:spcAft>
                <a:spcPts val="0"/>
              </a:spcAft>
              <a:buClr>
                <a:schemeClr val="dk1"/>
              </a:buClr>
              <a:buSzPts val="2100"/>
              <a:buFont typeface="Arial"/>
              <a:buChar char="•"/>
              <a:defRPr sz="2100" b="1"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75"/>
              </a:spcBef>
              <a:spcAft>
                <a:spcPts val="0"/>
              </a:spcAft>
              <a:buClr>
                <a:schemeClr val="dk1"/>
              </a:buClr>
              <a:buSzPts val="1800"/>
              <a:buFont typeface="Libre Franklin Medium"/>
              <a:buChar char="−"/>
              <a:defRPr sz="1800" b="1"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375"/>
              </a:spcBef>
              <a:spcAft>
                <a:spcPts val="0"/>
              </a:spcAft>
              <a:buClr>
                <a:schemeClr val="dk1"/>
              </a:buClr>
              <a:buSzPts val="1500"/>
              <a:buFont typeface="Arial"/>
              <a:buChar char="•"/>
              <a:defRPr sz="1500" b="1"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Libre Franklin Medium"/>
                <a:ea typeface="Libre Franklin Medium"/>
                <a:cs typeface="Libre Franklin Medium"/>
                <a:sym typeface="Libre Franklin Medium"/>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6" name="Google Shape;186;p91"/>
          <p:cNvSpPr txBox="1">
            <a:spLocks noGrp="1"/>
          </p:cNvSpPr>
          <p:nvPr>
            <p:ph type="body" idx="2"/>
          </p:nvPr>
        </p:nvSpPr>
        <p:spPr>
          <a:xfrm>
            <a:off x="179388" y="6305550"/>
            <a:ext cx="7315200" cy="48418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750"/>
              </a:spcBef>
              <a:spcAft>
                <a:spcPts val="0"/>
              </a:spcAft>
              <a:buClr>
                <a:schemeClr val="lt1"/>
              </a:buClr>
              <a:buSzPts val="1050"/>
              <a:buFont typeface="Arial"/>
              <a:buNone/>
              <a:defRPr sz="105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800" marR="0" lvl="3"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6000" marR="0" lvl="4" indent="-314325"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6225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27D3-E17C-4F79-BEC1-917E9FD5D5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B7E757-20C0-4D26-8F9B-CE6A95888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31B91-86AA-44D8-A11A-36DD7D185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35366-7270-486F-85CA-2C08E9C5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ADAB8-C2C3-45DB-86EE-88D042266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AEB45-5EE3-42A4-95AF-3542650D2373}"/>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8" name="Footer Placeholder 7">
            <a:extLst>
              <a:ext uri="{FF2B5EF4-FFF2-40B4-BE49-F238E27FC236}">
                <a16:creationId xmlns:a16="http://schemas.microsoft.com/office/drawing/2014/main" id="{F7DA0912-E800-4C6E-8658-951A6FFF6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710A5A-42A3-4C69-B7B2-DE08CBB733B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54414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49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1420139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967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9/10/2024</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0288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827043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4478986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fld id="{802899BD-F1BB-4B89-B671-B6AF9C36707C}" type="datetimeFigureOut">
              <a:rPr lang="en-US" smtClean="0"/>
              <a:pPr/>
              <a:t>9/10/2024</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2430886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3805368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26513316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Calibri" panose="020F0502020204030204" pitchFamily="34" charset="0"/>
              </a:rPr>
              <a:pPr marL="19049"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77348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3DA2-59D2-4BD6-8E76-FBA32AF9F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20047-E938-4BA2-B081-61E29D256CBB}"/>
              </a:ext>
            </a:extLst>
          </p:cNvPr>
          <p:cNvSpPr>
            <a:spLocks noGrp="1"/>
          </p:cNvSpPr>
          <p:nvPr>
            <p:ph type="dt" sz="half" idx="10"/>
          </p:nvPr>
        </p:nvSpPr>
        <p:spPr/>
        <p:txBody>
          <a:bodyPr/>
          <a:lstStyle/>
          <a:p>
            <a:fld id="{75E8E820-73E5-4022-92DA-85D233ACA209}" type="datetimeFigureOut">
              <a:rPr lang="en-US" smtClean="0"/>
              <a:t>9/10/2024</a:t>
            </a:fld>
            <a:endParaRPr lang="en-US"/>
          </a:p>
        </p:txBody>
      </p:sp>
      <p:sp>
        <p:nvSpPr>
          <p:cNvPr id="4" name="Footer Placeholder 3">
            <a:extLst>
              <a:ext uri="{FF2B5EF4-FFF2-40B4-BE49-F238E27FC236}">
                <a16:creationId xmlns:a16="http://schemas.microsoft.com/office/drawing/2014/main" id="{0A5FB300-DB6E-4499-B934-DEBC12DC7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E354F-9AE7-40EE-B503-13E6CD688AEE}"/>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51690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29213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533238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511906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608422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855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9678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760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15996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19421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8347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microsoft.com/office/2007/relationships/hdphoto" Target="../media/hdphoto1.wdp"/><Relationship Id="rId4" Type="http://schemas.openxmlformats.org/officeDocument/2006/relationships/theme" Target="../theme/theme1.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82.xml"/><Relationship Id="rId7" Type="http://schemas.openxmlformats.org/officeDocument/2006/relationships/tags" Target="../tags/tag3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ags" Target="../tags/tag31.xml"/><Relationship Id="rId11" Type="http://schemas.microsoft.com/office/2007/relationships/hdphoto" Target="../media/hdphoto3.wdp"/><Relationship Id="rId5" Type="http://schemas.openxmlformats.org/officeDocument/2006/relationships/theme" Target="../theme/theme10.xml"/><Relationship Id="rId10" Type="http://schemas.openxmlformats.org/officeDocument/2006/relationships/image" Target="../media/image5.png"/><Relationship Id="rId4" Type="http://schemas.openxmlformats.org/officeDocument/2006/relationships/slideLayout" Target="../slideLayouts/slideLayout83.xml"/><Relationship Id="rId9"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33.xml"/><Relationship Id="rId13" Type="http://schemas.microsoft.com/office/2007/relationships/hdphoto" Target="../media/hdphoto3.wdp"/><Relationship Id="rId3" Type="http://schemas.openxmlformats.org/officeDocument/2006/relationships/slideLayout" Target="../slideLayouts/slideLayout86.xml"/><Relationship Id="rId7" Type="http://schemas.openxmlformats.org/officeDocument/2006/relationships/theme" Target="../theme/theme11.xml"/><Relationship Id="rId12" Type="http://schemas.openxmlformats.org/officeDocument/2006/relationships/image" Target="../media/image5.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emf"/><Relationship Id="rId5" Type="http://schemas.openxmlformats.org/officeDocument/2006/relationships/slideLayout" Target="../slideLayouts/slideLayout88.xml"/><Relationship Id="rId10" Type="http://schemas.openxmlformats.org/officeDocument/2006/relationships/oleObject" Target="../embeddings/oleObject8.bin"/><Relationship Id="rId4" Type="http://schemas.openxmlformats.org/officeDocument/2006/relationships/slideLayout" Target="../slideLayouts/slideLayout87.xml"/><Relationship Id="rId9" Type="http://schemas.openxmlformats.org/officeDocument/2006/relationships/tags" Target="../tags/tag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12.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3.xml"/><Relationship Id="rId18"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1.emf"/><Relationship Id="rId2" Type="http://schemas.openxmlformats.org/officeDocument/2006/relationships/slideLayout" Target="../slideLayouts/slideLayout105.xml"/><Relationship Id="rId16" Type="http://schemas.openxmlformats.org/officeDocument/2006/relationships/oleObject" Target="../embeddings/oleObject9.bin"/><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ags" Target="../tags/tag36.xml"/><Relationship Id="rId10" Type="http://schemas.openxmlformats.org/officeDocument/2006/relationships/slideLayout" Target="../slideLayouts/slideLayout113.xml"/><Relationship Id="rId19" Type="http://schemas.microsoft.com/office/2007/relationships/hdphoto" Target="../media/hdphoto3.wdp"/><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ags" Target="../tags/tag3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1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5.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2.bin"/><Relationship Id="rId5" Type="http://schemas.openxmlformats.org/officeDocument/2006/relationships/slideLayout" Target="../slideLayouts/slideLayout19.xml"/><Relationship Id="rId10" Type="http://schemas.openxmlformats.org/officeDocument/2006/relationships/tags" Target="../tags/tag5.xml"/><Relationship Id="rId4" Type="http://schemas.openxmlformats.org/officeDocument/2006/relationships/slideLayout" Target="../slideLayouts/slideLayout18.xml"/><Relationship Id="rId9" Type="http://schemas.openxmlformats.org/officeDocument/2006/relationships/tags" Target="../tags/tag4.xml"/><Relationship Id="rId14" Type="http://schemas.microsoft.com/office/2007/relationships/hdphoto" Target="../media/hdphoto3.wdp"/></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4.xml"/><Relationship Id="rId7" Type="http://schemas.openxmlformats.org/officeDocument/2006/relationships/tags" Target="../tags/tag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6.xml"/><Relationship Id="rId11" Type="http://schemas.microsoft.com/office/2007/relationships/hdphoto" Target="../media/hdphoto3.wdp"/><Relationship Id="rId5" Type="http://schemas.openxmlformats.org/officeDocument/2006/relationships/theme" Target="../theme/theme4.xml"/><Relationship Id="rId10" Type="http://schemas.openxmlformats.org/officeDocument/2006/relationships/image" Target="../media/image5.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8.xml"/><Relationship Id="rId7" Type="http://schemas.openxmlformats.org/officeDocument/2006/relationships/oleObject" Target="../embeddings/oleObject4.bin"/><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ags" Target="../tags/tag9.xml"/><Relationship Id="rId5" Type="http://schemas.openxmlformats.org/officeDocument/2006/relationships/tags" Target="../tags/tag8.xml"/><Relationship Id="rId10" Type="http://schemas.microsoft.com/office/2007/relationships/hdphoto" Target="../media/hdphoto3.wdp"/><Relationship Id="rId4" Type="http://schemas.openxmlformats.org/officeDocument/2006/relationships/theme" Target="../theme/theme5.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5.bin"/><Relationship Id="rId2" Type="http://schemas.openxmlformats.org/officeDocument/2006/relationships/slideLayout" Target="../slideLayouts/slideLayout30.xml"/><Relationship Id="rId16" Type="http://schemas.openxmlformats.org/officeDocument/2006/relationships/tags" Target="../tags/tag11.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ags" Target="../tags/tag10.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7.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8.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9.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extLst>
              <p:ext uri="{D42A27DB-BD31-4B8C-83A1-F6EECF244321}">
                <p14:modId xmlns:p14="http://schemas.microsoft.com/office/powerpoint/2010/main" val="159782754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9" cstate="email">
            <a:extLst>
              <a:ext uri="{BEBA8EAE-BF5A-486C-A8C5-ECC9F3942E4B}">
                <a14:imgProps xmlns:a14="http://schemas.microsoft.com/office/drawing/2010/main">
                  <a14:imgLayer r:embed="rId10">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69301973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533880907"/>
      </p:ext>
    </p:extLst>
  </p:cSld>
  <p:clrMap bg1="lt1" tx1="dk1" bg2="lt2" tx2="dk2" accent1="accent1" accent2="accent2" accent3="accent3" accent4="accent4" accent5="accent5" accent6="accent6" hlink="hlink" folHlink="folHlink"/>
  <p:sldLayoutIdLst>
    <p:sldLayoutId id="2147485779" r:id="rId1"/>
    <p:sldLayoutId id="2147485780" r:id="rId2"/>
    <p:sldLayoutId id="2147485781" r:id="rId3"/>
    <p:sldLayoutId id="2147485782"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9"/>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475307630"/>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88403692"/>
      </p:ext>
    </p:extLst>
  </p:cSld>
  <p:clrMap bg1="lt1" tx1="dk1" bg2="lt2" tx2="dk2" accent1="accent1" accent2="accent2" accent3="accent3" accent4="accent4" accent5="accent5" accent6="accent6" hlink="hlink" folHlink="folHlink"/>
  <p:sldLayoutIdLst>
    <p:sldLayoutId id="2147485791" r:id="rId1"/>
    <p:sldLayoutId id="2147485792" r:id="rId2"/>
    <p:sldLayoutId id="2147485793" r:id="rId3"/>
    <p:sldLayoutId id="2147485794" r:id="rId4"/>
    <p:sldLayoutId id="2147485795" r:id="rId5"/>
    <p:sldLayoutId id="2147485796" r:id="rId6"/>
    <p:sldLayoutId id="2147485797" r:id="rId7"/>
    <p:sldLayoutId id="2147485798" r:id="rId8"/>
    <p:sldLayoutId id="2147485799" r:id="rId9"/>
    <p:sldLayoutId id="2147485800" r:id="rId10"/>
    <p:sldLayoutId id="2147485801" r:id="rId11"/>
    <p:sldLayoutId id="2147485802" r:id="rId12"/>
    <p:sldLayoutId id="2147485803" r:id="rId13"/>
    <p:sldLayoutId id="21474858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solidFill>
                  <a:prstClr val="black"/>
                </a:solidFill>
              </a:rPr>
              <a:pPr/>
              <a:t>‹#›</a:t>
            </a:fld>
            <a:endParaRPr lang="en-US">
              <a:solidFill>
                <a:prstClr val="black"/>
              </a:solidFill>
            </a:endParaRPr>
          </a:p>
        </p:txBody>
      </p:sp>
      <p:graphicFrame>
        <p:nvGraphicFramePr>
          <p:cNvPr id="7" name="Object 6" hidden="1">
            <a:extLst>
              <a:ext uri="{FF2B5EF4-FFF2-40B4-BE49-F238E27FC236}">
                <a16:creationId xmlns:a16="http://schemas.microsoft.com/office/drawing/2014/main" id="{4FE6A8EB-2527-666E-FE40-96B8AD405C9D}"/>
              </a:ext>
            </a:extLst>
          </p:cNvPr>
          <p:cNvGraphicFramePr>
            <a:graphicFrameLocks noChangeAspect="1"/>
          </p:cNvGraphicFramePr>
          <p:nvPr userDrawn="1">
            <p:custDataLst>
              <p:tags r:id="rId14"/>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7" name="Object 6" hidden="1">
                        <a:extLst>
                          <a:ext uri="{FF2B5EF4-FFF2-40B4-BE49-F238E27FC236}">
                            <a16:creationId xmlns:a16="http://schemas.microsoft.com/office/drawing/2014/main" id="{4FE6A8EB-2527-666E-FE40-96B8AD405C9D}"/>
                          </a:ext>
                        </a:extLst>
                      </p:cNvPr>
                      <p:cNvPicPr/>
                      <p:nvPr/>
                    </p:nvPicPr>
                    <p:blipFill>
                      <a:blip r:embed="rId17"/>
                      <a:stretch>
                        <a:fillRect/>
                      </a:stretch>
                    </p:blipFill>
                    <p:spPr>
                      <a:xfrm>
                        <a:off x="2118" y="1588"/>
                        <a:ext cx="2117"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0962190-F684-6747-535C-ACCE57E3CBBF}"/>
              </a:ext>
            </a:extLst>
          </p:cNvPr>
          <p:cNvSpPr/>
          <p:nvPr userDrawn="1">
            <p:custDataLst>
              <p:tags r:id="rId15"/>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pic>
        <p:nvPicPr>
          <p:cNvPr id="9" name="Picture 8">
            <a:extLst>
              <a:ext uri="{FF2B5EF4-FFF2-40B4-BE49-F238E27FC236}">
                <a16:creationId xmlns:a16="http://schemas.microsoft.com/office/drawing/2014/main" id="{650E4E77-8FA0-6AA7-214A-D190D25ACDD6}"/>
              </a:ext>
            </a:extLst>
          </p:cNvPr>
          <p:cNvPicPr>
            <a:picLocks noChangeAspect="1"/>
          </p:cNvPicPr>
          <p:nvPr userDrawn="1"/>
        </p:nvPicPr>
        <p:blipFill>
          <a:blip r:embed="rId18" cstate="print">
            <a:extLst>
              <a:ext uri="{BEBA8EAE-BF5A-486C-A8C5-ECC9F3942E4B}">
                <a14:imgProps xmlns:a14="http://schemas.microsoft.com/office/drawing/2010/main">
                  <a14:imgLayer r:embed="rId19">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282305734"/>
      </p:ext>
    </p:extLst>
  </p:cSld>
  <p:clrMap bg1="lt1" tx1="dk1" bg2="lt2" tx2="dk2" accent1="accent1" accent2="accent2" accent3="accent3" accent4="accent4" accent5="accent5" accent6="accent6" hlink="hlink" folHlink="folHlink"/>
  <p:sldLayoutIdLst>
    <p:sldLayoutId id="2147485806" r:id="rId1"/>
    <p:sldLayoutId id="2147485807" r:id="rId2"/>
    <p:sldLayoutId id="2147485808" r:id="rId3"/>
    <p:sldLayoutId id="2147485809" r:id="rId4"/>
    <p:sldLayoutId id="2147485810" r:id="rId5"/>
    <p:sldLayoutId id="2147485811" r:id="rId6"/>
    <p:sldLayoutId id="2147485812" r:id="rId7"/>
    <p:sldLayoutId id="2147485813" r:id="rId8"/>
    <p:sldLayoutId id="2147485814" r:id="rId9"/>
    <p:sldLayoutId id="2147485815" r:id="rId10"/>
    <p:sldLayoutId id="2147485816" r:id="rId11"/>
    <p:sldLayoutId id="214748581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20540006"/>
      </p:ext>
    </p:extLst>
  </p:cSld>
  <p:clrMap bg1="lt1" tx1="dk1" bg2="lt2" tx2="dk2" accent1="accent1" accent2="accent2" accent3="accent3" accent4="accent4" accent5="accent5" accent6="accent6" hlink="hlink" folHlink="folHlink"/>
  <p:sldLayoutIdLst>
    <p:sldLayoutId id="21474858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240494"/>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BEEA5-8D20-46D0-8156-869F2FF90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BBA40-3BF8-4E94-A534-92AA9FD24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B9848-230A-4DE5-8E9F-3E61AB54A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8E820-73E5-4022-92DA-85D233ACA209}" type="datetimeFigureOut">
              <a:rPr lang="en-US" smtClean="0"/>
              <a:t>9/10/2024</a:t>
            </a:fld>
            <a:endParaRPr lang="en-US"/>
          </a:p>
        </p:txBody>
      </p:sp>
      <p:sp>
        <p:nvSpPr>
          <p:cNvPr id="5" name="Footer Placeholder 4">
            <a:extLst>
              <a:ext uri="{FF2B5EF4-FFF2-40B4-BE49-F238E27FC236}">
                <a16:creationId xmlns:a16="http://schemas.microsoft.com/office/drawing/2014/main" id="{200CE986-2F52-4644-BACF-B5FAB359C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D3570F-3AA6-4E36-93A2-8AF48F2CB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0437-4BA3-4659-A506-548600F68333}" type="slidenum">
              <a:rPr lang="en-US" smtClean="0"/>
              <a:t>‹#›</a:t>
            </a:fld>
            <a:endParaRPr lang="en-US"/>
          </a:p>
        </p:txBody>
      </p:sp>
    </p:spTree>
    <p:extLst>
      <p:ext uri="{BB962C8B-B14F-4D97-AF65-F5344CB8AC3E}">
        <p14:creationId xmlns:p14="http://schemas.microsoft.com/office/powerpoint/2010/main" val="2073572700"/>
      </p:ext>
    </p:extLst>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2119" y="1588"/>
                        <a:ext cx="2117" cy="1588"/>
                      </a:xfrm>
                      <a:prstGeom prst="rect">
                        <a:avLst/>
                      </a:prstGeom>
                    </p:spPr>
                  </p:pic>
                </p:oleObj>
              </mc:Fallback>
            </mc:AlternateContent>
          </a:graphicData>
        </a:graphic>
      </p:graphicFrame>
      <p:sp>
        <p:nvSpPr>
          <p:cNvPr id="4" name="Rectangle 3" hidden="1"/>
          <p:cNvSpPr/>
          <p:nvPr userDrawn="1">
            <p:custDataLst>
              <p:tags r:id="rId10"/>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8" y="6233422"/>
            <a:ext cx="1131146" cy="624579"/>
          </a:xfrm>
          <a:prstGeom prst="rect">
            <a:avLst/>
          </a:prstGeom>
        </p:spPr>
      </p:pic>
    </p:spTree>
    <p:extLst>
      <p:ext uri="{BB962C8B-B14F-4D97-AF65-F5344CB8AC3E}">
        <p14:creationId xmlns:p14="http://schemas.microsoft.com/office/powerpoint/2010/main" val="4026602986"/>
      </p:ext>
    </p:extLst>
  </p:cSld>
  <p:clrMap bg1="lt1" tx1="dk1" bg2="lt2" tx2="dk2" accent1="accent1" accent2="accent2" accent3="accent3" accent4="accent4" accent5="accent5" accent6="accent6" hlink="hlink" folHlink="folHlink"/>
  <p:sldLayoutIdLst>
    <p:sldLayoutId id="2147485658" r:id="rId1"/>
    <p:sldLayoutId id="2147485659" r:id="rId2"/>
    <p:sldLayoutId id="2147485660" r:id="rId3"/>
    <p:sldLayoutId id="2147485661" r:id="rId4"/>
    <p:sldLayoutId id="2147485662" r:id="rId5"/>
    <p:sldLayoutId id="2147485663" r:id="rId6"/>
    <p:sldLayoutId id="2147485664" r:id="rId7"/>
  </p:sldLayoutIdLst>
  <p:hf hdr="0" ftr="0" dt="0"/>
  <p:txStyles>
    <p:titleStyle>
      <a:lvl1pPr algn="l" defTabSz="685834"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92" indent="-233375" algn="l" defTabSz="685834"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93" indent="-171459" algn="l" defTabSz="685834"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127"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6044"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052853514"/>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9" r:id="rId3"/>
    <p:sldLayoutId id="2147485670"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3817414262"/>
      </p:ext>
    </p:extLst>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2306832868"/>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2119" y="1588"/>
                        <a:ext cx="2117"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b="0" i="0">
                <a:solidFill>
                  <a:srgbClr val="014373"/>
                </a:solidFill>
                <a:latin typeface="Calibri" panose="020F0502020204030204" pitchFamily="34" charset="0"/>
                <a:cs typeface="Calibri" panose="020F050202020403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427548224"/>
      </p:ext>
    </p:extLst>
  </p:cSld>
  <p:clrMap bg1="lt1" tx1="dk1" bg2="lt2" tx2="dk2" accent1="accent1" accent2="accent2" accent3="accent3" accent4="accent4" accent5="accent5" accent6="accent6" hlink="hlink" folHlink="folHlink"/>
  <p:sldLayoutIdLst>
    <p:sldLayoutId id="2147485709"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 id="2147485720" r:id="rId12"/>
    <p:sldLayoutId id="2147485722" r:id="rId13"/>
  </p:sldLayoutIdLst>
  <p:hf hdr="0" ftr="0" dt="0"/>
  <p:txStyles>
    <p:titleStyle>
      <a:lvl1pPr algn="l" defTabSz="685834"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92" indent="-233375" algn="l" defTabSz="685834"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93" indent="-171459" algn="l" defTabSz="685834"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127"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6044"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50006115"/>
      </p:ext>
    </p:extLst>
  </p:cSld>
  <p:clrMap bg1="lt1" tx1="dk1" bg2="lt2" tx2="dk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 id="2147485749" r:id="rId12"/>
    <p:sldLayoutId id="2147485750" r:id="rId13"/>
    <p:sldLayoutId id="2147485751" r:id="rId14"/>
  </p:sldLayoutIdLst>
  <p:hf hd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2812139"/>
      </p:ext>
    </p:extLst>
  </p:cSld>
  <p:clrMap bg1="lt1" tx1="dk1" bg2="dk2" tx2="lt2" accent1="accent1" accent2="accent2" accent3="accent3" accent4="accent4" accent5="accent5" accent6="accent6" hlink="hlink" folHlink="folHlink"/>
  <p:sldLayoutIdLst>
    <p:sldLayoutId id="2147485753" r:id="rId1"/>
    <p:sldLayoutId id="2147485754" r:id="rId2"/>
    <p:sldLayoutId id="2147485755" r:id="rId3"/>
    <p:sldLayoutId id="2147485756" r:id="rId4"/>
    <p:sldLayoutId id="2147485757" r:id="rId5"/>
    <p:sldLayoutId id="2147485758" r:id="rId6"/>
    <p:sldLayoutId id="2147485759" r:id="rId7"/>
    <p:sldLayoutId id="2147485760" r:id="rId8"/>
    <p:sldLayoutId id="2147485761" r:id="rId9"/>
    <p:sldLayoutId id="21474857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61"/>
          <p:cNvSpPr txBox="1"/>
          <p:nvPr/>
        </p:nvSpPr>
        <p:spPr>
          <a:xfrm>
            <a:off x="11503025" y="6600158"/>
            <a:ext cx="541867" cy="269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365E"/>
              </a:buClr>
              <a:buSzPts val="900"/>
              <a:buFont typeface="Arial"/>
              <a:buNone/>
            </a:pPr>
            <a:fld id="{00000000-1234-1234-1234-123412341234}" type="slidenum">
              <a:rPr lang="en-US" sz="900" b="1" i="0" u="none" strike="noStrike" cap="none">
                <a:solidFill>
                  <a:srgbClr val="15365E"/>
                </a:solidFill>
                <a:latin typeface="Arial"/>
                <a:ea typeface="Arial"/>
                <a:cs typeface="Arial"/>
                <a:sym typeface="Arial"/>
              </a:rPr>
              <a:t>‹#›</a:t>
            </a:fld>
            <a:endParaRPr sz="900" b="1" i="0" u="none" strike="noStrike" cap="none">
              <a:solidFill>
                <a:srgbClr val="15365E"/>
              </a:solidFill>
              <a:latin typeface="Arial"/>
              <a:ea typeface="Arial"/>
              <a:cs typeface="Arial"/>
              <a:sym typeface="Arial"/>
            </a:endParaRPr>
          </a:p>
        </p:txBody>
      </p:sp>
      <p:sp>
        <p:nvSpPr>
          <p:cNvPr id="90" name="Google Shape;90;p61"/>
          <p:cNvSpPr txBox="1"/>
          <p:nvPr/>
        </p:nvSpPr>
        <p:spPr>
          <a:xfrm>
            <a:off x="572397" y="6435057"/>
            <a:ext cx="10656007" cy="330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784248428"/>
      </p:ext>
    </p:extLst>
  </p:cSld>
  <p:clrMap bg1="lt1" tx1="dk1" bg2="dk2" tx2="lt2" accent1="accent1" accent2="accent2" accent3="accent3" accent4="accent4" accent5="accent5" accent6="accent6" hlink="hlink" folHlink="folHlink"/>
  <p:sldLayoutIdLst>
    <p:sldLayoutId id="2147485764" r:id="rId1"/>
    <p:sldLayoutId id="2147485765" r:id="rId2"/>
    <p:sldLayoutId id="2147485766" r:id="rId3"/>
    <p:sldLayoutId id="2147485767" r:id="rId4"/>
    <p:sldLayoutId id="2147485768" r:id="rId5"/>
    <p:sldLayoutId id="2147485769" r:id="rId6"/>
    <p:sldLayoutId id="2147485770" r:id="rId7"/>
    <p:sldLayoutId id="2147485771" r:id="rId8"/>
    <p:sldLayoutId id="2147485772" r:id="rId9"/>
    <p:sldLayoutId id="2147485773" r:id="rId10"/>
    <p:sldLayoutId id="2147485774" r:id="rId11"/>
    <p:sldLayoutId id="2147485775" r:id="rId12"/>
    <p:sldLayoutId id="2147485776" r:id="rId13"/>
    <p:sldLayoutId id="214748577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openaccesspub.org/journal/jphi"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4.jpg"/><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0.xml.rels><?xml version="1.0" encoding="UTF-8" standalone="yes"?>
<Relationships xmlns="http://schemas.openxmlformats.org/package/2006/relationships"><Relationship Id="rId3" Type="http://schemas.microsoft.com/office/2018/10/relationships/comments" Target="../comments/modernComment_1E0_F450A682.xml"/><Relationship Id="rId2" Type="http://schemas.openxmlformats.org/officeDocument/2006/relationships/notesSlide" Target="../notesSlides/notesSlide2.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1EA_9A1F8DC6.xml"/><Relationship Id="rId1" Type="http://schemas.openxmlformats.org/officeDocument/2006/relationships/slideLayout" Target="../slideLayouts/slideLayout12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8/10/relationships/comments" Target="../comments/modernComment_1CE_70B977D8.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E5_58716F61.xml"/><Relationship Id="rId1" Type="http://schemas.openxmlformats.org/officeDocument/2006/relationships/slideLayout" Target="../slideLayouts/slideLayout12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E4_83099A92.xml"/><Relationship Id="rId2" Type="http://schemas.openxmlformats.org/officeDocument/2006/relationships/notesSlide" Target="../notesSlides/notesSlide6.xml"/><Relationship Id="rId1" Type="http://schemas.openxmlformats.org/officeDocument/2006/relationships/slideLayout" Target="../slideLayouts/slideLayout120.xml"/><Relationship Id="rId6" Type="http://schemas.openxmlformats.org/officeDocument/2006/relationships/hyperlink" Target="https://www.ncleg.gov/EnactedLegislation/Statutes/PDF/ByArticle/Chapter_130A/Article_12.pdf" TargetMode="External"/><Relationship Id="rId5" Type="http://schemas.openxmlformats.org/officeDocument/2006/relationships/hyperlink" Target="https://www.ncdps.gov/our-organization/emergency-management/disaster-recovery/public-assistance/mosquito-abatement-contract" TargetMode="External"/><Relationship Id="rId4" Type="http://schemas.openxmlformats.org/officeDocument/2006/relationships/hyperlink" Target="https://casetext.com/statute/general-statutes-of-north-carolina/chapter-160a-cities-and-towns/article-20-interlocal-cooper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8/10/relationships/comments" Target="../comments/modernComment_1EC_186D01B6.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dhhs.gov/news/press-releases/2024/09/09/first-measles-case-north-carolina-2018-ncdhhs-urging-vaccinations"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cdc.gov/poxvirus/mpox/outbreak/2023-drc.html" TargetMode="Externa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c.gov/poxvirus/mpox/health-departments/index.html" TargetMode="Externa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c.gov/poxvirus/mpox/health-departments/index.html" TargetMode="Externa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7.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66.xml"/><Relationship Id="rId5" Type="http://schemas.openxmlformats.org/officeDocument/2006/relationships/hyperlink" Target="https://covid.cdc.gov/covid-data-tracker/#wastewater-surveillance" TargetMode="Externa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66.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66.xm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66.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66.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66.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meningococcal/hcp/vaccine-recommendations/index.html" TargetMode="External"/><Relationship Id="rId2" Type="http://schemas.openxmlformats.org/officeDocument/2006/relationships/hyperlink" Target="https://www.fda.gov/vaccines-blood-biologics/vaccines/bexsero" TargetMode="External"/><Relationship Id="rId1" Type="http://schemas.openxmlformats.org/officeDocument/2006/relationships/slideLayout" Target="../slideLayouts/slideLayout107.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10.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hyperlink" Target="https://immunization.dph.ncdhhs.gov/providers/ncip/pdf/CoverageCriteriaEffective.pdf" TargetMode="External"/><Relationship Id="rId1" Type="http://schemas.openxmlformats.org/officeDocument/2006/relationships/slideLayout" Target="../slideLayouts/slideLayout9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9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3.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hyperlink" Target="tel:+19842041487,,22636747" TargetMode="External"/><Relationship Id="rId2" Type="http://schemas.openxmlformats.org/officeDocument/2006/relationships/hyperlink" Target="https://gcc02.safelinks.protection.outlook.com/?url=https%3A%2F%2Fimmunize.us20.list-manage.com%2Ftrack%2Fclick%3Fu%3D79562c0637ffb85fb35458fd1%26id%3D9a1f45da74%26e%3Decaff9172f&amp;data=05%7C02%7Ccarla.stancil%40dhhs.nc.gov%7Ce3072178dcfc449faac208dcd0f00031%7C7a7681dcb9d0449a85c3ecc26cd7ed19%7C0%7C0%7C638614976430215080%7CUnknown%7CTWFpbGZsb3d8eyJWIjoiMC4wLjAwMDAiLCJQIjoiV2luMzIiLCJBTiI6Ik1haWwiLCJXVCI6Mn0%3D%7C0%7C%7C%7C&amp;sdata=CgBgIHBAghOlg5QMhi56d8h4hmjqXOjC1hzcK%2BlnAL4%3D&amp;reserved=0" TargetMode="External"/><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8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70.xml.rels><?xml version="1.0" encoding="UTF-8" standalone="yes"?>
<Relationships xmlns="http://schemas.openxmlformats.org/package/2006/relationships"><Relationship Id="rId2" Type="http://schemas.openxmlformats.org/officeDocument/2006/relationships/hyperlink" Target="https://medicaid.ncdhhs.gov/blog/2023/07/14/special-bulletin-covid-19-268-covid-19-testing-vaccination-and-counseling-coverage-after-federal" TargetMode="External"/><Relationship Id="rId1" Type="http://schemas.openxmlformats.org/officeDocument/2006/relationships/slideLayout" Target="../slideLayouts/slideLayout115.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7FFFC9F9_C7431E88.xml"/><Relationship Id="rId1" Type="http://schemas.openxmlformats.org/officeDocument/2006/relationships/slideLayout" Target="../slideLayouts/slideLayout8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 TargetMode="External"/><Relationship Id="rId2" Type="http://schemas.microsoft.com/office/2018/10/relationships/comments" Target="../comments/modernComment_7FFFC9ED_C2F20600.xml"/><Relationship Id="rId1" Type="http://schemas.openxmlformats.org/officeDocument/2006/relationships/slideLayout" Target="../slideLayouts/slideLayout88.xml"/><Relationship Id="rId6" Type="http://schemas.openxmlformats.org/officeDocument/2006/relationships/hyperlink" Target="https://covid19.ncdhhs.gov/covid-19-faqs/open" TargetMode="External"/><Relationship Id="rId5" Type="http://schemas.openxmlformats.org/officeDocument/2006/relationships/hyperlink" Target="https://immunization.dph.ncdhhs.gov/providers/memos.htm" TargetMode="External"/><Relationship Id="rId4" Type="http://schemas.openxmlformats.org/officeDocument/2006/relationships/hyperlink" Target="https://covid19.ncdhhs.gov/guidance-for-health-care-provider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hyperlink" Target="https://teams.microsoft.com/l/meetup-join/19%3ameeting_MjA5YzkzZTctM2JlNC00OWYzLTllNjMtMjgxMDFhNDg0OWYw%40thread.v2/0?context=%7b%22Tid%22%3a%227a7681dc-b9d0-449a-85c3-ecc26cd7ed19%22%2c%22Oid%22%3a%22103aba49-965e-4c33-bdbf-79ea75bc3380%22%7d" TargetMode="External"/><Relationship Id="rId1" Type="http://schemas.openxmlformats.org/officeDocument/2006/relationships/slideLayout" Target="../slideLayouts/slideLayout116.xml"/></Relationships>
</file>

<file path=ppt/slides/_rels/slide75.xml.rels><?xml version="1.0" encoding="UTF-8" standalone="yes"?>
<Relationships xmlns="http://schemas.openxmlformats.org/package/2006/relationships"><Relationship Id="rId3" Type="http://schemas.openxmlformats.org/officeDocument/2006/relationships/hyperlink" Target="https://mcusercontent.com/79562c0637ffb85fb35458fd1/files/603c5acd-e395-9e22-1cae-0c4004f83088/Flu_Memo_2024.pdf" TargetMode="External"/><Relationship Id="rId2" Type="http://schemas.openxmlformats.org/officeDocument/2006/relationships/hyperlink" Target="https://gcc02.safelinks.protection.outlook.com/?url=https%3A%2F%2Fflu.ncdhhs.gov%2Fproviders%2Fdocuments%2FVaccineBorrowingReport.pdf&amp;data=05%7C02%7Ctess.iandiorio%40dhhs.nc.gov%7C16067cb9af2748d1237908dcbae95c9b%7C7a7681dcb9d0449a85c3ecc26cd7ed19%7C0%7C0%7C638590758650245483%7CUnknown%7CTWFpbGZsb3d8eyJWIjoiMC4wLjAwMDAiLCJQIjoiV2luMzIiLCJBTiI6Ik1haWwiLCJXVCI6Mn0%3D%7C0%7C%7C%7C&amp;sdata=9%2Fttf14F243Fj6%2BERoHWH8FOpjJi%2BLjiPpxG0gvywWU%3D&amp;reserved=0" TargetMode="External"/><Relationship Id="rId1" Type="http://schemas.openxmlformats.org/officeDocument/2006/relationships/slideLayout" Target="../slideLayouts/slideLayout85.xml"/><Relationship Id="rId4" Type="http://schemas.openxmlformats.org/officeDocument/2006/relationships/image" Target="../media/image8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7.xml.rels><?xml version="1.0" encoding="UTF-8" standalone="yes"?>
<Relationships xmlns="http://schemas.openxmlformats.org/package/2006/relationships"><Relationship Id="rId3" Type="http://schemas.microsoft.com/office/2018/10/relationships/comments" Target="../comments/modernComment_7FFFC9DB_9DCC3C6.xml"/><Relationship Id="rId2" Type="http://schemas.openxmlformats.org/officeDocument/2006/relationships/notesSlide" Target="../notesSlides/notesSlide26.xml"/><Relationship Id="rId1" Type="http://schemas.openxmlformats.org/officeDocument/2006/relationships/slideLayout" Target="../slideLayouts/slideLayout85.xml"/><Relationship Id="rId5" Type="http://schemas.openxmlformats.org/officeDocument/2006/relationships/hyperlink" Target="https://mcusercontent.com/79562c0637ffb85fb35458fd1/files/dbe753ef-84e3-5834-b147-18a0a4fcd523/RSV_Memo_2024.pdf" TargetMode="External"/><Relationship Id="rId4" Type="http://schemas.openxmlformats.org/officeDocument/2006/relationships/hyperlink" Target="https://app.smartsheet.com/b/form/2d139f901d5c47dd92d023049d9dc260" TargetMode="External"/></Relationships>
</file>

<file path=ppt/slides/_rels/slide7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18/10/relationships/comments" Target="../comments/modernComment_7FFFC9DC_E2A87B46.xml"/><Relationship Id="rId7" Type="http://schemas.openxmlformats.org/officeDocument/2006/relationships/diagramLayout" Target="../diagrams/layout5.xml"/><Relationship Id="rId2" Type="http://schemas.openxmlformats.org/officeDocument/2006/relationships/notesSlide" Target="../notesSlides/notesSlide27.xml"/><Relationship Id="rId1" Type="http://schemas.openxmlformats.org/officeDocument/2006/relationships/slideLayout" Target="../slideLayouts/slideLayout85.xml"/><Relationship Id="rId6" Type="http://schemas.openxmlformats.org/officeDocument/2006/relationships/diagramData" Target="../diagrams/data5.xml"/><Relationship Id="rId5" Type="http://schemas.openxmlformats.org/officeDocument/2006/relationships/hyperlink" Target="https://medicaid.ncdhhs.gov/blog/2024/09/06/nc-medicaid-respiratory-syncytial-virus-rsv-guidelines-2024-2025" TargetMode="External"/><Relationship Id="rId10" Type="http://schemas.microsoft.com/office/2007/relationships/diagramDrawing" Target="../diagrams/drawing5.xml"/><Relationship Id="rId4" Type="http://schemas.openxmlformats.org/officeDocument/2006/relationships/hyperlink" Target="https://immunization-test.dph.ncdhhs.gov/providers/memos.htm" TargetMode="External"/><Relationship Id="rId9" Type="http://schemas.openxmlformats.org/officeDocument/2006/relationships/diagramColors" Target="../diagrams/colors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microsoft.com/office/2018/10/relationships/comments" Target="../comments/modernComment_7FFFCA05_31C6FE40.xml"/><Relationship Id="rId1" Type="http://schemas.openxmlformats.org/officeDocument/2006/relationships/slideLayout" Target="../slideLayouts/slideLayout8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fda.gov/media/166044/download" TargetMode="External"/><Relationship Id="rId2" Type="http://schemas.openxmlformats.org/officeDocument/2006/relationships/hyperlink" Target="https://www.fda.gov/food/resources-you-food/infant-formula" TargetMode="External"/><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128706-5D3A-4078-AB43-CDEA39E14C15}"/>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92128706-5D3A-4078-AB43-CDEA39E14C15}"/>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CF66516-746C-4F8A-8211-CD40CA5682DE}"/>
              </a:ext>
            </a:extLst>
          </p:cNvPr>
          <p:cNvSpPr/>
          <p:nvPr>
            <p:custDataLst>
              <p:tags r:id="rId2"/>
            </p:custDataLst>
          </p:nvPr>
        </p:nvSpPr>
        <p:spPr>
          <a:xfrm>
            <a:off x="0" y="1785"/>
            <a:ext cx="158667" cy="15866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7426331C-2BDF-4075-EB34-3C5599B650A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0" y="381000"/>
            <a:ext cx="12192000" cy="6096001"/>
          </a:xfrm>
          <a:prstGeom prst="rect">
            <a:avLst/>
          </a:prstGeom>
        </p:spPr>
      </p:pic>
      <p:sp>
        <p:nvSpPr>
          <p:cNvPr id="10" name="TextBox 9">
            <a:extLst>
              <a:ext uri="{FF2B5EF4-FFF2-40B4-BE49-F238E27FC236}">
                <a16:creationId xmlns:a16="http://schemas.microsoft.com/office/drawing/2014/main" id="{B853B194-909E-76B7-DD4C-1755817A12AE}"/>
              </a:ext>
            </a:extLst>
          </p:cNvPr>
          <p:cNvSpPr txBox="1"/>
          <p:nvPr/>
        </p:nvSpPr>
        <p:spPr>
          <a:xfrm>
            <a:off x="202086" y="1734080"/>
            <a:ext cx="2506134" cy="2492990"/>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Monthly LHD Update Meeting</a:t>
            </a:r>
            <a:endParaRPr lang="en-US" sz="2400" b="1" dirty="0">
              <a:solidFill>
                <a:prstClr val="black"/>
              </a:solidFill>
              <a:latin typeface="Calibri" panose="020F0502020204030204" pitchFamily="34" charset="0"/>
              <a:ea typeface="+mj-ea"/>
              <a:cs typeface="Calibri" panose="020F0502020204030204" pitchFamily="34" charset="0"/>
            </a:endParaRPr>
          </a:p>
          <a:p>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a:p>
            <a:r>
              <a:rPr lang="en-US" sz="2400" b="1" dirty="0">
                <a:solidFill>
                  <a:prstClr val="black"/>
                </a:solidFill>
                <a:latin typeface="Calibri" panose="020F0502020204030204" pitchFamily="34" charset="0"/>
                <a:ea typeface="+mj-ea"/>
                <a:cs typeface="Calibri" panose="020F0502020204030204" pitchFamily="34" charset="0"/>
              </a:rPr>
              <a:t>  Sept. 10,</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2024</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72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33DC52-5C27-A9DE-16EA-6F2C43C7CD98}"/>
              </a:ext>
            </a:extLst>
          </p:cNvPr>
          <p:cNvSpPr>
            <a:spLocks noGrp="1"/>
          </p:cNvSpPr>
          <p:nvPr>
            <p:ph type="body" sz="quarter" idx="10"/>
          </p:nvPr>
        </p:nvSpPr>
        <p:spPr/>
        <p:txBody>
          <a:bodyPr lIns="121920" tIns="60960" rIns="121920" bIns="60960" anchor="t">
            <a:noAutofit/>
          </a:bodyPr>
          <a:lstStyle/>
          <a:p>
            <a:pPr marL="227748" indent="-227748"/>
            <a:r>
              <a:rPr lang="en-US" u="sng">
                <a:latin typeface="Arial"/>
                <a:cs typeface="Arial"/>
              </a:rPr>
              <a:t>At this time </a:t>
            </a:r>
            <a:r>
              <a:rPr lang="en-US" b="0">
                <a:latin typeface="Arial"/>
                <a:cs typeface="Arial"/>
              </a:rPr>
              <a:t>there are no significant epidemiologic or molecular links for the majority of cases</a:t>
            </a:r>
          </a:p>
          <a:p>
            <a:pPr marL="227748" indent="-227748"/>
            <a:r>
              <a:rPr lang="en-US" b="0">
                <a:latin typeface="Arial"/>
                <a:cs typeface="Arial"/>
              </a:rPr>
              <a:t>CDC and FDA have been notified of the increase</a:t>
            </a:r>
          </a:p>
          <a:p>
            <a:pPr marL="227748" indent="-227748"/>
            <a:r>
              <a:rPr lang="en-US" b="0">
                <a:latin typeface="Arial"/>
                <a:cs typeface="Arial"/>
              </a:rPr>
              <a:t>Powdered Infant Formula consumption is very common among infants</a:t>
            </a:r>
          </a:p>
          <a:p>
            <a:pPr marL="575719" lvl="1" indent="-232828"/>
            <a:r>
              <a:rPr lang="en-US" b="0">
                <a:latin typeface="Arial"/>
                <a:cs typeface="Arial"/>
              </a:rPr>
              <a:t>It is not uncommon to see PIF as a possible risk factor in many cases</a:t>
            </a:r>
          </a:p>
          <a:p>
            <a:pPr marL="227748" indent="-227748"/>
            <a:endParaRPr lang="en-US" b="0"/>
          </a:p>
        </p:txBody>
      </p:sp>
      <p:sp>
        <p:nvSpPr>
          <p:cNvPr id="5" name="Title 4">
            <a:extLst>
              <a:ext uri="{FF2B5EF4-FFF2-40B4-BE49-F238E27FC236}">
                <a16:creationId xmlns:a16="http://schemas.microsoft.com/office/drawing/2014/main" id="{5C03262C-A57B-EE02-DDAF-DBBFD823AAAE}"/>
              </a:ext>
            </a:extLst>
          </p:cNvPr>
          <p:cNvSpPr>
            <a:spLocks noGrp="1"/>
          </p:cNvSpPr>
          <p:nvPr>
            <p:ph type="title"/>
          </p:nvPr>
        </p:nvSpPr>
        <p:spPr>
          <a:xfrm>
            <a:off x="840317" y="614892"/>
            <a:ext cx="10515600" cy="774811"/>
          </a:xfrm>
        </p:spPr>
        <p:txBody>
          <a:bodyPr/>
          <a:lstStyle/>
          <a:p>
            <a:pPr algn="ctr"/>
            <a:r>
              <a:rPr lang="en-US" b="0"/>
              <a:t>So, is there an outbreak going on? </a:t>
            </a:r>
          </a:p>
        </p:txBody>
      </p:sp>
    </p:spTree>
    <p:extLst>
      <p:ext uri="{BB962C8B-B14F-4D97-AF65-F5344CB8AC3E}">
        <p14:creationId xmlns:p14="http://schemas.microsoft.com/office/powerpoint/2010/main" val="4098926210"/>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763C3798-D58A-CCFC-9973-BFF78D7A24C9}"/>
              </a:ext>
            </a:extLst>
          </p:cNvPr>
          <p:cNvGraphicFramePr>
            <a:graphicFrameLocks noGrp="1"/>
          </p:cNvGraphicFramePr>
          <p:nvPr>
            <p:ph sz="quarter" idx="14"/>
          </p:nvPr>
        </p:nvGraphicFramePr>
        <p:xfrm>
          <a:off x="829733" y="687753"/>
          <a:ext cx="10526184" cy="5550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3429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763C3798-D58A-CCFC-9973-BFF78D7A24C9}"/>
              </a:ext>
            </a:extLst>
          </p:cNvPr>
          <p:cNvGraphicFramePr>
            <a:graphicFrameLocks noGrp="1"/>
          </p:cNvGraphicFramePr>
          <p:nvPr>
            <p:ph sz="quarter" idx="14"/>
          </p:nvPr>
        </p:nvGraphicFramePr>
        <p:xfrm>
          <a:off x="836076" y="699395"/>
          <a:ext cx="10526184" cy="5550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141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B95222-95D9-6364-1F4C-8E775C503FF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35A6C5E-ABAD-0F1A-B06F-875664082DC7}"/>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83E3E8CD-3DA4-6560-0517-3FDB1BC50B1D}"/>
              </a:ext>
            </a:extLst>
          </p:cNvPr>
          <p:cNvSpPr>
            <a:spLocks noGrp="1"/>
          </p:cNvSpPr>
          <p:nvPr>
            <p:ph type="title"/>
          </p:nvPr>
        </p:nvSpPr>
        <p:spPr>
          <a:xfrm>
            <a:off x="838200" y="789518"/>
            <a:ext cx="10515600" cy="1325033"/>
          </a:xfrm>
        </p:spPr>
        <p:txBody>
          <a:bodyPr lIns="121920" tIns="60960" rIns="121920" bIns="60960" anchor="t">
            <a:noAutofit/>
          </a:bodyPr>
          <a:lstStyle/>
          <a:p>
            <a:r>
              <a:rPr lang="en-US">
                <a:latin typeface="Arial"/>
                <a:cs typeface="Arial"/>
              </a:rPr>
              <a:t>Lab Submission to SLPH</a:t>
            </a:r>
            <a:endParaRPr lang="en-US"/>
          </a:p>
        </p:txBody>
      </p:sp>
      <p:sp>
        <p:nvSpPr>
          <p:cNvPr id="2" name="Text Placeholder 1">
            <a:extLst>
              <a:ext uri="{FF2B5EF4-FFF2-40B4-BE49-F238E27FC236}">
                <a16:creationId xmlns:a16="http://schemas.microsoft.com/office/drawing/2014/main" id="{363CCACD-F267-1AD4-17F3-549318EC46CD}"/>
              </a:ext>
            </a:extLst>
          </p:cNvPr>
          <p:cNvSpPr>
            <a:spLocks noGrp="1"/>
          </p:cNvSpPr>
          <p:nvPr>
            <p:ph type="body" sz="quarter" idx="4294967295"/>
          </p:nvPr>
        </p:nvSpPr>
        <p:spPr>
          <a:xfrm>
            <a:off x="1016000" y="2156883"/>
            <a:ext cx="9755717" cy="3386667"/>
          </a:xfrm>
          <a:prstGeom prst="rect">
            <a:avLst/>
          </a:prstGeom>
        </p:spPr>
        <p:txBody>
          <a:bodyPr lIns="121920" tIns="60960" rIns="121920" bIns="60960" anchor="t">
            <a:noAutofit/>
          </a:bodyPr>
          <a:lstStyle/>
          <a:p>
            <a:pPr marL="171022" indent="-171022"/>
            <a:r>
              <a:rPr lang="en-US">
                <a:latin typeface="Arial"/>
                <a:cs typeface="Arial"/>
              </a:rPr>
              <a:t>For Salmonella positive infants &lt;1 year please do the following:</a:t>
            </a:r>
          </a:p>
          <a:p>
            <a:pPr marL="171022" indent="-171022"/>
            <a:endParaRPr lang="en-US">
              <a:cs typeface="Arial"/>
            </a:endParaRPr>
          </a:p>
          <a:p>
            <a:pPr marL="513914" lvl="1" indent="-171022"/>
            <a:r>
              <a:rPr lang="en-US">
                <a:latin typeface="Arial"/>
                <a:cs typeface="Arial"/>
              </a:rPr>
              <a:t>Ask the lab to submit the specimen to SLPH </a:t>
            </a:r>
            <a:r>
              <a:rPr lang="en-US" b="0">
                <a:latin typeface="Calibri"/>
                <a:cs typeface="Calibri"/>
              </a:rPr>
              <a:t>Any brand of Enteric Transport media is acceptable. If it is a bacterial isolate any type of agar slant is acceptable and if necessary we do accept agar plates. Slants just transport better. </a:t>
            </a:r>
            <a:endParaRPr lang="en-US"/>
          </a:p>
          <a:p>
            <a:pPr marL="513914" lvl="1" indent="-171022"/>
            <a:r>
              <a:rPr lang="en-US">
                <a:latin typeface="Arial"/>
                <a:cs typeface="Arial"/>
              </a:rPr>
              <a:t> WITH</a:t>
            </a:r>
            <a:endParaRPr lang="en-US"/>
          </a:p>
          <a:p>
            <a:pPr marL="0" indent="0">
              <a:buNone/>
            </a:pPr>
            <a:endParaRPr lang="en-US">
              <a:cs typeface="Arial"/>
            </a:endParaRPr>
          </a:p>
          <a:p>
            <a:pPr marL="513914" lvl="1" indent="-171022"/>
            <a:r>
              <a:rPr lang="en-US">
                <a:latin typeface="Arial"/>
                <a:cs typeface="Arial"/>
              </a:rPr>
              <a:t>A completed SLPH form DHHS-3390 to accompany the specimen</a:t>
            </a:r>
            <a:endParaRPr lang="en-US"/>
          </a:p>
        </p:txBody>
      </p:sp>
    </p:spTree>
    <p:extLst>
      <p:ext uri="{BB962C8B-B14F-4D97-AF65-F5344CB8AC3E}">
        <p14:creationId xmlns:p14="http://schemas.microsoft.com/office/powerpoint/2010/main" val="542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4C5B87-2560-5B44-6816-B514AB0E40E2}"/>
              </a:ext>
            </a:extLst>
          </p:cNvPr>
          <p:cNvSpPr>
            <a:spLocks noGrp="1"/>
          </p:cNvSpPr>
          <p:nvPr>
            <p:ph type="title"/>
          </p:nvPr>
        </p:nvSpPr>
        <p:spPr/>
        <p:txBody>
          <a:bodyPr/>
          <a:lstStyle/>
          <a:p>
            <a:pPr algn="ctr"/>
            <a:r>
              <a:rPr lang="en-US" b="0"/>
              <a:t>What do we need to fully investigate?</a:t>
            </a:r>
          </a:p>
        </p:txBody>
      </p:sp>
      <p:sp>
        <p:nvSpPr>
          <p:cNvPr id="6" name="Text Placeholder 5">
            <a:extLst>
              <a:ext uri="{FF2B5EF4-FFF2-40B4-BE49-F238E27FC236}">
                <a16:creationId xmlns:a16="http://schemas.microsoft.com/office/drawing/2014/main" id="{2B1FFA22-CE10-B625-7235-3E856410056C}"/>
              </a:ext>
            </a:extLst>
          </p:cNvPr>
          <p:cNvSpPr>
            <a:spLocks noGrp="1"/>
          </p:cNvSpPr>
          <p:nvPr>
            <p:ph type="body" sz="quarter" idx="16"/>
          </p:nvPr>
        </p:nvSpPr>
        <p:spPr>
          <a:ln>
            <a:solidFill>
              <a:schemeClr val="tx1"/>
            </a:solidFill>
          </a:ln>
        </p:spPr>
        <p:txBody>
          <a:bodyPr/>
          <a:lstStyle/>
          <a:p>
            <a:r>
              <a:rPr lang="en-US"/>
              <a:t>Epi Information</a:t>
            </a:r>
          </a:p>
        </p:txBody>
      </p:sp>
      <p:sp>
        <p:nvSpPr>
          <p:cNvPr id="7" name="Text Placeholder 6">
            <a:extLst>
              <a:ext uri="{FF2B5EF4-FFF2-40B4-BE49-F238E27FC236}">
                <a16:creationId xmlns:a16="http://schemas.microsoft.com/office/drawing/2014/main" id="{837BF25C-4330-37F7-AE99-C1D6FC465210}"/>
              </a:ext>
            </a:extLst>
          </p:cNvPr>
          <p:cNvSpPr>
            <a:spLocks noGrp="1"/>
          </p:cNvSpPr>
          <p:nvPr>
            <p:ph type="body" sz="quarter" idx="17"/>
          </p:nvPr>
        </p:nvSpPr>
        <p:spPr>
          <a:xfrm>
            <a:off x="6326307" y="1281483"/>
            <a:ext cx="5120640" cy="500063"/>
          </a:xfrm>
          <a:ln>
            <a:solidFill>
              <a:schemeClr val="tx1"/>
            </a:solidFill>
          </a:ln>
        </p:spPr>
        <p:txBody>
          <a:bodyPr/>
          <a:lstStyle/>
          <a:p>
            <a:r>
              <a:rPr lang="en-US"/>
              <a:t>Laboratory Information</a:t>
            </a:r>
          </a:p>
        </p:txBody>
      </p:sp>
      <p:sp>
        <p:nvSpPr>
          <p:cNvPr id="12" name="TextBox 11">
            <a:extLst>
              <a:ext uri="{FF2B5EF4-FFF2-40B4-BE49-F238E27FC236}">
                <a16:creationId xmlns:a16="http://schemas.microsoft.com/office/drawing/2014/main" id="{1CFD3FBC-1052-4D54-A696-DAACFE7A4785}"/>
              </a:ext>
            </a:extLst>
          </p:cNvPr>
          <p:cNvSpPr txBox="1"/>
          <p:nvPr/>
        </p:nvSpPr>
        <p:spPr>
          <a:xfrm>
            <a:off x="6856960" y="2057105"/>
            <a:ext cx="4271595" cy="461665"/>
          </a:xfrm>
          <a:prstGeom prst="rect">
            <a:avLst/>
          </a:prstGeom>
          <a:noFill/>
          <a:ln>
            <a:solidFill>
              <a:schemeClr val="tx1"/>
            </a:solidFill>
          </a:ln>
        </p:spPr>
        <p:txBody>
          <a:bodyPr wrap="square" rtlCol="0">
            <a:spAutoFit/>
          </a:bodyPr>
          <a:lstStyle/>
          <a:p>
            <a:pPr algn="ctr" defTabSz="1219170"/>
            <a:r>
              <a:rPr lang="en-US" sz="2400">
                <a:solidFill>
                  <a:prstClr val="black"/>
                </a:solidFill>
                <a:latin typeface="Arial"/>
              </a:rPr>
              <a:t>Clinical Specimen or Isolate</a:t>
            </a:r>
          </a:p>
        </p:txBody>
      </p:sp>
      <p:sp>
        <p:nvSpPr>
          <p:cNvPr id="13" name="TextBox 12">
            <a:extLst>
              <a:ext uri="{FF2B5EF4-FFF2-40B4-BE49-F238E27FC236}">
                <a16:creationId xmlns:a16="http://schemas.microsoft.com/office/drawing/2014/main" id="{977B210C-8977-FC87-D900-B2999E5182C1}"/>
              </a:ext>
            </a:extLst>
          </p:cNvPr>
          <p:cNvSpPr txBox="1"/>
          <p:nvPr/>
        </p:nvSpPr>
        <p:spPr>
          <a:xfrm>
            <a:off x="6856960" y="2952736"/>
            <a:ext cx="4271595" cy="461665"/>
          </a:xfrm>
          <a:prstGeom prst="rect">
            <a:avLst/>
          </a:prstGeom>
          <a:noFill/>
          <a:ln>
            <a:solidFill>
              <a:schemeClr val="tx1"/>
            </a:solidFill>
          </a:ln>
        </p:spPr>
        <p:txBody>
          <a:bodyPr wrap="square" rtlCol="0">
            <a:spAutoFit/>
          </a:bodyPr>
          <a:lstStyle/>
          <a:p>
            <a:pPr algn="ctr" defTabSz="1219170"/>
            <a:r>
              <a:rPr lang="en-US" sz="2400">
                <a:solidFill>
                  <a:prstClr val="black"/>
                </a:solidFill>
                <a:latin typeface="Arial"/>
              </a:rPr>
              <a:t>Serotype Identification</a:t>
            </a:r>
          </a:p>
        </p:txBody>
      </p:sp>
      <p:sp>
        <p:nvSpPr>
          <p:cNvPr id="14" name="TextBox 13">
            <a:extLst>
              <a:ext uri="{FF2B5EF4-FFF2-40B4-BE49-F238E27FC236}">
                <a16:creationId xmlns:a16="http://schemas.microsoft.com/office/drawing/2014/main" id="{0E610383-44A0-7719-32CD-4F24929084E9}"/>
              </a:ext>
            </a:extLst>
          </p:cNvPr>
          <p:cNvSpPr txBox="1"/>
          <p:nvPr/>
        </p:nvSpPr>
        <p:spPr>
          <a:xfrm>
            <a:off x="6856960" y="3837401"/>
            <a:ext cx="4271595" cy="461665"/>
          </a:xfrm>
          <a:prstGeom prst="rect">
            <a:avLst/>
          </a:prstGeom>
          <a:noFill/>
          <a:ln>
            <a:solidFill>
              <a:schemeClr val="tx1"/>
            </a:solidFill>
          </a:ln>
        </p:spPr>
        <p:txBody>
          <a:bodyPr wrap="square" rtlCol="0">
            <a:spAutoFit/>
          </a:bodyPr>
          <a:lstStyle/>
          <a:p>
            <a:pPr algn="ctr" defTabSz="1219170"/>
            <a:r>
              <a:rPr lang="en-US" sz="2400">
                <a:solidFill>
                  <a:prstClr val="black"/>
                </a:solidFill>
                <a:latin typeface="Arial"/>
              </a:rPr>
              <a:t>Molecular Analysis</a:t>
            </a:r>
          </a:p>
        </p:txBody>
      </p:sp>
      <p:sp>
        <p:nvSpPr>
          <p:cNvPr id="15" name="TextBox 14">
            <a:extLst>
              <a:ext uri="{FF2B5EF4-FFF2-40B4-BE49-F238E27FC236}">
                <a16:creationId xmlns:a16="http://schemas.microsoft.com/office/drawing/2014/main" id="{5465726C-D90C-76C2-D420-255C1A7EC870}"/>
              </a:ext>
            </a:extLst>
          </p:cNvPr>
          <p:cNvSpPr txBox="1"/>
          <p:nvPr/>
        </p:nvSpPr>
        <p:spPr>
          <a:xfrm>
            <a:off x="6644699" y="4833250"/>
            <a:ext cx="4696117" cy="461665"/>
          </a:xfrm>
          <a:prstGeom prst="rect">
            <a:avLst/>
          </a:prstGeom>
          <a:noFill/>
          <a:ln>
            <a:solidFill>
              <a:schemeClr val="tx1"/>
            </a:solidFill>
          </a:ln>
        </p:spPr>
        <p:txBody>
          <a:bodyPr wrap="square" rtlCol="0">
            <a:spAutoFit/>
          </a:bodyPr>
          <a:lstStyle/>
          <a:p>
            <a:pPr algn="ctr" defTabSz="1219170"/>
            <a:r>
              <a:rPr lang="en-US" sz="2400">
                <a:solidFill>
                  <a:prstClr val="black"/>
                </a:solidFill>
                <a:latin typeface="Arial"/>
              </a:rPr>
              <a:t>Allele Codes and SNP analysis</a:t>
            </a:r>
          </a:p>
        </p:txBody>
      </p:sp>
      <p:sp>
        <p:nvSpPr>
          <p:cNvPr id="16" name="Down Arrow 15">
            <a:extLst>
              <a:ext uri="{FF2B5EF4-FFF2-40B4-BE49-F238E27FC236}">
                <a16:creationId xmlns:a16="http://schemas.microsoft.com/office/drawing/2014/main" id="{B020B237-FC71-64A6-53B4-9F72B5D095FD}"/>
              </a:ext>
            </a:extLst>
          </p:cNvPr>
          <p:cNvSpPr/>
          <p:nvPr/>
        </p:nvSpPr>
        <p:spPr>
          <a:xfrm>
            <a:off x="8694821" y="2549548"/>
            <a:ext cx="297936" cy="3977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sp>
        <p:nvSpPr>
          <p:cNvPr id="17" name="Down Arrow 16">
            <a:extLst>
              <a:ext uri="{FF2B5EF4-FFF2-40B4-BE49-F238E27FC236}">
                <a16:creationId xmlns:a16="http://schemas.microsoft.com/office/drawing/2014/main" id="{B445553D-657E-F8CA-0CF8-C54B3134DF65}"/>
              </a:ext>
            </a:extLst>
          </p:cNvPr>
          <p:cNvSpPr/>
          <p:nvPr/>
        </p:nvSpPr>
        <p:spPr>
          <a:xfrm>
            <a:off x="8780496" y="3445178"/>
            <a:ext cx="212261" cy="3922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sp>
        <p:nvSpPr>
          <p:cNvPr id="18" name="Down Arrow 17">
            <a:extLst>
              <a:ext uri="{FF2B5EF4-FFF2-40B4-BE49-F238E27FC236}">
                <a16:creationId xmlns:a16="http://schemas.microsoft.com/office/drawing/2014/main" id="{93318194-6D72-2302-8E11-090208FEFB67}"/>
              </a:ext>
            </a:extLst>
          </p:cNvPr>
          <p:cNvSpPr/>
          <p:nvPr/>
        </p:nvSpPr>
        <p:spPr>
          <a:xfrm>
            <a:off x="8780496" y="4329843"/>
            <a:ext cx="212261" cy="5034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sp>
        <p:nvSpPr>
          <p:cNvPr id="19" name="TextBox 18">
            <a:extLst>
              <a:ext uri="{FF2B5EF4-FFF2-40B4-BE49-F238E27FC236}">
                <a16:creationId xmlns:a16="http://schemas.microsoft.com/office/drawing/2014/main" id="{4D912D36-B299-A563-B819-6FECB832FD47}"/>
              </a:ext>
            </a:extLst>
          </p:cNvPr>
          <p:cNvSpPr txBox="1"/>
          <p:nvPr/>
        </p:nvSpPr>
        <p:spPr>
          <a:xfrm>
            <a:off x="1953701" y="2057105"/>
            <a:ext cx="3062057" cy="461665"/>
          </a:xfrm>
          <a:prstGeom prst="rect">
            <a:avLst/>
          </a:prstGeom>
          <a:noFill/>
          <a:ln>
            <a:solidFill>
              <a:schemeClr val="tx1"/>
            </a:solidFill>
          </a:ln>
        </p:spPr>
        <p:txBody>
          <a:bodyPr wrap="none" rtlCol="0">
            <a:spAutoFit/>
          </a:bodyPr>
          <a:lstStyle/>
          <a:p>
            <a:pPr defTabSz="1219170"/>
            <a:r>
              <a:rPr lang="en-US" sz="2400">
                <a:solidFill>
                  <a:prstClr val="black"/>
                </a:solidFill>
                <a:latin typeface="Arial"/>
              </a:rPr>
              <a:t>Breastfeeding details</a:t>
            </a:r>
          </a:p>
        </p:txBody>
      </p:sp>
      <p:sp>
        <p:nvSpPr>
          <p:cNvPr id="20" name="TextBox 19">
            <a:extLst>
              <a:ext uri="{FF2B5EF4-FFF2-40B4-BE49-F238E27FC236}">
                <a16:creationId xmlns:a16="http://schemas.microsoft.com/office/drawing/2014/main" id="{C044C685-9F53-9F63-C96A-F92BFAE7190B}"/>
              </a:ext>
            </a:extLst>
          </p:cNvPr>
          <p:cNvSpPr txBox="1"/>
          <p:nvPr/>
        </p:nvSpPr>
        <p:spPr>
          <a:xfrm>
            <a:off x="829733" y="2947252"/>
            <a:ext cx="5120640" cy="1245085"/>
          </a:xfrm>
          <a:prstGeom prst="rect">
            <a:avLst/>
          </a:prstGeom>
          <a:noFill/>
          <a:ln>
            <a:solidFill>
              <a:schemeClr val="tx1"/>
            </a:solidFill>
          </a:ln>
        </p:spPr>
        <p:txBody>
          <a:bodyPr wrap="square" rtlCol="0">
            <a:noAutofit/>
          </a:bodyPr>
          <a:lstStyle/>
          <a:p>
            <a:pPr defTabSz="1219170"/>
            <a:r>
              <a:rPr lang="en-US" sz="2400">
                <a:solidFill>
                  <a:prstClr val="black"/>
                </a:solidFill>
                <a:latin typeface="Arial"/>
              </a:rPr>
              <a:t>Formula details</a:t>
            </a:r>
          </a:p>
          <a:p>
            <a:pPr marL="609585" lvl="1" defTabSz="1219170"/>
            <a:r>
              <a:rPr lang="en-US" sz="2400">
                <a:solidFill>
                  <a:prstClr val="black"/>
                </a:solidFill>
                <a:latin typeface="Arial"/>
              </a:rPr>
              <a:t>Name, </a:t>
            </a:r>
            <a:r>
              <a:rPr lang="en-US" sz="2400" err="1">
                <a:solidFill>
                  <a:prstClr val="black"/>
                </a:solidFill>
                <a:latin typeface="Arial"/>
              </a:rPr>
              <a:t>manufacter</a:t>
            </a:r>
            <a:r>
              <a:rPr lang="en-US" sz="2400">
                <a:solidFill>
                  <a:prstClr val="black"/>
                </a:solidFill>
                <a:latin typeface="Arial"/>
              </a:rPr>
              <a:t>, lot #, purchase date &amp; location</a:t>
            </a:r>
          </a:p>
        </p:txBody>
      </p:sp>
      <p:sp>
        <p:nvSpPr>
          <p:cNvPr id="21" name="TextBox 20">
            <a:extLst>
              <a:ext uri="{FF2B5EF4-FFF2-40B4-BE49-F238E27FC236}">
                <a16:creationId xmlns:a16="http://schemas.microsoft.com/office/drawing/2014/main" id="{92A2DF1E-7D95-FB12-B137-7B561E6A4EA9}"/>
              </a:ext>
            </a:extLst>
          </p:cNvPr>
          <p:cNvSpPr txBox="1"/>
          <p:nvPr/>
        </p:nvSpPr>
        <p:spPr>
          <a:xfrm>
            <a:off x="899166" y="4525473"/>
            <a:ext cx="4533761" cy="1356633"/>
          </a:xfrm>
          <a:prstGeom prst="rect">
            <a:avLst/>
          </a:prstGeom>
          <a:noFill/>
          <a:ln>
            <a:solidFill>
              <a:schemeClr val="tx1"/>
            </a:solidFill>
          </a:ln>
        </p:spPr>
        <p:txBody>
          <a:bodyPr wrap="square" rtlCol="0">
            <a:normAutofit/>
          </a:bodyPr>
          <a:lstStyle/>
          <a:p>
            <a:pPr defTabSz="1219170"/>
            <a:r>
              <a:rPr lang="en-US" sz="2400">
                <a:solidFill>
                  <a:prstClr val="black"/>
                </a:solidFill>
                <a:latin typeface="Arial"/>
              </a:rPr>
              <a:t>Pet details</a:t>
            </a:r>
          </a:p>
          <a:p>
            <a:pPr marL="609585" lvl="1" defTabSz="1219170"/>
            <a:r>
              <a:rPr lang="en-US" sz="2400">
                <a:solidFill>
                  <a:prstClr val="black"/>
                </a:solidFill>
                <a:latin typeface="Arial"/>
              </a:rPr>
              <a:t>Pet food brand, lot #, purchase date &amp; location </a:t>
            </a:r>
          </a:p>
        </p:txBody>
      </p:sp>
    </p:spTree>
    <p:extLst>
      <p:ext uri="{BB962C8B-B14F-4D97-AF65-F5344CB8AC3E}">
        <p14:creationId xmlns:p14="http://schemas.microsoft.com/office/powerpoint/2010/main" val="148858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b="0"/>
              <a:t>NC Department of Health and Human Services </a:t>
            </a:r>
          </a:p>
          <a:p>
            <a:r>
              <a:rPr lang="en-US"/>
              <a:t>North Carolina Vector-borne Update</a:t>
            </a:r>
          </a:p>
        </p:txBody>
      </p:sp>
    </p:spTree>
    <p:extLst>
      <p:ext uri="{BB962C8B-B14F-4D97-AF65-F5344CB8AC3E}">
        <p14:creationId xmlns:p14="http://schemas.microsoft.com/office/powerpoint/2010/main" val="69502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1722749" y="1774410"/>
            <a:ext cx="3592668" cy="4402137"/>
          </a:xfrm>
        </p:spPr>
        <p:txBody>
          <a:bodyPr/>
          <a:lstStyle/>
          <a:p>
            <a:pPr>
              <a:spcAft>
                <a:spcPts val="1200"/>
              </a:spcAft>
            </a:pPr>
            <a:r>
              <a:rPr lang="en-US" sz="1800"/>
              <a:t>West Nile virus (WNV)</a:t>
            </a:r>
          </a:p>
          <a:p>
            <a:pPr>
              <a:spcAft>
                <a:spcPts val="1200"/>
              </a:spcAft>
            </a:pPr>
            <a:r>
              <a:rPr lang="en-US" sz="1800"/>
              <a:t>Eastern Equine Encephalitis (EEE)</a:t>
            </a:r>
          </a:p>
          <a:p>
            <a:r>
              <a:rPr lang="en-US" sz="1800"/>
              <a:t>California serogroup virus</a:t>
            </a:r>
          </a:p>
          <a:p>
            <a:pPr lvl="1"/>
            <a:r>
              <a:rPr lang="en-US" sz="1600"/>
              <a:t>La Crosse Encephalitis (LAC)</a:t>
            </a:r>
          </a:p>
          <a:p>
            <a:pPr lvl="1"/>
            <a:r>
              <a:rPr lang="en-US" sz="1600"/>
              <a:t>James Canyon virus (JCV)</a:t>
            </a:r>
          </a:p>
          <a:p>
            <a:pPr>
              <a:spcBef>
                <a:spcPts val="1200"/>
              </a:spcBef>
            </a:pPr>
            <a:r>
              <a:rPr lang="en-US" sz="1800"/>
              <a:t>Other Arboviral </a:t>
            </a:r>
            <a:r>
              <a:rPr lang="en-US" sz="1800" err="1"/>
              <a:t>Encephalitides</a:t>
            </a:r>
            <a:endParaRPr lang="en-US" sz="1800"/>
          </a:p>
          <a:p>
            <a:pPr lvl="1"/>
            <a:r>
              <a:rPr lang="en-US" sz="1600"/>
              <a:t>Powassan virus (POW, tick borne)</a:t>
            </a:r>
          </a:p>
          <a:p>
            <a:pPr lvl="1"/>
            <a:r>
              <a:rPr lang="en-US" sz="1600"/>
              <a:t>St. Louis encephalitis (SLE)</a:t>
            </a:r>
          </a:p>
          <a:p>
            <a:pPr lvl="1"/>
            <a:r>
              <a:rPr lang="en-US" sz="1600"/>
              <a:t>Western Equine encephalitis (WEE)</a:t>
            </a:r>
          </a:p>
          <a:p>
            <a:pPr marL="342891" lvl="1" indent="0">
              <a:buNone/>
            </a:pPr>
            <a:endParaRPr lang="en-US"/>
          </a:p>
          <a:p>
            <a:pPr marL="342891" lvl="1" indent="0">
              <a:buNone/>
            </a:pPr>
            <a:endParaRPr lang="en-US"/>
          </a:p>
        </p:txBody>
      </p:sp>
      <p:sp>
        <p:nvSpPr>
          <p:cNvPr id="7" name="Title 6"/>
          <p:cNvSpPr>
            <a:spLocks noGrp="1"/>
          </p:cNvSpPr>
          <p:nvPr>
            <p:ph type="title"/>
          </p:nvPr>
        </p:nvSpPr>
        <p:spPr/>
        <p:txBody>
          <a:bodyPr/>
          <a:lstStyle/>
          <a:p>
            <a:r>
              <a:rPr lang="en-US"/>
              <a:t>Reportable Mosquito-borne Diseases</a:t>
            </a:r>
          </a:p>
        </p:txBody>
      </p:sp>
      <p:sp>
        <p:nvSpPr>
          <p:cNvPr id="2" name="Text Placeholder 1"/>
          <p:cNvSpPr>
            <a:spLocks noGrp="1"/>
          </p:cNvSpPr>
          <p:nvPr>
            <p:ph type="body" sz="quarter" idx="11"/>
          </p:nvPr>
        </p:nvSpPr>
        <p:spPr/>
        <p:txBody>
          <a:bodyPr/>
          <a:lstStyle/>
          <a:p>
            <a:r>
              <a:rPr lang="en-US"/>
              <a:t>*Only neuro-invasive cases are reportable</a:t>
            </a:r>
          </a:p>
          <a:p>
            <a:r>
              <a:rPr lang="en-US"/>
              <a:t> **All cases are reportable; Transmission in NC highly unlikely, but possible</a:t>
            </a:r>
          </a:p>
        </p:txBody>
      </p:sp>
      <p:sp>
        <p:nvSpPr>
          <p:cNvPr id="3" name="Text Placeholder 2"/>
          <p:cNvSpPr>
            <a:spLocks noGrp="1"/>
          </p:cNvSpPr>
          <p:nvPr>
            <p:ph type="body" sz="quarter" idx="16"/>
          </p:nvPr>
        </p:nvSpPr>
        <p:spPr>
          <a:xfrm>
            <a:off x="508892" y="1288219"/>
            <a:ext cx="5120640" cy="500063"/>
          </a:xfrm>
        </p:spPr>
        <p:txBody>
          <a:bodyPr lIns="121920" tIns="60960" rIns="121920" bIns="60960" anchor="b">
            <a:noAutofit/>
          </a:bodyPr>
          <a:lstStyle/>
          <a:p>
            <a:r>
              <a:rPr lang="en-US" u="sng">
                <a:latin typeface="Arial"/>
                <a:cs typeface="Arial"/>
              </a:rPr>
              <a:t>Endemic*</a:t>
            </a:r>
          </a:p>
        </p:txBody>
      </p:sp>
      <p:sp>
        <p:nvSpPr>
          <p:cNvPr id="4" name="Text Placeholder 3"/>
          <p:cNvSpPr>
            <a:spLocks noGrp="1"/>
          </p:cNvSpPr>
          <p:nvPr>
            <p:ph type="body" sz="quarter" idx="17"/>
          </p:nvPr>
        </p:nvSpPr>
        <p:spPr/>
        <p:txBody>
          <a:bodyPr lIns="121920" tIns="60960" rIns="121920" bIns="60960" anchor="b">
            <a:noAutofit/>
          </a:bodyPr>
          <a:lstStyle/>
          <a:p>
            <a:r>
              <a:rPr lang="en-US" u="sng">
                <a:latin typeface="Arial"/>
                <a:cs typeface="Arial"/>
              </a:rPr>
              <a:t>Travel-Associated**</a:t>
            </a:r>
          </a:p>
        </p:txBody>
      </p:sp>
      <p:sp>
        <p:nvSpPr>
          <p:cNvPr id="8" name="Text Placeholder 7"/>
          <p:cNvSpPr>
            <a:spLocks noGrp="1"/>
          </p:cNvSpPr>
          <p:nvPr>
            <p:ph type="body" sz="quarter" idx="19"/>
          </p:nvPr>
        </p:nvSpPr>
        <p:spPr>
          <a:xfrm>
            <a:off x="6876585" y="1840561"/>
            <a:ext cx="3153027" cy="4402137"/>
          </a:xfrm>
        </p:spPr>
        <p:txBody>
          <a:bodyPr/>
          <a:lstStyle/>
          <a:p>
            <a:r>
              <a:rPr lang="en-US"/>
              <a:t>Chikungunya</a:t>
            </a:r>
          </a:p>
          <a:p>
            <a:r>
              <a:rPr lang="en-US"/>
              <a:t>Dengue</a:t>
            </a:r>
          </a:p>
          <a:p>
            <a:r>
              <a:rPr lang="en-US"/>
              <a:t>Malaria (parasite)</a:t>
            </a:r>
          </a:p>
          <a:p>
            <a:r>
              <a:rPr lang="en-US"/>
              <a:t>Yellow Fever</a:t>
            </a:r>
          </a:p>
          <a:p>
            <a:r>
              <a:rPr lang="en-US"/>
              <a:t>Zika </a:t>
            </a:r>
          </a:p>
        </p:txBody>
      </p:sp>
    </p:spTree>
    <p:extLst>
      <p:ext uri="{BB962C8B-B14F-4D97-AF65-F5344CB8AC3E}">
        <p14:creationId xmlns:p14="http://schemas.microsoft.com/office/powerpoint/2010/main" val="261758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0944" y="558203"/>
            <a:ext cx="10457689" cy="548640"/>
          </a:xfrm>
        </p:spPr>
        <p:txBody>
          <a:bodyPr/>
          <a:lstStyle/>
          <a:p>
            <a:r>
              <a:rPr lang="en-US"/>
              <a:t>West Nile Virus</a:t>
            </a:r>
          </a:p>
        </p:txBody>
      </p:sp>
      <p:sp>
        <p:nvSpPr>
          <p:cNvPr id="9" name="Text Placeholder 8"/>
          <p:cNvSpPr>
            <a:spLocks noGrp="1"/>
          </p:cNvSpPr>
          <p:nvPr>
            <p:ph type="body" sz="quarter" idx="11"/>
          </p:nvPr>
        </p:nvSpPr>
        <p:spPr/>
        <p:txBody>
          <a:bodyPr/>
          <a:lstStyle/>
          <a:p>
            <a:r>
              <a:rPr lang="en-US"/>
              <a:t>SOURCE: NCEDSS as of 9/9/24 </a:t>
            </a:r>
          </a:p>
        </p:txBody>
      </p:sp>
      <p:pic>
        <p:nvPicPr>
          <p:cNvPr id="5" name="Picture 4">
            <a:extLst>
              <a:ext uri="{FF2B5EF4-FFF2-40B4-BE49-F238E27FC236}">
                <a16:creationId xmlns:a16="http://schemas.microsoft.com/office/drawing/2014/main" id="{4C8941EB-21A3-85D0-5751-A41DC0717FB2}"/>
              </a:ext>
            </a:extLst>
          </p:cNvPr>
          <p:cNvPicPr>
            <a:picLocks noChangeAspect="1"/>
          </p:cNvPicPr>
          <p:nvPr/>
        </p:nvPicPr>
        <p:blipFill>
          <a:blip r:embed="rId3"/>
          <a:stretch>
            <a:fillRect/>
          </a:stretch>
        </p:blipFill>
        <p:spPr>
          <a:xfrm>
            <a:off x="446853" y="1460264"/>
            <a:ext cx="5418668" cy="4257323"/>
          </a:xfrm>
          <a:prstGeom prst="rect">
            <a:avLst/>
          </a:prstGeom>
        </p:spPr>
      </p:pic>
      <p:pic>
        <p:nvPicPr>
          <p:cNvPr id="6" name="Picture 5">
            <a:extLst>
              <a:ext uri="{FF2B5EF4-FFF2-40B4-BE49-F238E27FC236}">
                <a16:creationId xmlns:a16="http://schemas.microsoft.com/office/drawing/2014/main" id="{3EC2FB66-FE46-5412-87DF-B2DA2D7AF980}"/>
              </a:ext>
            </a:extLst>
          </p:cNvPr>
          <p:cNvPicPr>
            <a:picLocks noChangeAspect="1"/>
          </p:cNvPicPr>
          <p:nvPr/>
        </p:nvPicPr>
        <p:blipFill>
          <a:blip r:embed="rId4"/>
          <a:stretch>
            <a:fillRect/>
          </a:stretch>
        </p:blipFill>
        <p:spPr>
          <a:xfrm>
            <a:off x="6176198" y="1456030"/>
            <a:ext cx="5512269" cy="4331641"/>
          </a:xfrm>
          <a:prstGeom prst="rect">
            <a:avLst/>
          </a:prstGeom>
        </p:spPr>
      </p:pic>
    </p:spTree>
    <p:extLst>
      <p:ext uri="{BB962C8B-B14F-4D97-AF65-F5344CB8AC3E}">
        <p14:creationId xmlns:p14="http://schemas.microsoft.com/office/powerpoint/2010/main" val="258575917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AAFD-A7B4-F637-73AC-C6DC60DFCB06}"/>
              </a:ext>
            </a:extLst>
          </p:cNvPr>
          <p:cNvSpPr>
            <a:spLocks noGrp="1"/>
          </p:cNvSpPr>
          <p:nvPr>
            <p:ph type="title"/>
          </p:nvPr>
        </p:nvSpPr>
        <p:spPr/>
        <p:txBody>
          <a:bodyPr/>
          <a:lstStyle/>
          <a:p>
            <a:pPr algn="ctr"/>
            <a:r>
              <a:rPr lang="en-US"/>
              <a:t>Recent News</a:t>
            </a:r>
          </a:p>
        </p:txBody>
      </p:sp>
      <p:pic>
        <p:nvPicPr>
          <p:cNvPr id="6" name="Picture 5" descr="A white background with text&#10;&#10;Description automatically generated">
            <a:extLst>
              <a:ext uri="{FF2B5EF4-FFF2-40B4-BE49-F238E27FC236}">
                <a16:creationId xmlns:a16="http://schemas.microsoft.com/office/drawing/2014/main" id="{D3DF95C4-627D-61B7-0E07-E20A88D40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5" y="1840608"/>
            <a:ext cx="10363200" cy="3372965"/>
          </a:xfrm>
          <a:prstGeom prst="rect">
            <a:avLst/>
          </a:prstGeom>
        </p:spPr>
      </p:pic>
    </p:spTree>
    <p:extLst>
      <p:ext uri="{BB962C8B-B14F-4D97-AF65-F5344CB8AC3E}">
        <p14:creationId xmlns:p14="http://schemas.microsoft.com/office/powerpoint/2010/main" val="28682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00780" y="645033"/>
            <a:ext cx="8219325" cy="548640"/>
          </a:xfrm>
        </p:spPr>
        <p:txBody>
          <a:bodyPr/>
          <a:lstStyle/>
          <a:p>
            <a:r>
              <a:rPr lang="en-US"/>
              <a:t>La Crosse Encephalitis </a:t>
            </a:r>
            <a:r>
              <a:rPr lang="en-US" sz="2400"/>
              <a:t>(California Serogroup)</a:t>
            </a:r>
            <a:endParaRPr lang="en-US"/>
          </a:p>
        </p:txBody>
      </p:sp>
      <p:sp>
        <p:nvSpPr>
          <p:cNvPr id="9" name="Text Placeholder 8"/>
          <p:cNvSpPr>
            <a:spLocks noGrp="1"/>
          </p:cNvSpPr>
          <p:nvPr>
            <p:ph type="body" sz="quarter" idx="11"/>
          </p:nvPr>
        </p:nvSpPr>
        <p:spPr/>
        <p:txBody>
          <a:bodyPr/>
          <a:lstStyle/>
          <a:p>
            <a:r>
              <a:rPr lang="en-US"/>
              <a:t>SOURCE: NCEDSS as of 9/9/24 </a:t>
            </a:r>
          </a:p>
        </p:txBody>
      </p:sp>
      <p:pic>
        <p:nvPicPr>
          <p:cNvPr id="2" name="Picture 1">
            <a:extLst>
              <a:ext uri="{FF2B5EF4-FFF2-40B4-BE49-F238E27FC236}">
                <a16:creationId xmlns:a16="http://schemas.microsoft.com/office/drawing/2014/main" id="{3CE7DE61-B818-62BC-E861-4C1B3D6B59C7}"/>
              </a:ext>
            </a:extLst>
          </p:cNvPr>
          <p:cNvPicPr>
            <a:picLocks noChangeAspect="1"/>
          </p:cNvPicPr>
          <p:nvPr/>
        </p:nvPicPr>
        <p:blipFill>
          <a:blip r:embed="rId3"/>
          <a:stretch>
            <a:fillRect/>
          </a:stretch>
        </p:blipFill>
        <p:spPr>
          <a:xfrm>
            <a:off x="2383694" y="1187450"/>
            <a:ext cx="7580921" cy="5069252"/>
          </a:xfrm>
          <a:prstGeom prst="rect">
            <a:avLst/>
          </a:prstGeom>
        </p:spPr>
      </p:pic>
    </p:spTree>
    <p:extLst>
      <p:ext uri="{BB962C8B-B14F-4D97-AF65-F5344CB8AC3E}">
        <p14:creationId xmlns:p14="http://schemas.microsoft.com/office/powerpoint/2010/main" val="1891203032"/>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3238295610"/>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3"/>
                    </a:solid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3"/>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58376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1655" y="561060"/>
            <a:ext cx="8219325" cy="781473"/>
          </a:xfrm>
        </p:spPr>
        <p:txBody>
          <a:bodyPr lIns="121920" tIns="60960" rIns="121920" bIns="60960" anchor="t">
            <a:noAutofit/>
          </a:bodyPr>
          <a:lstStyle/>
          <a:p>
            <a:pPr algn="ctr"/>
            <a:r>
              <a:rPr lang="en-US">
                <a:latin typeface="Arial"/>
                <a:cs typeface="Arial"/>
              </a:rPr>
              <a:t>Dengue</a:t>
            </a:r>
            <a:endParaRPr lang="en-US"/>
          </a:p>
        </p:txBody>
      </p:sp>
      <p:sp>
        <p:nvSpPr>
          <p:cNvPr id="9" name="Text Placeholder 8"/>
          <p:cNvSpPr>
            <a:spLocks noGrp="1"/>
          </p:cNvSpPr>
          <p:nvPr>
            <p:ph type="body" sz="quarter" idx="11"/>
          </p:nvPr>
        </p:nvSpPr>
        <p:spPr/>
        <p:txBody>
          <a:bodyPr/>
          <a:lstStyle/>
          <a:p>
            <a:r>
              <a:rPr lang="en-US"/>
              <a:t>SOURCE: NCEDSS as of 9/9/24 </a:t>
            </a:r>
          </a:p>
        </p:txBody>
      </p:sp>
      <p:pic>
        <p:nvPicPr>
          <p:cNvPr id="4" name="Picture 3">
            <a:extLst>
              <a:ext uri="{FF2B5EF4-FFF2-40B4-BE49-F238E27FC236}">
                <a16:creationId xmlns:a16="http://schemas.microsoft.com/office/drawing/2014/main" id="{E1B7CF42-0AE5-D973-AA2D-8A2154DA50AD}"/>
              </a:ext>
            </a:extLst>
          </p:cNvPr>
          <p:cNvPicPr>
            <a:picLocks noChangeAspect="1"/>
          </p:cNvPicPr>
          <p:nvPr/>
        </p:nvPicPr>
        <p:blipFill>
          <a:blip r:embed="rId3"/>
          <a:stretch>
            <a:fillRect/>
          </a:stretch>
        </p:blipFill>
        <p:spPr>
          <a:xfrm>
            <a:off x="246686" y="1255509"/>
            <a:ext cx="6350645" cy="3287300"/>
          </a:xfrm>
          <a:prstGeom prst="rect">
            <a:avLst/>
          </a:prstGeom>
        </p:spPr>
      </p:pic>
      <p:pic>
        <p:nvPicPr>
          <p:cNvPr id="2" name="Picture 1">
            <a:extLst>
              <a:ext uri="{FF2B5EF4-FFF2-40B4-BE49-F238E27FC236}">
                <a16:creationId xmlns:a16="http://schemas.microsoft.com/office/drawing/2014/main" id="{3370501A-34F0-191B-3C5E-E9D5AEDC7D85}"/>
              </a:ext>
            </a:extLst>
          </p:cNvPr>
          <p:cNvPicPr>
            <a:picLocks noChangeAspect="1"/>
          </p:cNvPicPr>
          <p:nvPr/>
        </p:nvPicPr>
        <p:blipFill>
          <a:blip r:embed="rId4"/>
          <a:stretch>
            <a:fillRect/>
          </a:stretch>
        </p:blipFill>
        <p:spPr>
          <a:xfrm>
            <a:off x="6211527" y="3210890"/>
            <a:ext cx="5729908" cy="3289140"/>
          </a:xfrm>
          <a:prstGeom prst="rect">
            <a:avLst/>
          </a:prstGeom>
        </p:spPr>
      </p:pic>
    </p:spTree>
    <p:extLst>
      <p:ext uri="{BB962C8B-B14F-4D97-AF65-F5344CB8AC3E}">
        <p14:creationId xmlns:p14="http://schemas.microsoft.com/office/powerpoint/2010/main" val="1483829089"/>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48833" y="503788"/>
            <a:ext cx="2971051" cy="781473"/>
          </a:xfrm>
        </p:spPr>
        <p:txBody>
          <a:bodyPr lIns="121920" tIns="60960" rIns="121920" bIns="60960" anchor="t">
            <a:noAutofit/>
          </a:bodyPr>
          <a:lstStyle/>
          <a:p>
            <a:pPr algn="ctr"/>
            <a:r>
              <a:rPr lang="en-US">
                <a:latin typeface="Arial"/>
                <a:cs typeface="Arial"/>
              </a:rPr>
              <a:t>Chikungunya</a:t>
            </a:r>
            <a:endParaRPr lang="en-US"/>
          </a:p>
        </p:txBody>
      </p:sp>
      <p:sp>
        <p:nvSpPr>
          <p:cNvPr id="9" name="Text Placeholder 8"/>
          <p:cNvSpPr>
            <a:spLocks noGrp="1"/>
          </p:cNvSpPr>
          <p:nvPr>
            <p:ph type="body" sz="quarter" idx="11"/>
          </p:nvPr>
        </p:nvSpPr>
        <p:spPr/>
        <p:txBody>
          <a:bodyPr/>
          <a:lstStyle/>
          <a:p>
            <a:r>
              <a:rPr lang="en-US"/>
              <a:t>SOURCE: NCEDSS as of 9/9/24 </a:t>
            </a:r>
          </a:p>
        </p:txBody>
      </p:sp>
      <p:pic>
        <p:nvPicPr>
          <p:cNvPr id="4" name="Picture 3">
            <a:extLst>
              <a:ext uri="{FF2B5EF4-FFF2-40B4-BE49-F238E27FC236}">
                <a16:creationId xmlns:a16="http://schemas.microsoft.com/office/drawing/2014/main" id="{FD7BE96D-778A-7119-268B-659FC8EC2CCF}"/>
              </a:ext>
            </a:extLst>
          </p:cNvPr>
          <p:cNvPicPr>
            <a:picLocks noChangeAspect="1"/>
          </p:cNvPicPr>
          <p:nvPr/>
        </p:nvPicPr>
        <p:blipFill>
          <a:blip r:embed="rId2"/>
          <a:stretch>
            <a:fillRect/>
          </a:stretch>
        </p:blipFill>
        <p:spPr>
          <a:xfrm>
            <a:off x="161925" y="1184412"/>
            <a:ext cx="6096000" cy="2946123"/>
          </a:xfrm>
          <a:prstGeom prst="rect">
            <a:avLst/>
          </a:prstGeom>
        </p:spPr>
      </p:pic>
      <p:pic>
        <p:nvPicPr>
          <p:cNvPr id="5" name="Picture 4">
            <a:extLst>
              <a:ext uri="{FF2B5EF4-FFF2-40B4-BE49-F238E27FC236}">
                <a16:creationId xmlns:a16="http://schemas.microsoft.com/office/drawing/2014/main" id="{E01602BC-CBBA-912A-EC47-CC155CAFB72B}"/>
              </a:ext>
            </a:extLst>
          </p:cNvPr>
          <p:cNvPicPr>
            <a:picLocks noChangeAspect="1"/>
          </p:cNvPicPr>
          <p:nvPr/>
        </p:nvPicPr>
        <p:blipFill>
          <a:blip r:embed="rId3"/>
          <a:stretch>
            <a:fillRect/>
          </a:stretch>
        </p:blipFill>
        <p:spPr>
          <a:xfrm>
            <a:off x="5457825" y="3523761"/>
            <a:ext cx="6600827" cy="3039449"/>
          </a:xfrm>
          <a:prstGeom prst="rect">
            <a:avLst/>
          </a:prstGeom>
        </p:spPr>
      </p:pic>
      <p:sp>
        <p:nvSpPr>
          <p:cNvPr id="7" name="Title 7">
            <a:extLst>
              <a:ext uri="{FF2B5EF4-FFF2-40B4-BE49-F238E27FC236}">
                <a16:creationId xmlns:a16="http://schemas.microsoft.com/office/drawing/2014/main" id="{1162E62C-D0EA-100B-2287-6FFD81EA850B}"/>
              </a:ext>
            </a:extLst>
          </p:cNvPr>
          <p:cNvSpPr txBox="1">
            <a:spLocks/>
          </p:cNvSpPr>
          <p:nvPr/>
        </p:nvSpPr>
        <p:spPr>
          <a:xfrm>
            <a:off x="6957483" y="2888212"/>
            <a:ext cx="2971051" cy="781473"/>
          </a:xfrm>
          <a:prstGeom prst="rect">
            <a:avLst/>
          </a:prstGeom>
        </p:spPr>
        <p:txBody>
          <a:bodyPr lIns="121920" tIns="60960" rIns="121920" bIns="60960" anchor="t">
            <a:noAutofit/>
          </a:bodyPr>
          <a:lstStyle>
            <a:lvl1pPr algn="l" defTabSz="514337" rtl="0" eaLnBrk="1" latinLnBrk="0" hangingPunct="1">
              <a:lnSpc>
                <a:spcPct val="90000"/>
              </a:lnSpc>
              <a:spcBef>
                <a:spcPct val="0"/>
              </a:spcBef>
              <a:buNone/>
              <a:defRPr sz="24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defTabSz="685766"/>
            <a:r>
              <a:rPr lang="en-US" sz="3200">
                <a:solidFill>
                  <a:srgbClr val="1F497D">
                    <a:lumMod val="75000"/>
                  </a:srgbClr>
                </a:solidFill>
                <a:latin typeface="Arial"/>
                <a:cs typeface="Arial"/>
              </a:rPr>
              <a:t>Zika</a:t>
            </a:r>
            <a:endParaRPr lang="en-US" sz="3200">
              <a:solidFill>
                <a:srgbClr val="1F497D">
                  <a:lumMod val="75000"/>
                </a:srgbClr>
              </a:solidFill>
            </a:endParaRPr>
          </a:p>
        </p:txBody>
      </p:sp>
    </p:spTree>
    <p:extLst>
      <p:ext uri="{BB962C8B-B14F-4D97-AF65-F5344CB8AC3E}">
        <p14:creationId xmlns:p14="http://schemas.microsoft.com/office/powerpoint/2010/main" val="374635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A8E0B1-ADAD-FD81-3F91-78D9D0969DFF}"/>
              </a:ext>
            </a:extLst>
          </p:cNvPr>
          <p:cNvSpPr>
            <a:spLocks noGrp="1"/>
          </p:cNvSpPr>
          <p:nvPr>
            <p:ph type="body" sz="quarter" idx="18"/>
          </p:nvPr>
        </p:nvSpPr>
        <p:spPr/>
        <p:txBody>
          <a:bodyPr/>
          <a:lstStyle/>
          <a:p>
            <a:r>
              <a:rPr lang="en-US" b="0"/>
              <a:t>Ongoing outbreaks in South America and Cuba</a:t>
            </a:r>
          </a:p>
          <a:p>
            <a:r>
              <a:rPr lang="en-US" b="0"/>
              <a:t>Transmitted by mosquitoes and midges</a:t>
            </a:r>
          </a:p>
          <a:p>
            <a:r>
              <a:rPr lang="en-US" b="0"/>
              <a:t>Dengue like illness</a:t>
            </a:r>
          </a:p>
          <a:p>
            <a:r>
              <a:rPr lang="en-US" b="0"/>
              <a:t>Testing available at CDC</a:t>
            </a:r>
          </a:p>
          <a:p>
            <a:r>
              <a:rPr lang="en-US" b="0"/>
              <a:t>Maternal fetal transmission documented, similar to Zika</a:t>
            </a:r>
          </a:p>
          <a:p>
            <a:r>
              <a:rPr lang="en-US" b="0"/>
              <a:t>Must document dengue negativity prior to testing</a:t>
            </a:r>
          </a:p>
          <a:p>
            <a:endParaRPr lang="en-US" b="0"/>
          </a:p>
        </p:txBody>
      </p:sp>
      <p:sp>
        <p:nvSpPr>
          <p:cNvPr id="3" name="Title 2">
            <a:extLst>
              <a:ext uri="{FF2B5EF4-FFF2-40B4-BE49-F238E27FC236}">
                <a16:creationId xmlns:a16="http://schemas.microsoft.com/office/drawing/2014/main" id="{6AF27C6D-0A38-D4D7-59D7-408EC2424DB5}"/>
              </a:ext>
            </a:extLst>
          </p:cNvPr>
          <p:cNvSpPr>
            <a:spLocks noGrp="1"/>
          </p:cNvSpPr>
          <p:nvPr>
            <p:ph type="title"/>
          </p:nvPr>
        </p:nvSpPr>
        <p:spPr/>
        <p:txBody>
          <a:bodyPr/>
          <a:lstStyle/>
          <a:p>
            <a:pPr algn="ctr"/>
            <a:r>
              <a:rPr lang="en-US"/>
              <a:t>Recent CDC Health Alerts</a:t>
            </a:r>
          </a:p>
        </p:txBody>
      </p:sp>
      <p:sp>
        <p:nvSpPr>
          <p:cNvPr id="5" name="Text Placeholder 4">
            <a:extLst>
              <a:ext uri="{FF2B5EF4-FFF2-40B4-BE49-F238E27FC236}">
                <a16:creationId xmlns:a16="http://schemas.microsoft.com/office/drawing/2014/main" id="{E5E6C9DD-AB6A-0FC6-FDC0-8EFC38C5D482}"/>
              </a:ext>
            </a:extLst>
          </p:cNvPr>
          <p:cNvSpPr>
            <a:spLocks noGrp="1"/>
          </p:cNvSpPr>
          <p:nvPr>
            <p:ph type="body" sz="quarter" idx="16"/>
          </p:nvPr>
        </p:nvSpPr>
        <p:spPr/>
        <p:txBody>
          <a:bodyPr/>
          <a:lstStyle/>
          <a:p>
            <a:r>
              <a:rPr lang="en-US" err="1"/>
              <a:t>Oropouche</a:t>
            </a:r>
            <a:r>
              <a:rPr lang="en-US"/>
              <a:t> – HAN 515</a:t>
            </a:r>
          </a:p>
        </p:txBody>
      </p:sp>
      <p:sp>
        <p:nvSpPr>
          <p:cNvPr id="6" name="Text Placeholder 5">
            <a:extLst>
              <a:ext uri="{FF2B5EF4-FFF2-40B4-BE49-F238E27FC236}">
                <a16:creationId xmlns:a16="http://schemas.microsoft.com/office/drawing/2014/main" id="{1E07197E-0028-F571-8192-8181EFCEDE4A}"/>
              </a:ext>
            </a:extLst>
          </p:cNvPr>
          <p:cNvSpPr>
            <a:spLocks noGrp="1"/>
          </p:cNvSpPr>
          <p:nvPr>
            <p:ph type="body" sz="quarter" idx="17"/>
          </p:nvPr>
        </p:nvSpPr>
        <p:spPr/>
        <p:txBody>
          <a:bodyPr/>
          <a:lstStyle/>
          <a:p>
            <a:r>
              <a:rPr lang="en-US"/>
              <a:t>Dengue – HAN 511</a:t>
            </a:r>
          </a:p>
        </p:txBody>
      </p:sp>
      <p:sp>
        <p:nvSpPr>
          <p:cNvPr id="7" name="Text Placeholder 6">
            <a:extLst>
              <a:ext uri="{FF2B5EF4-FFF2-40B4-BE49-F238E27FC236}">
                <a16:creationId xmlns:a16="http://schemas.microsoft.com/office/drawing/2014/main" id="{6B313D22-B93D-0D6F-B0E5-C9A4612BF648}"/>
              </a:ext>
            </a:extLst>
          </p:cNvPr>
          <p:cNvSpPr>
            <a:spLocks noGrp="1"/>
          </p:cNvSpPr>
          <p:nvPr>
            <p:ph type="body" sz="quarter" idx="19"/>
          </p:nvPr>
        </p:nvSpPr>
        <p:spPr>
          <a:xfrm>
            <a:off x="6220606" y="1840563"/>
            <a:ext cx="5120217" cy="4619059"/>
          </a:xfrm>
        </p:spPr>
        <p:txBody>
          <a:bodyPr/>
          <a:lstStyle/>
          <a:p>
            <a:pPr marL="0" indent="0">
              <a:buNone/>
            </a:pPr>
            <a:r>
              <a:rPr lang="en-US" b="0"/>
              <a:t>Global incidence highest ever recorded in 2024</a:t>
            </a:r>
          </a:p>
          <a:p>
            <a:pPr algn="l">
              <a:buFont typeface="+mj-lt"/>
              <a:buAutoNum type="arabicPeriod"/>
            </a:pPr>
            <a:r>
              <a:rPr lang="en-US" sz="1467" b="0">
                <a:solidFill>
                  <a:srgbClr val="000000"/>
                </a:solidFill>
                <a:latin typeface="Nunito" pitchFamily="2" charset="77"/>
              </a:rPr>
              <a:t>Have increased suspicion of dengue among people with fever who have been in areas with frequent or continuous dengue transmission within 14 days before illness onset,</a:t>
            </a:r>
          </a:p>
          <a:p>
            <a:pPr algn="l">
              <a:buFont typeface="+mj-lt"/>
              <a:buAutoNum type="arabicPeriod"/>
            </a:pPr>
            <a:endParaRPr lang="en-US" sz="1467" b="0">
              <a:solidFill>
                <a:srgbClr val="000000"/>
              </a:solidFill>
              <a:latin typeface="Nunito" pitchFamily="2" charset="77"/>
            </a:endParaRPr>
          </a:p>
          <a:p>
            <a:pPr algn="l">
              <a:buFont typeface="+mj-lt"/>
              <a:buAutoNum type="arabicPeriod"/>
            </a:pPr>
            <a:r>
              <a:rPr lang="en-US" sz="1467" b="0">
                <a:solidFill>
                  <a:srgbClr val="000000"/>
                </a:solidFill>
                <a:latin typeface="Nunito" pitchFamily="2" charset="77"/>
              </a:rPr>
              <a:t>Order appropriate diagnostic tests for acute DENV infection: reverse transcription polymerase chain reaction [RT-PCR] and IgM antibody tests, or non-structural protein 1 [NS1] antigen tests and IgM antibody tests,</a:t>
            </a:r>
          </a:p>
          <a:p>
            <a:pPr algn="l">
              <a:buFont typeface="+mj-lt"/>
              <a:buAutoNum type="arabicPeriod"/>
            </a:pPr>
            <a:endParaRPr lang="en-US" sz="1467" b="0">
              <a:solidFill>
                <a:srgbClr val="000000"/>
              </a:solidFill>
              <a:latin typeface="Nunito" pitchFamily="2" charset="77"/>
            </a:endParaRPr>
          </a:p>
          <a:p>
            <a:pPr algn="l">
              <a:buFont typeface="+mj-lt"/>
              <a:buAutoNum type="arabicPeriod"/>
            </a:pPr>
            <a:r>
              <a:rPr lang="en-US" sz="1467" b="0">
                <a:solidFill>
                  <a:srgbClr val="000000"/>
                </a:solidFill>
                <a:latin typeface="Nunito" pitchFamily="2" charset="77"/>
              </a:rPr>
              <a:t>Ensure timely reporting of dengue cases to public health authorities, and</a:t>
            </a:r>
          </a:p>
          <a:p>
            <a:pPr algn="l">
              <a:buFont typeface="+mj-lt"/>
              <a:buAutoNum type="arabicPeriod"/>
            </a:pPr>
            <a:endParaRPr lang="en-US" sz="1467" b="0">
              <a:solidFill>
                <a:srgbClr val="000000"/>
              </a:solidFill>
              <a:latin typeface="Nunito" pitchFamily="2" charset="77"/>
            </a:endParaRPr>
          </a:p>
          <a:p>
            <a:pPr algn="l">
              <a:buFont typeface="+mj-lt"/>
              <a:buAutoNum type="arabicPeriod"/>
            </a:pPr>
            <a:r>
              <a:rPr lang="en-US" sz="1467" b="0">
                <a:solidFill>
                  <a:srgbClr val="000000"/>
                </a:solidFill>
                <a:latin typeface="Nunito" pitchFamily="2" charset="77"/>
              </a:rPr>
              <a:t>Promote mosquito bite prevention measures among people living in or visiting areas with frequent or continuous dengue transmission.</a:t>
            </a:r>
          </a:p>
          <a:p>
            <a:endParaRPr lang="en-US" b="0"/>
          </a:p>
        </p:txBody>
      </p:sp>
    </p:spTree>
    <p:extLst>
      <p:ext uri="{BB962C8B-B14F-4D97-AF65-F5344CB8AC3E}">
        <p14:creationId xmlns:p14="http://schemas.microsoft.com/office/powerpoint/2010/main" val="189789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4232AE-C0D1-B5D0-8D4A-093BB4E6EF64}"/>
              </a:ext>
            </a:extLst>
          </p:cNvPr>
          <p:cNvSpPr>
            <a:spLocks noGrp="1"/>
          </p:cNvSpPr>
          <p:nvPr>
            <p:ph type="body" sz="quarter" idx="10"/>
          </p:nvPr>
        </p:nvSpPr>
        <p:spPr/>
        <p:txBody>
          <a:bodyPr lIns="121920" tIns="60960" rIns="121920" bIns="60960" anchor="t">
            <a:noAutofit/>
          </a:bodyPr>
          <a:lstStyle/>
          <a:p>
            <a:pPr marL="0" indent="0">
              <a:buNone/>
            </a:pPr>
            <a:r>
              <a:rPr lang="en-US" sz="2400" b="0"/>
              <a:t>NC DHHS does not perform any operational mosquito control activities. However, there are several options available to counties for mosquito control. They are:</a:t>
            </a:r>
          </a:p>
          <a:p>
            <a:pPr marL="575719" lvl="1" indent="-232828">
              <a:buFont typeface="+mj-lt"/>
              <a:buAutoNum type="arabicPeriod"/>
            </a:pPr>
            <a:endParaRPr lang="en-US" sz="2000" b="0"/>
          </a:p>
          <a:p>
            <a:pPr marL="575719" lvl="1" indent="-232828">
              <a:spcBef>
                <a:spcPts val="667"/>
              </a:spcBef>
              <a:buFont typeface="+mj-lt"/>
              <a:buAutoNum type="arabicPeriod"/>
            </a:pPr>
            <a:r>
              <a:rPr lang="en-US" sz="1867" b="0">
                <a:latin typeface="Arial"/>
                <a:cs typeface="Arial"/>
              </a:rPr>
              <a:t>Determine if the city or county has any local mosquito control programs and request their assistance. </a:t>
            </a:r>
            <a:endParaRPr lang="en-US" sz="1867" b="0">
              <a:cs typeface="Arial"/>
            </a:endParaRPr>
          </a:p>
          <a:p>
            <a:pPr marL="575719" lvl="1" indent="-232828">
              <a:spcBef>
                <a:spcPts val="667"/>
              </a:spcBef>
              <a:buAutoNum type="arabicPeriod"/>
            </a:pPr>
            <a:r>
              <a:rPr lang="en-US" sz="1867" b="0">
                <a:latin typeface="Arial"/>
                <a:cs typeface="Arial"/>
              </a:rPr>
              <a:t>Determine if the county has an agreement through </a:t>
            </a:r>
            <a:r>
              <a:rPr lang="en-US" sz="1867" b="0">
                <a:latin typeface="Arial"/>
                <a:cs typeface="Arial"/>
                <a:hlinkClick r:id="rId4">
                  <a:extLst>
                    <a:ext uri="{A12FA001-AC4F-418D-AE19-62706E023703}">
                      <ahyp:hlinkClr xmlns:ahyp="http://schemas.microsoft.com/office/drawing/2018/hyperlinkcolor" val="tx"/>
                    </a:ext>
                  </a:extLst>
                </a:hlinkClick>
              </a:rPr>
              <a:t>Article 20 - INTERLOCAL COOPERATION (§§ 160A-460 — 160A-482)</a:t>
            </a:r>
            <a:r>
              <a:rPr lang="en-US" sz="1867" b="0">
                <a:latin typeface="Arial"/>
                <a:cs typeface="Arial"/>
              </a:rPr>
              <a:t> (e.g., Jones and Onslow Counties)</a:t>
            </a:r>
            <a:endParaRPr lang="en-US" sz="1867" b="0">
              <a:cs typeface="Arial"/>
            </a:endParaRPr>
          </a:p>
          <a:p>
            <a:pPr marL="575719" lvl="1" indent="-232828">
              <a:spcBef>
                <a:spcPts val="667"/>
              </a:spcBef>
              <a:buAutoNum type="arabicPeriod"/>
            </a:pPr>
            <a:r>
              <a:rPr lang="en-US" sz="1867" b="0">
                <a:latin typeface="Arial"/>
                <a:cs typeface="Arial"/>
              </a:rPr>
              <a:t>Work through county emergency management to activate the NCEM </a:t>
            </a:r>
            <a:r>
              <a:rPr lang="en-US" sz="1867" b="0">
                <a:latin typeface="Arial"/>
                <a:cs typeface="Arial"/>
                <a:hlinkClick r:id="rId5" tooltip="https://www.ncdps.gov/our-organization/emergency-management/disaster-recovery/public-assistance/mosquito-abatement-contract">
                  <a:extLst>
                    <a:ext uri="{A12FA001-AC4F-418D-AE19-62706E023703}">
                      <ahyp:hlinkClr xmlns:ahyp="http://schemas.microsoft.com/office/drawing/2018/hyperlinkcolor" val="tx"/>
                    </a:ext>
                  </a:extLst>
                </a:hlinkClick>
              </a:rPr>
              <a:t>mosquito abatement contract</a:t>
            </a:r>
            <a:r>
              <a:rPr lang="en-US" sz="1867" b="0">
                <a:latin typeface="Arial"/>
                <a:cs typeface="Arial"/>
              </a:rPr>
              <a:t>. In the absence of federal or state funding it would fall to the county to pay for this.</a:t>
            </a:r>
            <a:endParaRPr lang="en-US" sz="1867"/>
          </a:p>
          <a:p>
            <a:pPr marL="575719" lvl="1" indent="-232828">
              <a:spcBef>
                <a:spcPts val="667"/>
              </a:spcBef>
              <a:buAutoNum type="arabicPeriod"/>
            </a:pPr>
            <a:r>
              <a:rPr lang="en-US" sz="1867" b="0">
                <a:latin typeface="Arial"/>
                <a:cs typeface="Arial"/>
              </a:rPr>
              <a:t>After a declared emergency, request supplemental resources through NCEM's </a:t>
            </a:r>
            <a:r>
              <a:rPr lang="en-US" sz="1867" b="0" err="1">
                <a:latin typeface="Arial"/>
                <a:cs typeface="Arial"/>
              </a:rPr>
              <a:t>WebEOC</a:t>
            </a:r>
            <a:r>
              <a:rPr lang="en-US" sz="1867" b="0">
                <a:latin typeface="Arial"/>
                <a:cs typeface="Arial"/>
              </a:rPr>
              <a:t>.</a:t>
            </a:r>
            <a:endParaRPr lang="en-US" sz="1867" b="0">
              <a:cs typeface="Arial"/>
            </a:endParaRPr>
          </a:p>
          <a:p>
            <a:pPr marL="575719" lvl="1" indent="-232828">
              <a:spcBef>
                <a:spcPts val="667"/>
              </a:spcBef>
              <a:buFont typeface="+mj-lt"/>
              <a:buAutoNum type="arabicPeriod"/>
            </a:pPr>
            <a:r>
              <a:rPr lang="en-US" sz="1867" b="0">
                <a:latin typeface="Arial"/>
                <a:cs typeface="Arial"/>
              </a:rPr>
              <a:t>This final option is for a long-term solution, and would not be relevant for response to TS Debby, but would be useful for the future. A county may create a mosquito control district per NCGS 130A </a:t>
            </a:r>
            <a:r>
              <a:rPr lang="en-US" sz="1867" b="0">
                <a:latin typeface="Arial"/>
                <a:cs typeface="Arial"/>
                <a:hlinkClick r:id="rId6" tooltip="https://www.ncleg.gov/enactedlegislation/statutes/pdf/byarticle/chapter_130a/article_12.pdf"/>
              </a:rPr>
              <a:t>Article 12</a:t>
            </a:r>
            <a:r>
              <a:rPr lang="en-US" sz="1867" b="0">
                <a:latin typeface="Arial"/>
                <a:cs typeface="Arial"/>
              </a:rPr>
              <a:t>. </a:t>
            </a:r>
            <a:endParaRPr lang="en-US" sz="1867" b="0">
              <a:cs typeface="Arial"/>
            </a:endParaRPr>
          </a:p>
          <a:p>
            <a:pPr marL="0" indent="0">
              <a:buNone/>
            </a:pPr>
            <a:endParaRPr lang="en-US"/>
          </a:p>
        </p:txBody>
      </p:sp>
      <p:sp>
        <p:nvSpPr>
          <p:cNvPr id="4" name="Title 3">
            <a:extLst>
              <a:ext uri="{FF2B5EF4-FFF2-40B4-BE49-F238E27FC236}">
                <a16:creationId xmlns:a16="http://schemas.microsoft.com/office/drawing/2014/main" id="{E29BF708-F2A4-5510-1834-60F42D1755F6}"/>
              </a:ext>
            </a:extLst>
          </p:cNvPr>
          <p:cNvSpPr>
            <a:spLocks noGrp="1"/>
          </p:cNvSpPr>
          <p:nvPr>
            <p:ph type="title"/>
          </p:nvPr>
        </p:nvSpPr>
        <p:spPr>
          <a:xfrm>
            <a:off x="838200" y="491958"/>
            <a:ext cx="10515600" cy="955844"/>
          </a:xfrm>
        </p:spPr>
        <p:txBody>
          <a:bodyPr/>
          <a:lstStyle/>
          <a:p>
            <a:pPr algn="ctr"/>
            <a:r>
              <a:rPr lang="en-US"/>
              <a:t>County Options for Mosquito Management</a:t>
            </a:r>
          </a:p>
        </p:txBody>
      </p:sp>
    </p:spTree>
    <p:extLst>
      <p:ext uri="{BB962C8B-B14F-4D97-AF65-F5344CB8AC3E}">
        <p14:creationId xmlns:p14="http://schemas.microsoft.com/office/powerpoint/2010/main" val="219844469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6A0B-FC63-4815-F534-FBC6677A4F9D}"/>
              </a:ext>
            </a:extLst>
          </p:cNvPr>
          <p:cNvSpPr>
            <a:spLocks noGrp="1"/>
          </p:cNvSpPr>
          <p:nvPr>
            <p:ph type="title"/>
          </p:nvPr>
        </p:nvSpPr>
        <p:spPr>
          <a:xfrm>
            <a:off x="899166" y="624055"/>
            <a:ext cx="10457689" cy="548640"/>
          </a:xfrm>
          <a:prstGeom prst="rect">
            <a:avLst/>
          </a:prstGeom>
        </p:spPr>
        <p:txBody>
          <a:bodyPr/>
          <a:lstStyle/>
          <a:p>
            <a:r>
              <a:rPr lang="en-US"/>
              <a:t>Acknowledgements</a:t>
            </a:r>
          </a:p>
        </p:txBody>
      </p:sp>
      <p:sp>
        <p:nvSpPr>
          <p:cNvPr id="3" name="TextBox 2">
            <a:extLst>
              <a:ext uri="{FF2B5EF4-FFF2-40B4-BE49-F238E27FC236}">
                <a16:creationId xmlns:a16="http://schemas.microsoft.com/office/drawing/2014/main" id="{1D5947B1-723E-311D-90E6-CBD3A130D0F4}"/>
              </a:ext>
            </a:extLst>
          </p:cNvPr>
          <p:cNvSpPr txBox="1"/>
          <p:nvPr/>
        </p:nvSpPr>
        <p:spPr>
          <a:xfrm>
            <a:off x="1080169" y="1368927"/>
            <a:ext cx="4620127" cy="3416320"/>
          </a:xfrm>
          <a:prstGeom prst="rect">
            <a:avLst/>
          </a:prstGeom>
          <a:noFill/>
          <a:ln>
            <a:solidFill>
              <a:schemeClr val="tx1"/>
            </a:solidFill>
          </a:ln>
        </p:spPr>
        <p:txBody>
          <a:bodyPr wrap="square" rtlCol="0">
            <a:spAutoFit/>
          </a:bodyPr>
          <a:lstStyle/>
          <a:p>
            <a:pPr defTabSz="1219170"/>
            <a:r>
              <a:rPr lang="en-US" sz="2400" u="sng">
                <a:solidFill>
                  <a:prstClr val="black"/>
                </a:solidFill>
                <a:latin typeface="Arial"/>
              </a:rPr>
              <a:t>Foodborne:</a:t>
            </a:r>
          </a:p>
          <a:p>
            <a:pPr defTabSz="1219170"/>
            <a:r>
              <a:rPr lang="en-US" sz="2400">
                <a:solidFill>
                  <a:prstClr val="black"/>
                </a:solidFill>
                <a:latin typeface="Arial"/>
              </a:rPr>
              <a:t>Camden </a:t>
            </a:r>
            <a:r>
              <a:rPr lang="en-US" sz="2400" err="1">
                <a:solidFill>
                  <a:prstClr val="black"/>
                </a:solidFill>
                <a:latin typeface="Arial"/>
              </a:rPr>
              <a:t>Gowler</a:t>
            </a:r>
            <a:endParaRPr lang="en-US" sz="2400">
              <a:solidFill>
                <a:prstClr val="black"/>
              </a:solidFill>
              <a:latin typeface="Arial"/>
            </a:endParaRPr>
          </a:p>
          <a:p>
            <a:pPr defTabSz="1219170"/>
            <a:r>
              <a:rPr lang="en-US" sz="2400">
                <a:solidFill>
                  <a:prstClr val="black"/>
                </a:solidFill>
                <a:latin typeface="Arial"/>
              </a:rPr>
              <a:t>Deen Gu</a:t>
            </a:r>
          </a:p>
          <a:p>
            <a:pPr defTabSz="1219170"/>
            <a:r>
              <a:rPr lang="en-US" sz="2400">
                <a:solidFill>
                  <a:prstClr val="black"/>
                </a:solidFill>
                <a:latin typeface="Arial"/>
              </a:rPr>
              <a:t>Melanie D’Angelo</a:t>
            </a:r>
          </a:p>
          <a:p>
            <a:pPr defTabSz="1219170"/>
            <a:r>
              <a:rPr lang="en-US" sz="2400">
                <a:solidFill>
                  <a:prstClr val="black"/>
                </a:solidFill>
                <a:latin typeface="Arial"/>
              </a:rPr>
              <a:t>Molly Deutsch Feldman</a:t>
            </a:r>
          </a:p>
          <a:p>
            <a:pPr defTabSz="1219170"/>
            <a:r>
              <a:rPr lang="en-US" sz="2400">
                <a:solidFill>
                  <a:prstClr val="black"/>
                </a:solidFill>
                <a:latin typeface="Arial"/>
              </a:rPr>
              <a:t>Vanessa Brown Moore</a:t>
            </a:r>
          </a:p>
          <a:p>
            <a:pPr defTabSz="1219170"/>
            <a:r>
              <a:rPr lang="en-US" sz="2400" err="1">
                <a:solidFill>
                  <a:prstClr val="black"/>
                </a:solidFill>
                <a:latin typeface="Arial"/>
              </a:rPr>
              <a:t>Tammra</a:t>
            </a:r>
            <a:r>
              <a:rPr lang="en-US" sz="2400">
                <a:solidFill>
                  <a:prstClr val="black"/>
                </a:solidFill>
                <a:latin typeface="Arial"/>
              </a:rPr>
              <a:t> Morrison</a:t>
            </a:r>
          </a:p>
          <a:p>
            <a:pPr defTabSz="1219170"/>
            <a:r>
              <a:rPr lang="en-US" sz="2400">
                <a:solidFill>
                  <a:prstClr val="black"/>
                </a:solidFill>
                <a:latin typeface="Arial"/>
              </a:rPr>
              <a:t>Nicole Lee</a:t>
            </a:r>
          </a:p>
          <a:p>
            <a:pPr defTabSz="1219170"/>
            <a:endParaRPr lang="en-US" sz="2400">
              <a:solidFill>
                <a:prstClr val="black"/>
              </a:solidFill>
              <a:latin typeface="Arial"/>
            </a:endParaRPr>
          </a:p>
        </p:txBody>
      </p:sp>
      <p:sp>
        <p:nvSpPr>
          <p:cNvPr id="4" name="TextBox 3">
            <a:extLst>
              <a:ext uri="{FF2B5EF4-FFF2-40B4-BE49-F238E27FC236}">
                <a16:creationId xmlns:a16="http://schemas.microsoft.com/office/drawing/2014/main" id="{BDCAF4F5-1B4A-9CBD-4253-65D3428C1C71}"/>
              </a:ext>
            </a:extLst>
          </p:cNvPr>
          <p:cNvSpPr txBox="1"/>
          <p:nvPr/>
        </p:nvSpPr>
        <p:spPr>
          <a:xfrm>
            <a:off x="6491709" y="1368927"/>
            <a:ext cx="4620127" cy="2339102"/>
          </a:xfrm>
          <a:prstGeom prst="rect">
            <a:avLst/>
          </a:prstGeom>
          <a:noFill/>
          <a:ln>
            <a:solidFill>
              <a:schemeClr val="tx1"/>
            </a:solidFill>
          </a:ln>
        </p:spPr>
        <p:txBody>
          <a:bodyPr wrap="square" lIns="121920" tIns="60960" rIns="121920" bIns="60960" rtlCol="0" anchor="t">
            <a:spAutoFit/>
          </a:bodyPr>
          <a:lstStyle/>
          <a:p>
            <a:pPr defTabSz="1219170"/>
            <a:r>
              <a:rPr lang="en-US" sz="2400" u="sng">
                <a:solidFill>
                  <a:prstClr val="black"/>
                </a:solidFill>
                <a:latin typeface="Arial"/>
              </a:rPr>
              <a:t>Vector-borne:</a:t>
            </a:r>
          </a:p>
          <a:p>
            <a:pPr defTabSz="1219170"/>
            <a:r>
              <a:rPr lang="en-US" sz="2400">
                <a:solidFill>
                  <a:prstClr val="black"/>
                </a:solidFill>
                <a:latin typeface="Arial"/>
              </a:rPr>
              <a:t>Michael Doyle</a:t>
            </a:r>
            <a:endParaRPr lang="en-US" sz="2400">
              <a:solidFill>
                <a:prstClr val="black"/>
              </a:solidFill>
              <a:latin typeface="Arial"/>
              <a:cs typeface="Arial"/>
            </a:endParaRPr>
          </a:p>
          <a:p>
            <a:pPr defTabSz="1219170"/>
            <a:r>
              <a:rPr lang="en-US" sz="2400">
                <a:solidFill>
                  <a:prstClr val="black"/>
                </a:solidFill>
                <a:latin typeface="Arial"/>
              </a:rPr>
              <a:t>Teresa Fisher</a:t>
            </a:r>
            <a:endParaRPr lang="en-US" sz="2400">
              <a:solidFill>
                <a:prstClr val="black"/>
              </a:solidFill>
              <a:latin typeface="Arial"/>
              <a:cs typeface="Arial"/>
            </a:endParaRPr>
          </a:p>
          <a:p>
            <a:pPr defTabSz="1219170"/>
            <a:r>
              <a:rPr lang="en-US" sz="2400">
                <a:solidFill>
                  <a:prstClr val="black"/>
                </a:solidFill>
                <a:latin typeface="Arial"/>
              </a:rPr>
              <a:t>Emily Herring</a:t>
            </a:r>
            <a:endParaRPr lang="en-US" sz="2400">
              <a:solidFill>
                <a:prstClr val="black"/>
              </a:solidFill>
              <a:latin typeface="Arial"/>
              <a:cs typeface="Arial"/>
            </a:endParaRPr>
          </a:p>
          <a:p>
            <a:pPr defTabSz="1219170"/>
            <a:r>
              <a:rPr lang="en-US" sz="2400">
                <a:solidFill>
                  <a:prstClr val="black"/>
                </a:solidFill>
                <a:latin typeface="Arial"/>
              </a:rPr>
              <a:t>Camden Gowler</a:t>
            </a:r>
            <a:endParaRPr lang="en-US" sz="2400">
              <a:solidFill>
                <a:prstClr val="black"/>
              </a:solidFill>
              <a:latin typeface="Arial"/>
              <a:cs typeface="Arial"/>
            </a:endParaRPr>
          </a:p>
          <a:p>
            <a:pPr defTabSz="1219170"/>
            <a:endParaRPr lang="en-US" sz="2400">
              <a:solidFill>
                <a:prstClr val="black"/>
              </a:solidFill>
              <a:latin typeface="Arial"/>
            </a:endParaRPr>
          </a:p>
        </p:txBody>
      </p:sp>
    </p:spTree>
    <p:extLst>
      <p:ext uri="{BB962C8B-B14F-4D97-AF65-F5344CB8AC3E}">
        <p14:creationId xmlns:p14="http://schemas.microsoft.com/office/powerpoint/2010/main" val="31873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870944" y="558203"/>
            <a:ext cx="10457689" cy="548640"/>
          </a:xfrm>
        </p:spPr>
        <p:txBody>
          <a:bodyPr/>
          <a:lstStyle/>
          <a:p>
            <a:r>
              <a:rPr lang="en-US"/>
              <a:t>West Nile Virus</a:t>
            </a:r>
          </a:p>
        </p:txBody>
      </p:sp>
      <p:sp>
        <p:nvSpPr>
          <p:cNvPr id="9" name="Text Placeholder 8"/>
          <p:cNvSpPr>
            <a:spLocks noGrp="1"/>
          </p:cNvSpPr>
          <p:nvPr>
            <p:ph type="body" sz="quarter" idx="11"/>
          </p:nvPr>
        </p:nvSpPr>
        <p:spPr/>
        <p:txBody>
          <a:bodyPr/>
          <a:lstStyle/>
          <a:p>
            <a:r>
              <a:rPr lang="en-US"/>
              <a:t>SOURCE: NCEDSS as of 9/9/24 </a:t>
            </a:r>
          </a:p>
        </p:txBody>
      </p:sp>
      <p:pic>
        <p:nvPicPr>
          <p:cNvPr id="2" name="Picture 1">
            <a:extLst>
              <a:ext uri="{FF2B5EF4-FFF2-40B4-BE49-F238E27FC236}">
                <a16:creationId xmlns:a16="http://schemas.microsoft.com/office/drawing/2014/main" id="{D96194CE-01EE-C4EE-746D-2FD08803F031}"/>
              </a:ext>
            </a:extLst>
          </p:cNvPr>
          <p:cNvPicPr>
            <a:picLocks noChangeAspect="1"/>
          </p:cNvPicPr>
          <p:nvPr/>
        </p:nvPicPr>
        <p:blipFill>
          <a:blip r:embed="rId3"/>
          <a:stretch>
            <a:fillRect/>
          </a:stretch>
        </p:blipFill>
        <p:spPr>
          <a:xfrm>
            <a:off x="2397687" y="1178112"/>
            <a:ext cx="7598335" cy="4893981"/>
          </a:xfrm>
          <a:prstGeom prst="rect">
            <a:avLst/>
          </a:prstGeom>
        </p:spPr>
      </p:pic>
    </p:spTree>
    <p:extLst>
      <p:ext uri="{BB962C8B-B14F-4D97-AF65-F5344CB8AC3E}">
        <p14:creationId xmlns:p14="http://schemas.microsoft.com/office/powerpoint/2010/main" val="409797046"/>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870944" y="558203"/>
            <a:ext cx="10457689" cy="548640"/>
          </a:xfrm>
        </p:spPr>
        <p:txBody>
          <a:bodyPr lIns="121920" tIns="60960" rIns="121920" bIns="60960" anchor="t">
            <a:noAutofit/>
          </a:bodyPr>
          <a:lstStyle/>
          <a:p>
            <a:r>
              <a:rPr lang="en-US">
                <a:latin typeface="Arial"/>
                <a:cs typeface="Arial"/>
              </a:rPr>
              <a:t>West Nile Virus – Blood Donations</a:t>
            </a:r>
            <a:endParaRPr lang="en-US"/>
          </a:p>
        </p:txBody>
      </p:sp>
      <p:sp>
        <p:nvSpPr>
          <p:cNvPr id="9" name="Text Placeholder 8"/>
          <p:cNvSpPr>
            <a:spLocks noGrp="1"/>
          </p:cNvSpPr>
          <p:nvPr>
            <p:ph type="body" sz="quarter" idx="11"/>
          </p:nvPr>
        </p:nvSpPr>
        <p:spPr/>
        <p:txBody>
          <a:bodyPr/>
          <a:lstStyle/>
          <a:p>
            <a:r>
              <a:rPr lang="en-US"/>
              <a:t>SOURCE: NCEDSS as of 9/9/24 </a:t>
            </a:r>
          </a:p>
        </p:txBody>
      </p:sp>
      <p:pic>
        <p:nvPicPr>
          <p:cNvPr id="2" name="Picture 1">
            <a:extLst>
              <a:ext uri="{FF2B5EF4-FFF2-40B4-BE49-F238E27FC236}">
                <a16:creationId xmlns:a16="http://schemas.microsoft.com/office/drawing/2014/main" id="{D96194CE-01EE-C4EE-746D-2FD08803F031}"/>
              </a:ext>
            </a:extLst>
          </p:cNvPr>
          <p:cNvPicPr>
            <a:picLocks noChangeAspect="1"/>
          </p:cNvPicPr>
          <p:nvPr/>
        </p:nvPicPr>
        <p:blipFill>
          <a:blip r:embed="rId2"/>
          <a:stretch>
            <a:fillRect/>
          </a:stretch>
        </p:blipFill>
        <p:spPr>
          <a:xfrm>
            <a:off x="2397687" y="1178112"/>
            <a:ext cx="7598335" cy="4893981"/>
          </a:xfrm>
          <a:prstGeom prst="rect">
            <a:avLst/>
          </a:prstGeom>
        </p:spPr>
      </p:pic>
      <p:pic>
        <p:nvPicPr>
          <p:cNvPr id="3" name="Picture 2">
            <a:extLst>
              <a:ext uri="{FF2B5EF4-FFF2-40B4-BE49-F238E27FC236}">
                <a16:creationId xmlns:a16="http://schemas.microsoft.com/office/drawing/2014/main" id="{38828BA0-E7CB-3F0C-6B99-2FC3FD6C6458}"/>
              </a:ext>
            </a:extLst>
          </p:cNvPr>
          <p:cNvPicPr>
            <a:picLocks noChangeAspect="1"/>
          </p:cNvPicPr>
          <p:nvPr/>
        </p:nvPicPr>
        <p:blipFill>
          <a:blip r:embed="rId3"/>
          <a:srcRect r="1239" b="-199"/>
          <a:stretch/>
        </p:blipFill>
        <p:spPr>
          <a:xfrm>
            <a:off x="2399125" y="1178514"/>
            <a:ext cx="7506535" cy="4811431"/>
          </a:xfrm>
          <a:prstGeom prst="rect">
            <a:avLst/>
          </a:prstGeom>
        </p:spPr>
      </p:pic>
    </p:spTree>
    <p:extLst>
      <p:ext uri="{BB962C8B-B14F-4D97-AF65-F5344CB8AC3E}">
        <p14:creationId xmlns:p14="http://schemas.microsoft.com/office/powerpoint/2010/main" val="394847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27</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912366262"/>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1354250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55EE36-3396-0ACA-0E43-BA191F77646F}"/>
              </a:ext>
            </a:extLst>
          </p:cNvPr>
          <p:cNvSpPr>
            <a:spLocks noGrp="1"/>
          </p:cNvSpPr>
          <p:nvPr>
            <p:ph type="body" sz="quarter" idx="10"/>
          </p:nvPr>
        </p:nvSpPr>
        <p:spPr/>
        <p:txBody>
          <a:bodyPr/>
          <a:lstStyle/>
          <a:p>
            <a:r>
              <a:rPr lang="en-US" dirty="0"/>
              <a:t>Respiratory and VPD Updates</a:t>
            </a:r>
          </a:p>
        </p:txBody>
      </p:sp>
      <p:sp>
        <p:nvSpPr>
          <p:cNvPr id="6" name="Text Placeholder 5">
            <a:extLst>
              <a:ext uri="{FF2B5EF4-FFF2-40B4-BE49-F238E27FC236}">
                <a16:creationId xmlns:a16="http://schemas.microsoft.com/office/drawing/2014/main" id="{D451FE8F-E5EA-4466-760E-79CEC896612F}"/>
              </a:ext>
            </a:extLst>
          </p:cNvPr>
          <p:cNvSpPr>
            <a:spLocks noGrp="1"/>
          </p:cNvSpPr>
          <p:nvPr>
            <p:ph type="body" sz="quarter" idx="11"/>
          </p:nvPr>
        </p:nvSpPr>
        <p:spPr/>
        <p:txBody>
          <a:bodyPr/>
          <a:lstStyle/>
          <a:p>
            <a:r>
              <a:rPr lang="en-US" dirty="0"/>
              <a:t>Emma Doran	</a:t>
            </a:r>
          </a:p>
        </p:txBody>
      </p:sp>
      <p:sp>
        <p:nvSpPr>
          <p:cNvPr id="7" name="Text Placeholder 6">
            <a:extLst>
              <a:ext uri="{FF2B5EF4-FFF2-40B4-BE49-F238E27FC236}">
                <a16:creationId xmlns:a16="http://schemas.microsoft.com/office/drawing/2014/main" id="{447616DF-32BD-A51C-AF76-F17F6897242C}"/>
              </a:ext>
            </a:extLst>
          </p:cNvPr>
          <p:cNvSpPr>
            <a:spLocks noGrp="1"/>
          </p:cNvSpPr>
          <p:nvPr>
            <p:ph type="body" sz="quarter" idx="12"/>
          </p:nvPr>
        </p:nvSpPr>
        <p:spPr/>
        <p:txBody>
          <a:bodyPr/>
          <a:lstStyle/>
          <a:p>
            <a:r>
              <a:rPr lang="en-US" dirty="0"/>
              <a:t>September 10, 2024</a:t>
            </a:r>
          </a:p>
        </p:txBody>
      </p:sp>
    </p:spTree>
    <p:extLst>
      <p:ext uri="{BB962C8B-B14F-4D97-AF65-F5344CB8AC3E}">
        <p14:creationId xmlns:p14="http://schemas.microsoft.com/office/powerpoint/2010/main" val="134946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E20105-C59D-1C70-08C2-563539F95BBF}"/>
              </a:ext>
            </a:extLst>
          </p:cNvPr>
          <p:cNvSpPr>
            <a:spLocks noGrp="1"/>
          </p:cNvSpPr>
          <p:nvPr>
            <p:ph type="body" sz="quarter" idx="10"/>
          </p:nvPr>
        </p:nvSpPr>
        <p:spPr/>
        <p:txBody>
          <a:bodyPr vert="horz" lIns="91440" tIns="45720" rIns="91440" bIns="45720" rtlCol="0" anchor="t">
            <a:noAutofit/>
          </a:bodyPr>
          <a:lstStyle/>
          <a:p>
            <a:r>
              <a:rPr lang="en-US" sz="2600">
                <a:latin typeface="Arial"/>
                <a:cs typeface="Arial"/>
                <a:hlinkClick r:id="rId2"/>
              </a:rPr>
              <a:t>NCDHHS Press Release</a:t>
            </a:r>
            <a:r>
              <a:rPr lang="en-US" sz="2600">
                <a:latin typeface="Arial"/>
                <a:cs typeface="Arial"/>
              </a:rPr>
              <a:t> issued September 9, 2024 </a:t>
            </a:r>
          </a:p>
          <a:p>
            <a:r>
              <a:rPr lang="en-US" sz="2600">
                <a:latin typeface="Arial"/>
                <a:cs typeface="Arial"/>
              </a:rPr>
              <a:t>Confirmed case of measles in a child residing in Mecklenburg with a history of international travel</a:t>
            </a:r>
          </a:p>
          <a:p>
            <a:r>
              <a:rPr lang="en-US" sz="2600">
                <a:latin typeface="Arial"/>
                <a:cs typeface="Arial"/>
              </a:rPr>
              <a:t>Fortunately, child was kept home while ill besides seeking medical care</a:t>
            </a:r>
          </a:p>
          <a:p>
            <a:r>
              <a:rPr lang="en-US" sz="2600">
                <a:latin typeface="Arial"/>
                <a:cs typeface="Arial"/>
              </a:rPr>
              <a:t>Infectious period is four days before to four days after rash onset</a:t>
            </a:r>
          </a:p>
          <a:p>
            <a:r>
              <a:rPr lang="en-US" sz="2600">
                <a:latin typeface="Arial"/>
                <a:cs typeface="Arial"/>
              </a:rPr>
              <a:t>As of September 5, 2024 a total of 247 measles cases were reported by 29 jurisdictions in the United States </a:t>
            </a:r>
            <a:endParaRPr lang="en-US" sz="2600" dirty="0"/>
          </a:p>
        </p:txBody>
      </p:sp>
      <p:sp>
        <p:nvSpPr>
          <p:cNvPr id="3" name="Text Placeholder 2">
            <a:extLst>
              <a:ext uri="{FF2B5EF4-FFF2-40B4-BE49-F238E27FC236}">
                <a16:creationId xmlns:a16="http://schemas.microsoft.com/office/drawing/2014/main" id="{2DEC8B7E-A67E-E1DE-EF97-7619291471B3}"/>
              </a:ext>
            </a:extLst>
          </p:cNvPr>
          <p:cNvSpPr>
            <a:spLocks noGrp="1"/>
          </p:cNvSpPr>
          <p:nvPr>
            <p:ph type="body" sz="quarter" idx="11"/>
          </p:nvPr>
        </p:nvSpPr>
        <p:spPr>
          <a:xfrm>
            <a:off x="402867" y="6170819"/>
            <a:ext cx="10765320" cy="330200"/>
          </a:xfrm>
        </p:spPr>
        <p:txBody>
          <a:bodyPr/>
          <a:lstStyle/>
          <a:p>
            <a:r>
              <a:rPr lang="en-US" dirty="0"/>
              <a:t>https://www.cdc.gov/measles/data-research/index.html</a:t>
            </a:r>
          </a:p>
        </p:txBody>
      </p:sp>
      <p:sp>
        <p:nvSpPr>
          <p:cNvPr id="4" name="Slide Number Placeholder 3">
            <a:extLst>
              <a:ext uri="{FF2B5EF4-FFF2-40B4-BE49-F238E27FC236}">
                <a16:creationId xmlns:a16="http://schemas.microsoft.com/office/drawing/2014/main" id="{1D4FEA46-C2A9-76FB-4E34-EF8E993F10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80C4953B-8352-019E-7657-620895218D55}"/>
              </a:ext>
            </a:extLst>
          </p:cNvPr>
          <p:cNvSpPr>
            <a:spLocks noGrp="1"/>
          </p:cNvSpPr>
          <p:nvPr>
            <p:ph type="title"/>
          </p:nvPr>
        </p:nvSpPr>
        <p:spPr/>
        <p:txBody>
          <a:bodyPr/>
          <a:lstStyle/>
          <a:p>
            <a:r>
              <a:rPr lang="en-US" dirty="0"/>
              <a:t>Confirmed Measles Case in North Carolina</a:t>
            </a:r>
          </a:p>
        </p:txBody>
      </p:sp>
    </p:spTree>
    <p:extLst>
      <p:ext uri="{BB962C8B-B14F-4D97-AF65-F5344CB8AC3E}">
        <p14:creationId xmlns:p14="http://schemas.microsoft.com/office/powerpoint/2010/main" val="336374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4077348192"/>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solidFill>
                      <a:schemeClr val="accent3"/>
                    </a:solid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solidFill>
                      <a:schemeClr val="accent3"/>
                    </a:solid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35981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85A28-54C6-1543-3C4B-007DA16534D7}"/>
              </a:ext>
            </a:extLst>
          </p:cNvPr>
          <p:cNvSpPr>
            <a:spLocks noGrp="1"/>
          </p:cNvSpPr>
          <p:nvPr>
            <p:ph type="body" sz="quarter" idx="10"/>
          </p:nvPr>
        </p:nvSpPr>
        <p:spPr/>
        <p:txBody>
          <a:bodyPr/>
          <a:lstStyle/>
          <a:p>
            <a:r>
              <a:rPr lang="en-US" dirty="0"/>
              <a:t>Measles PCR testing is available at the NCSLPH, but requires prior approval from the Communicable Disease Branch. Call epi on call 24/7 at (919)733-3419 </a:t>
            </a:r>
            <a:r>
              <a:rPr lang="en-US"/>
              <a:t>for approval</a:t>
            </a:r>
            <a:endParaRPr lang="en-US" dirty="0"/>
          </a:p>
          <a:p>
            <a:r>
              <a:rPr lang="en-US" dirty="0"/>
              <a:t>BTEP courier may be utilized and there is a faster turn-around-time then sending specimen to commercial labs</a:t>
            </a:r>
          </a:p>
          <a:p>
            <a:r>
              <a:rPr lang="en-US" dirty="0"/>
              <a:t>NP or throat swabs are the preferred specimen source. Urine must be accompanied by a paired NP or throat swab.</a:t>
            </a:r>
            <a:endParaRPr lang="en-US" dirty="0">
              <a:hlinkClick r:id="" action="ppaction://noaction"/>
            </a:endParaRPr>
          </a:p>
          <a:p>
            <a:r>
              <a:rPr lang="en-US" dirty="0">
                <a:hlinkClick r:id="" action="ppaction://noaction"/>
              </a:rPr>
              <a:t>NCSLPH SCOPE Guide</a:t>
            </a:r>
            <a:r>
              <a:rPr lang="en-US" dirty="0"/>
              <a:t> Measles PCR information on page 163</a:t>
            </a:r>
          </a:p>
        </p:txBody>
      </p:sp>
      <p:sp>
        <p:nvSpPr>
          <p:cNvPr id="3" name="Text Placeholder 2">
            <a:extLst>
              <a:ext uri="{FF2B5EF4-FFF2-40B4-BE49-F238E27FC236}">
                <a16:creationId xmlns:a16="http://schemas.microsoft.com/office/drawing/2014/main" id="{F230DEF0-8977-1D9C-29BD-B023FE22A2B4}"/>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D28A99A8-0559-8273-1B88-8B249245CF3D}"/>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83E74205-14E4-9A49-A926-2156B83DC07C}"/>
              </a:ext>
            </a:extLst>
          </p:cNvPr>
          <p:cNvSpPr>
            <a:spLocks noGrp="1"/>
          </p:cNvSpPr>
          <p:nvPr>
            <p:ph type="title"/>
          </p:nvPr>
        </p:nvSpPr>
        <p:spPr/>
        <p:txBody>
          <a:bodyPr/>
          <a:lstStyle/>
          <a:p>
            <a:r>
              <a:rPr lang="en-US" dirty="0"/>
              <a:t>Measles Testing at NCSLPH</a:t>
            </a:r>
          </a:p>
        </p:txBody>
      </p:sp>
    </p:spTree>
    <p:extLst>
      <p:ext uri="{BB962C8B-B14F-4D97-AF65-F5344CB8AC3E}">
        <p14:creationId xmlns:p14="http://schemas.microsoft.com/office/powerpoint/2010/main" val="68216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CD5DE-C496-8C86-A18A-D3D96DBB92ED}"/>
              </a:ext>
            </a:extLst>
          </p:cNvPr>
          <p:cNvSpPr>
            <a:spLocks noGrp="1"/>
          </p:cNvSpPr>
          <p:nvPr>
            <p:ph type="body" sz="quarter" idx="10"/>
          </p:nvPr>
        </p:nvSpPr>
        <p:spPr/>
        <p:txBody>
          <a:bodyPr/>
          <a:lstStyle/>
          <a:p>
            <a:r>
              <a:rPr lang="en-US" dirty="0"/>
              <a:t>Infants aged 6 through 11 months should receive one dose of MMR vaccine before travel if they will be traveling internationally</a:t>
            </a:r>
          </a:p>
          <a:p>
            <a:r>
              <a:rPr lang="en-US" dirty="0"/>
              <a:t>Children aged 12 months or older should receive two doses of MMR vaccine, separated by at least 28 days</a:t>
            </a:r>
          </a:p>
          <a:p>
            <a:r>
              <a:rPr lang="en-US" dirty="0"/>
              <a:t>Teenagers and adults without evidence of measles immunity should receive two doses of MMR vaccine separated by at least 28 days</a:t>
            </a:r>
          </a:p>
        </p:txBody>
      </p:sp>
      <p:sp>
        <p:nvSpPr>
          <p:cNvPr id="3" name="Text Placeholder 2">
            <a:extLst>
              <a:ext uri="{FF2B5EF4-FFF2-40B4-BE49-F238E27FC236}">
                <a16:creationId xmlns:a16="http://schemas.microsoft.com/office/drawing/2014/main" id="{D39790DB-B8B2-3C24-71B2-6573AD821FE7}"/>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45E0A36B-1A01-8108-8FE1-FC06FCDDC745}"/>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E59A8B2F-421D-58B6-07B3-A83FC4EF5398}"/>
              </a:ext>
            </a:extLst>
          </p:cNvPr>
          <p:cNvSpPr>
            <a:spLocks noGrp="1"/>
          </p:cNvSpPr>
          <p:nvPr>
            <p:ph type="title"/>
          </p:nvPr>
        </p:nvSpPr>
        <p:spPr/>
        <p:txBody>
          <a:bodyPr/>
          <a:lstStyle/>
          <a:p>
            <a:r>
              <a:rPr lang="en-US" dirty="0"/>
              <a:t>MMR Vaccine</a:t>
            </a:r>
          </a:p>
        </p:txBody>
      </p:sp>
    </p:spTree>
    <p:extLst>
      <p:ext uri="{BB962C8B-B14F-4D97-AF65-F5344CB8AC3E}">
        <p14:creationId xmlns:p14="http://schemas.microsoft.com/office/powerpoint/2010/main" val="55439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hart 1">
            <a:extLst>
              <a:ext uri="{FF2B5EF4-FFF2-40B4-BE49-F238E27FC236}">
                <a16:creationId xmlns:a16="http://schemas.microsoft.com/office/drawing/2014/main" id="{476161CE-0906-ABDD-B550-613F398E8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007" y="1496291"/>
            <a:ext cx="6736993" cy="481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DEE0DD62-08A4-14EB-1AAA-6BE37AA52051}"/>
              </a:ext>
            </a:extLst>
          </p:cNvPr>
          <p:cNvSpPr>
            <a:spLocks noGrp="1"/>
          </p:cNvSpPr>
          <p:nvPr>
            <p:ph type="body" sz="quarter" idx="10"/>
          </p:nvPr>
        </p:nvSpPr>
        <p:spPr>
          <a:xfrm>
            <a:off x="402867" y="1913838"/>
            <a:ext cx="4900653" cy="4142629"/>
          </a:xfrm>
        </p:spPr>
        <p:txBody>
          <a:bodyPr/>
          <a:lstStyle/>
          <a:p>
            <a:r>
              <a:rPr lang="en-US" dirty="0"/>
              <a:t>Investigating a cluster of LD among people who live or spent time in Gaston County in 2024 with additional cases in 2023 </a:t>
            </a:r>
          </a:p>
          <a:p>
            <a:r>
              <a:rPr lang="en-US" dirty="0"/>
              <a:t>Ask LD cases about travel to Gastonia and Gaston County even if they did not stay overnight</a:t>
            </a:r>
          </a:p>
        </p:txBody>
      </p:sp>
      <p:sp>
        <p:nvSpPr>
          <p:cNvPr id="5" name="Title 4">
            <a:extLst>
              <a:ext uri="{FF2B5EF4-FFF2-40B4-BE49-F238E27FC236}">
                <a16:creationId xmlns:a16="http://schemas.microsoft.com/office/drawing/2014/main" id="{2DBC91B8-8BFA-02D3-7A75-93DCAA7A5AE8}"/>
              </a:ext>
            </a:extLst>
          </p:cNvPr>
          <p:cNvSpPr>
            <a:spLocks noGrp="1"/>
          </p:cNvSpPr>
          <p:nvPr>
            <p:ph type="title"/>
          </p:nvPr>
        </p:nvSpPr>
        <p:spPr/>
        <p:txBody>
          <a:bodyPr/>
          <a:lstStyle/>
          <a:p>
            <a:r>
              <a:rPr lang="en-US" dirty="0"/>
              <a:t>Legionnaires’ Disease (LD)</a:t>
            </a:r>
          </a:p>
        </p:txBody>
      </p:sp>
    </p:spTree>
    <p:extLst>
      <p:ext uri="{BB962C8B-B14F-4D97-AF65-F5344CB8AC3E}">
        <p14:creationId xmlns:p14="http://schemas.microsoft.com/office/powerpoint/2010/main" val="1288763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E0DD62-08A4-14EB-1AAA-6BE37AA52051}"/>
              </a:ext>
            </a:extLst>
          </p:cNvPr>
          <p:cNvSpPr>
            <a:spLocks noGrp="1"/>
          </p:cNvSpPr>
          <p:nvPr>
            <p:ph type="body" sz="quarter" idx="10"/>
          </p:nvPr>
        </p:nvSpPr>
        <p:spPr>
          <a:xfrm>
            <a:off x="402867" y="1913838"/>
            <a:ext cx="10765320" cy="4142629"/>
          </a:xfrm>
        </p:spPr>
        <p:txBody>
          <a:bodyPr/>
          <a:lstStyle/>
          <a:p>
            <a:r>
              <a:rPr lang="en-US" dirty="0"/>
              <a:t>Over 400 cases of pertussis have been reported this year in North Carolina</a:t>
            </a:r>
          </a:p>
          <a:p>
            <a:r>
              <a:rPr lang="en-US" dirty="0"/>
              <a:t>This is a return to pre-pandemic levels and we will likely surpass the 496 cases reported in 2019 </a:t>
            </a:r>
          </a:p>
          <a:p>
            <a:r>
              <a:rPr lang="en-US" dirty="0"/>
              <a:t>We are seeing the highest incidence in infants &lt;1 year old</a:t>
            </a:r>
          </a:p>
          <a:p>
            <a:endParaRPr lang="en-US" dirty="0"/>
          </a:p>
        </p:txBody>
      </p:sp>
      <p:sp>
        <p:nvSpPr>
          <p:cNvPr id="7" name="Text Placeholder 6">
            <a:extLst>
              <a:ext uri="{FF2B5EF4-FFF2-40B4-BE49-F238E27FC236}">
                <a16:creationId xmlns:a16="http://schemas.microsoft.com/office/drawing/2014/main" id="{01EAE7DF-F37C-7DF3-C5FE-C6A4857E1897}"/>
              </a:ext>
            </a:extLst>
          </p:cNvPr>
          <p:cNvSpPr>
            <a:spLocks noGrp="1"/>
          </p:cNvSpPr>
          <p:nvPr>
            <p:ph type="body" sz="quarter" idx="11"/>
          </p:nvPr>
        </p:nvSpPr>
        <p:spPr/>
        <p:txBody>
          <a:bodyPr/>
          <a:lstStyle/>
          <a:p>
            <a:endParaRPr lang="en-US"/>
          </a:p>
        </p:txBody>
      </p:sp>
      <p:sp>
        <p:nvSpPr>
          <p:cNvPr id="5" name="Title 4">
            <a:extLst>
              <a:ext uri="{FF2B5EF4-FFF2-40B4-BE49-F238E27FC236}">
                <a16:creationId xmlns:a16="http://schemas.microsoft.com/office/drawing/2014/main" id="{2DBC91B8-8BFA-02D3-7A75-93DCAA7A5AE8}"/>
              </a:ext>
            </a:extLst>
          </p:cNvPr>
          <p:cNvSpPr>
            <a:spLocks noGrp="1"/>
          </p:cNvSpPr>
          <p:nvPr>
            <p:ph type="title"/>
          </p:nvPr>
        </p:nvSpPr>
        <p:spPr/>
        <p:txBody>
          <a:bodyPr/>
          <a:lstStyle/>
          <a:p>
            <a:r>
              <a:rPr lang="en-US" dirty="0"/>
              <a:t>Pertussis</a:t>
            </a:r>
          </a:p>
        </p:txBody>
      </p:sp>
    </p:spTree>
    <p:extLst>
      <p:ext uri="{BB962C8B-B14F-4D97-AF65-F5344CB8AC3E}">
        <p14:creationId xmlns:p14="http://schemas.microsoft.com/office/powerpoint/2010/main" val="157278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DC8250-C1C0-3029-9F66-FA04EFE8B761}"/>
              </a:ext>
            </a:extLst>
          </p:cNvPr>
          <p:cNvPicPr>
            <a:picLocks noChangeAspect="1"/>
          </p:cNvPicPr>
          <p:nvPr/>
        </p:nvPicPr>
        <p:blipFill>
          <a:blip r:embed="rId2">
            <a:alphaModFix/>
          </a:blip>
          <a:stretch>
            <a:fillRect/>
          </a:stretch>
        </p:blipFill>
        <p:spPr>
          <a:xfrm>
            <a:off x="522515" y="607620"/>
            <a:ext cx="10385387" cy="5914725"/>
          </a:xfrm>
          <a:prstGeom prst="rect">
            <a:avLst/>
          </a:prstGeom>
        </p:spPr>
      </p:pic>
    </p:spTree>
    <p:extLst>
      <p:ext uri="{BB962C8B-B14F-4D97-AF65-F5344CB8AC3E}">
        <p14:creationId xmlns:p14="http://schemas.microsoft.com/office/powerpoint/2010/main" val="3243301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1E36D4-8502-D007-9963-A666D4979277}"/>
              </a:ext>
            </a:extLst>
          </p:cNvPr>
          <p:cNvSpPr>
            <a:spLocks noGrp="1"/>
          </p:cNvSpPr>
          <p:nvPr>
            <p:ph type="body" sz="quarter" idx="11"/>
          </p:nvPr>
        </p:nvSpPr>
        <p:spPr/>
        <p:txBody>
          <a:bodyPr/>
          <a:lstStyle/>
          <a:p>
            <a:r>
              <a:rPr lang="en-US" dirty="0"/>
              <a:t>https://epi.dph.ncdhhs.gov/cd/lhds/manuals/cd/pertussis.html</a:t>
            </a:r>
          </a:p>
        </p:txBody>
      </p:sp>
      <p:sp>
        <p:nvSpPr>
          <p:cNvPr id="4" name="Slide Number Placeholder 3">
            <a:extLst>
              <a:ext uri="{FF2B5EF4-FFF2-40B4-BE49-F238E27FC236}">
                <a16:creationId xmlns:a16="http://schemas.microsoft.com/office/drawing/2014/main" id="{985B51BD-A3D8-B39F-48F7-230BF8EF5F2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7A8810-DD8D-BB26-E361-3E5A16C11B23}"/>
              </a:ext>
            </a:extLst>
          </p:cNvPr>
          <p:cNvPicPr>
            <a:picLocks noChangeAspect="1"/>
          </p:cNvPicPr>
          <p:nvPr/>
        </p:nvPicPr>
        <p:blipFill>
          <a:blip r:embed="rId2"/>
          <a:stretch>
            <a:fillRect/>
          </a:stretch>
        </p:blipFill>
        <p:spPr>
          <a:xfrm>
            <a:off x="1023813" y="313291"/>
            <a:ext cx="4523110" cy="5842352"/>
          </a:xfrm>
          <a:prstGeom prst="rect">
            <a:avLst/>
          </a:prstGeom>
        </p:spPr>
      </p:pic>
      <p:pic>
        <p:nvPicPr>
          <p:cNvPr id="9" name="Picture 8">
            <a:extLst>
              <a:ext uri="{FF2B5EF4-FFF2-40B4-BE49-F238E27FC236}">
                <a16:creationId xmlns:a16="http://schemas.microsoft.com/office/drawing/2014/main" id="{EE69A6A6-71FB-FBE9-87CA-DBDE3FEA20D6}"/>
              </a:ext>
            </a:extLst>
          </p:cNvPr>
          <p:cNvPicPr>
            <a:picLocks noChangeAspect="1"/>
          </p:cNvPicPr>
          <p:nvPr/>
        </p:nvPicPr>
        <p:blipFill>
          <a:blip r:embed="rId3"/>
          <a:stretch>
            <a:fillRect/>
          </a:stretch>
        </p:blipFill>
        <p:spPr>
          <a:xfrm>
            <a:off x="6564256" y="316463"/>
            <a:ext cx="4510144" cy="5839179"/>
          </a:xfrm>
          <a:prstGeom prst="rect">
            <a:avLst/>
          </a:prstGeom>
        </p:spPr>
      </p:pic>
    </p:spTree>
    <p:extLst>
      <p:ext uri="{BB962C8B-B14F-4D97-AF65-F5344CB8AC3E}">
        <p14:creationId xmlns:p14="http://schemas.microsoft.com/office/powerpoint/2010/main" val="769350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07F27-C18C-ED9B-48C7-AB9CE537F6E4}"/>
              </a:ext>
            </a:extLst>
          </p:cNvPr>
          <p:cNvSpPr>
            <a:spLocks noGrp="1"/>
          </p:cNvSpPr>
          <p:nvPr>
            <p:ph type="body" sz="quarter" idx="10"/>
          </p:nvPr>
        </p:nvSpPr>
        <p:spPr/>
        <p:txBody>
          <a:bodyPr/>
          <a:lstStyle/>
          <a:p>
            <a:r>
              <a:rPr lang="en-US" dirty="0"/>
              <a:t>Goal is to prevent infant morbidity and mortality</a:t>
            </a:r>
          </a:p>
          <a:p>
            <a:r>
              <a:rPr lang="en-US" dirty="0"/>
              <a:t>To provide the best protection to infants, the CDC recommends that pregnant women receive the Tdap vaccine during the 27th through 36th week of EACH pregnancy</a:t>
            </a:r>
          </a:p>
          <a:p>
            <a:r>
              <a:rPr lang="en-US" dirty="0"/>
              <a:t>Of the 44 infants who developed pertussis in North Carolina so far in 2024, only 43% off mothers had received the recommended vaccination</a:t>
            </a:r>
          </a:p>
          <a:p>
            <a:r>
              <a:rPr lang="en-US" dirty="0"/>
              <a:t>Work with OB providers in your region to ensure maternal Tdap is being offered</a:t>
            </a:r>
          </a:p>
        </p:txBody>
      </p:sp>
      <p:sp>
        <p:nvSpPr>
          <p:cNvPr id="3" name="Text Placeholder 2">
            <a:extLst>
              <a:ext uri="{FF2B5EF4-FFF2-40B4-BE49-F238E27FC236}">
                <a16:creationId xmlns:a16="http://schemas.microsoft.com/office/drawing/2014/main" id="{8F749879-6469-A5E6-436F-F722B4F39CCB}"/>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CF61DECA-5094-3237-ACA8-5915C514794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EC95DAD-E220-5BFE-4C49-FA8D5D35B459}"/>
              </a:ext>
            </a:extLst>
          </p:cNvPr>
          <p:cNvSpPr>
            <a:spLocks noGrp="1"/>
          </p:cNvSpPr>
          <p:nvPr>
            <p:ph type="title"/>
          </p:nvPr>
        </p:nvSpPr>
        <p:spPr/>
        <p:txBody>
          <a:bodyPr/>
          <a:lstStyle/>
          <a:p>
            <a:r>
              <a:rPr lang="en-US" dirty="0"/>
              <a:t>Pertussis Vaccination Messaging</a:t>
            </a:r>
          </a:p>
        </p:txBody>
      </p:sp>
    </p:spTree>
    <p:extLst>
      <p:ext uri="{BB962C8B-B14F-4D97-AF65-F5344CB8AC3E}">
        <p14:creationId xmlns:p14="http://schemas.microsoft.com/office/powerpoint/2010/main" val="3365208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5E42F-1CC5-3BE4-4140-F26A204AC425}"/>
              </a:ext>
            </a:extLst>
          </p:cNvPr>
          <p:cNvSpPr>
            <a:spLocks noGrp="1"/>
          </p:cNvSpPr>
          <p:nvPr>
            <p:ph type="body" sz="quarter" idx="10"/>
          </p:nvPr>
        </p:nvSpPr>
        <p:spPr>
          <a:xfrm>
            <a:off x="402867" y="1860059"/>
            <a:ext cx="5029104" cy="4142629"/>
          </a:xfrm>
        </p:spPr>
        <p:txBody>
          <a:bodyPr/>
          <a:lstStyle/>
          <a:p>
            <a:r>
              <a:rPr lang="en-US" sz="2400" dirty="0"/>
              <a:t>The Democratic Republic of the Congo (DRC) is having its largest mpox outbreak ever recorded</a:t>
            </a:r>
          </a:p>
          <a:p>
            <a:r>
              <a:rPr lang="en-US" sz="2400" dirty="0"/>
              <a:t>Since January 1, 2023, DRC has reported more than 27,000 suspect mpox cases and more than 1,300 suspected deaths per the CDC</a:t>
            </a:r>
          </a:p>
          <a:p>
            <a:r>
              <a:rPr lang="en-US" sz="2400" dirty="0"/>
              <a:t>Clade I mpox has spread to some neighboring countries </a:t>
            </a:r>
          </a:p>
        </p:txBody>
      </p:sp>
      <p:sp>
        <p:nvSpPr>
          <p:cNvPr id="3" name="Text Placeholder 2">
            <a:extLst>
              <a:ext uri="{FF2B5EF4-FFF2-40B4-BE49-F238E27FC236}">
                <a16:creationId xmlns:a16="http://schemas.microsoft.com/office/drawing/2014/main" id="{932FAEE7-CBEF-0B8A-BCF3-8D103DF5C658}"/>
              </a:ext>
            </a:extLst>
          </p:cNvPr>
          <p:cNvSpPr>
            <a:spLocks noGrp="1"/>
          </p:cNvSpPr>
          <p:nvPr>
            <p:ph type="body" sz="quarter" idx="11"/>
          </p:nvPr>
        </p:nvSpPr>
        <p:spPr>
          <a:xfrm>
            <a:off x="402867" y="6415934"/>
            <a:ext cx="10765320" cy="330200"/>
          </a:xfrm>
        </p:spPr>
        <p:txBody>
          <a:bodyPr/>
          <a:lstStyle/>
          <a:p>
            <a:r>
              <a:rPr lang="en-US" dirty="0">
                <a:hlinkClick r:id="rId2"/>
              </a:rPr>
              <a:t>https://www.cdc.gov/poxvirus/mpox/outbreak/2023-drc.html</a:t>
            </a:r>
            <a:endParaRPr lang="en-US" dirty="0"/>
          </a:p>
          <a:p>
            <a:endParaRPr lang="en-US" dirty="0"/>
          </a:p>
        </p:txBody>
      </p:sp>
      <p:sp>
        <p:nvSpPr>
          <p:cNvPr id="4" name="Slide Number Placeholder 3">
            <a:extLst>
              <a:ext uri="{FF2B5EF4-FFF2-40B4-BE49-F238E27FC236}">
                <a16:creationId xmlns:a16="http://schemas.microsoft.com/office/drawing/2014/main" id="{5D9690E2-B5EF-E0F6-853A-9605336BBD7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F77D50F9-C15F-3D64-7AA1-258695466679}"/>
              </a:ext>
            </a:extLst>
          </p:cNvPr>
          <p:cNvSpPr>
            <a:spLocks noGrp="1"/>
          </p:cNvSpPr>
          <p:nvPr>
            <p:ph type="title"/>
          </p:nvPr>
        </p:nvSpPr>
        <p:spPr>
          <a:xfrm>
            <a:off x="402867" y="1200098"/>
            <a:ext cx="11418072" cy="548640"/>
          </a:xfrm>
        </p:spPr>
        <p:txBody>
          <a:bodyPr/>
          <a:lstStyle/>
          <a:p>
            <a:r>
              <a:rPr lang="en-US" dirty="0"/>
              <a:t>Clade I Mpox</a:t>
            </a:r>
          </a:p>
        </p:txBody>
      </p:sp>
      <p:pic>
        <p:nvPicPr>
          <p:cNvPr id="8" name="Picture 7">
            <a:extLst>
              <a:ext uri="{FF2B5EF4-FFF2-40B4-BE49-F238E27FC236}">
                <a16:creationId xmlns:a16="http://schemas.microsoft.com/office/drawing/2014/main" id="{D1E98BA5-1746-1E76-35E1-4991C645FF6F}"/>
              </a:ext>
            </a:extLst>
          </p:cNvPr>
          <p:cNvPicPr>
            <a:picLocks noChangeAspect="1"/>
          </p:cNvPicPr>
          <p:nvPr/>
        </p:nvPicPr>
        <p:blipFill>
          <a:blip r:embed="rId3"/>
          <a:stretch>
            <a:fillRect/>
          </a:stretch>
        </p:blipFill>
        <p:spPr>
          <a:xfrm>
            <a:off x="5657070" y="865335"/>
            <a:ext cx="6534930" cy="5644526"/>
          </a:xfrm>
          <a:prstGeom prst="rect">
            <a:avLst/>
          </a:prstGeom>
        </p:spPr>
      </p:pic>
    </p:spTree>
    <p:extLst>
      <p:ext uri="{BB962C8B-B14F-4D97-AF65-F5344CB8AC3E}">
        <p14:creationId xmlns:p14="http://schemas.microsoft.com/office/powerpoint/2010/main" val="89781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06541-3205-69A0-D19A-F1E9ABA334C5}"/>
              </a:ext>
            </a:extLst>
          </p:cNvPr>
          <p:cNvSpPr>
            <a:spLocks noGrp="1"/>
          </p:cNvSpPr>
          <p:nvPr>
            <p:ph type="body" sz="quarter" idx="10"/>
          </p:nvPr>
        </p:nvSpPr>
        <p:spPr/>
        <p:txBody>
          <a:bodyPr/>
          <a:lstStyle/>
          <a:p>
            <a:r>
              <a:rPr lang="en-US" sz="2600" dirty="0"/>
              <a:t>Clade I has previously been observed to be more transmissible and cause more severe illness than Clade II (US MPXV outbreak is Clade IIb)</a:t>
            </a:r>
          </a:p>
          <a:p>
            <a:r>
              <a:rPr lang="en-US" sz="2600" dirty="0"/>
              <a:t>Ask patients with suspected MPXV infection about:</a:t>
            </a:r>
          </a:p>
          <a:p>
            <a:pPr lvl="1"/>
            <a:r>
              <a:rPr lang="en-US" sz="2200" dirty="0"/>
              <a:t>Travel to DRC </a:t>
            </a:r>
          </a:p>
          <a:p>
            <a:pPr lvl="1"/>
            <a:r>
              <a:rPr lang="en-US" sz="2200" dirty="0"/>
              <a:t>Travel to countries neighboring DRC </a:t>
            </a:r>
          </a:p>
          <a:p>
            <a:pPr lvl="1"/>
            <a:r>
              <a:rPr lang="en-US" sz="2200" dirty="0"/>
              <a:t>Close contact with someone with such recent travel</a:t>
            </a:r>
          </a:p>
          <a:p>
            <a:r>
              <a:rPr lang="en-US" sz="2600" dirty="0"/>
              <a:t>Contact the Communicable Disease Branch epidemiologist on call at 919-733-3419 to coordinate clade-specific testing for patients with these risk factors</a:t>
            </a:r>
          </a:p>
        </p:txBody>
      </p:sp>
      <p:sp>
        <p:nvSpPr>
          <p:cNvPr id="3" name="Text Placeholder 2">
            <a:extLst>
              <a:ext uri="{FF2B5EF4-FFF2-40B4-BE49-F238E27FC236}">
                <a16:creationId xmlns:a16="http://schemas.microsoft.com/office/drawing/2014/main" id="{869422B0-1650-E9BB-7B9E-374384BA3676}"/>
              </a:ext>
            </a:extLst>
          </p:cNvPr>
          <p:cNvSpPr>
            <a:spLocks noGrp="1"/>
          </p:cNvSpPr>
          <p:nvPr>
            <p:ph type="body" sz="quarter" idx="11"/>
          </p:nvPr>
        </p:nvSpPr>
        <p:spPr>
          <a:xfrm>
            <a:off x="402867" y="6415934"/>
            <a:ext cx="10765320" cy="330200"/>
          </a:xfrm>
        </p:spPr>
        <p:txBody>
          <a:bodyPr/>
          <a:lstStyle/>
          <a:p>
            <a:r>
              <a:rPr lang="en-US" dirty="0">
                <a:hlinkClick r:id="rId2"/>
              </a:rPr>
              <a:t>https://www.cdc.gov/poxvirus/mpox/health-departments/index.html</a:t>
            </a:r>
            <a:endParaRPr lang="en-US" dirty="0"/>
          </a:p>
          <a:p>
            <a:endParaRPr lang="en-US" dirty="0"/>
          </a:p>
        </p:txBody>
      </p:sp>
      <p:sp>
        <p:nvSpPr>
          <p:cNvPr id="4" name="Slide Number Placeholder 3">
            <a:extLst>
              <a:ext uri="{FF2B5EF4-FFF2-40B4-BE49-F238E27FC236}">
                <a16:creationId xmlns:a16="http://schemas.microsoft.com/office/drawing/2014/main" id="{AAF62EFE-68FC-0664-F7CA-D7C03F7C5D1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57AC47E-DF22-9480-AAE6-E98EEA2B5480}"/>
              </a:ext>
            </a:extLst>
          </p:cNvPr>
          <p:cNvSpPr>
            <a:spLocks noGrp="1"/>
          </p:cNvSpPr>
          <p:nvPr>
            <p:ph type="title"/>
          </p:nvPr>
        </p:nvSpPr>
        <p:spPr/>
        <p:txBody>
          <a:bodyPr/>
          <a:lstStyle/>
          <a:p>
            <a:r>
              <a:rPr lang="en-US" dirty="0"/>
              <a:t>Clade I Mpox</a:t>
            </a:r>
          </a:p>
        </p:txBody>
      </p:sp>
    </p:spTree>
    <p:extLst>
      <p:ext uri="{BB962C8B-B14F-4D97-AF65-F5344CB8AC3E}">
        <p14:creationId xmlns:p14="http://schemas.microsoft.com/office/powerpoint/2010/main" val="2952182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9C186-3E70-01FD-7C8C-FD436BD241CB}"/>
              </a:ext>
            </a:extLst>
          </p:cNvPr>
          <p:cNvSpPr>
            <a:spLocks noGrp="1"/>
          </p:cNvSpPr>
          <p:nvPr>
            <p:ph type="body" sz="quarter" idx="10"/>
          </p:nvPr>
        </p:nvSpPr>
        <p:spPr/>
        <p:txBody>
          <a:bodyPr/>
          <a:lstStyle/>
          <a:p>
            <a:r>
              <a:rPr lang="en-US" dirty="0"/>
              <a:t>Isolate people with possible clade I mpox during and following </a:t>
            </a:r>
            <a:r>
              <a:rPr lang="en-US" dirty="0" err="1"/>
              <a:t>orthopoxvirus</a:t>
            </a:r>
            <a:r>
              <a:rPr lang="en-US" dirty="0"/>
              <a:t> and mpox clade differentiation testing results</a:t>
            </a:r>
          </a:p>
          <a:p>
            <a:r>
              <a:rPr lang="en-US" dirty="0"/>
              <a:t>Perform active monitoring of all high and some intermediate risk exposure contacts</a:t>
            </a:r>
          </a:p>
          <a:p>
            <a:r>
              <a:rPr lang="en-US" dirty="0"/>
              <a:t>Close collaboration to monitor the clinical course of patients with clade I mpox where possible to increase understanding of the clinical severity and transmission patterns of clade I mpox in the United States</a:t>
            </a:r>
          </a:p>
        </p:txBody>
      </p:sp>
      <p:sp>
        <p:nvSpPr>
          <p:cNvPr id="3" name="Text Placeholder 2">
            <a:extLst>
              <a:ext uri="{FF2B5EF4-FFF2-40B4-BE49-F238E27FC236}">
                <a16:creationId xmlns:a16="http://schemas.microsoft.com/office/drawing/2014/main" id="{F3C7DE84-87EB-2364-C6D4-FA0180FB00FB}"/>
              </a:ext>
            </a:extLst>
          </p:cNvPr>
          <p:cNvSpPr>
            <a:spLocks noGrp="1"/>
          </p:cNvSpPr>
          <p:nvPr>
            <p:ph type="body" sz="quarter" idx="11"/>
          </p:nvPr>
        </p:nvSpPr>
        <p:spPr>
          <a:xfrm>
            <a:off x="402867" y="6273588"/>
            <a:ext cx="10765320" cy="330200"/>
          </a:xfrm>
        </p:spPr>
        <p:txBody>
          <a:bodyPr/>
          <a:lstStyle/>
          <a:p>
            <a:r>
              <a:rPr lang="en-US" dirty="0">
                <a:hlinkClick r:id="rId2"/>
              </a:rPr>
              <a:t>https://www.cdc.gov/poxvirus/mpox/health-departments/index.html</a:t>
            </a:r>
            <a:endParaRPr lang="en-US" dirty="0"/>
          </a:p>
          <a:p>
            <a:endParaRPr lang="en-US" dirty="0"/>
          </a:p>
        </p:txBody>
      </p:sp>
      <p:sp>
        <p:nvSpPr>
          <p:cNvPr id="4" name="Slide Number Placeholder 3">
            <a:extLst>
              <a:ext uri="{FF2B5EF4-FFF2-40B4-BE49-F238E27FC236}">
                <a16:creationId xmlns:a16="http://schemas.microsoft.com/office/drawing/2014/main" id="{8FB97FA7-7284-BC0F-13CF-EB7E43CD22B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srgbClr val="003B70"/>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B08C7C7-8460-94C2-A833-C607EF670C6D}"/>
              </a:ext>
            </a:extLst>
          </p:cNvPr>
          <p:cNvSpPr>
            <a:spLocks noGrp="1"/>
          </p:cNvSpPr>
          <p:nvPr>
            <p:ph type="title"/>
          </p:nvPr>
        </p:nvSpPr>
        <p:spPr/>
        <p:txBody>
          <a:bodyPr/>
          <a:lstStyle/>
          <a:p>
            <a:r>
              <a:rPr lang="en-US" dirty="0"/>
              <a:t>Clade I Mpox</a:t>
            </a:r>
          </a:p>
        </p:txBody>
      </p:sp>
    </p:spTree>
    <p:extLst>
      <p:ext uri="{BB962C8B-B14F-4D97-AF65-F5344CB8AC3E}">
        <p14:creationId xmlns:p14="http://schemas.microsoft.com/office/powerpoint/2010/main" val="282134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4</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865977732"/>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3122855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40</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2331580385"/>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3260194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
          <p:cNvPicPr preferRelativeResize="0"/>
          <p:nvPr/>
        </p:nvPicPr>
        <p:blipFill rotWithShape="1">
          <a:blip r:embed="rId3">
            <a:alphaModFix/>
          </a:blip>
          <a:srcRect/>
          <a:stretch/>
        </p:blipFill>
        <p:spPr>
          <a:xfrm>
            <a:off x="0" y="0"/>
            <a:ext cx="12192000" cy="1678782"/>
          </a:xfrm>
          <a:prstGeom prst="rect">
            <a:avLst/>
          </a:prstGeom>
          <a:noFill/>
          <a:ln>
            <a:noFill/>
          </a:ln>
        </p:spPr>
      </p:pic>
      <p:sp>
        <p:nvSpPr>
          <p:cNvPr id="386" name="Google Shape;386;p1"/>
          <p:cNvSpPr txBox="1"/>
          <p:nvPr/>
        </p:nvSpPr>
        <p:spPr>
          <a:xfrm>
            <a:off x="1618269" y="1814840"/>
            <a:ext cx="9143999" cy="360541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323F4F"/>
              </a:buClr>
              <a:buSzPts val="3600"/>
              <a:buFont typeface="Arial"/>
              <a:buNone/>
              <a:tabLst/>
              <a:defRPr/>
            </a:pPr>
            <a:endParaRPr kumimoji="0" sz="3600" b="1" i="0" u="none" strike="noStrike" kern="0" cap="none" spc="0" normalizeH="0" baseline="0" noProof="0" dirty="0">
              <a:ln>
                <a:noFill/>
              </a:ln>
              <a:solidFill>
                <a:srgbClr val="15365E"/>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15365E"/>
              </a:buClr>
              <a:buSzPts val="2800"/>
              <a:buFont typeface="Arial"/>
              <a:buNone/>
              <a:tabLst/>
              <a:defRPr/>
            </a:pPr>
            <a:r>
              <a:rPr kumimoji="0" lang="en-US" sz="2800" b="1" i="0" u="none" strike="noStrike" kern="0" cap="none" spc="0" normalizeH="0" baseline="0" noProof="0" dirty="0">
                <a:ln>
                  <a:noFill/>
                </a:ln>
                <a:solidFill>
                  <a:srgbClr val="15365E"/>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15365E"/>
              </a:buClr>
              <a:buSzPts val="2800"/>
              <a:buFont typeface="Arial"/>
              <a:buNone/>
              <a:tabLst/>
              <a:defRPr/>
            </a:pPr>
            <a:r>
              <a:rPr kumimoji="0" lang="en-US" sz="4000" b="1" i="0" u="none" strike="noStrike" kern="0" cap="none" spc="0" normalizeH="0" baseline="0" noProof="0" dirty="0">
                <a:ln>
                  <a:noFill/>
                </a:ln>
                <a:solidFill>
                  <a:srgbClr val="15365E"/>
                </a:solidFill>
                <a:effectLst/>
                <a:uLnTx/>
                <a:uFillTx/>
                <a:latin typeface="Calibri" panose="020F0502020204030204" pitchFamily="34" charset="0"/>
                <a:cs typeface="Calibri" panose="020F0502020204030204" pitchFamily="34" charset="0"/>
                <a:sym typeface="Arial"/>
              </a:rPr>
              <a:t>NC Wastewater Monitoring Network</a:t>
            </a:r>
          </a:p>
          <a:p>
            <a:pPr marL="0" marR="0" lvl="0" indent="0" algn="ctr" defTabSz="914400" rtl="0" eaLnBrk="1" fontAlgn="auto" latinLnBrk="0" hangingPunct="1">
              <a:lnSpc>
                <a:spcPct val="90000"/>
              </a:lnSpc>
              <a:spcBef>
                <a:spcPts val="0"/>
              </a:spcBef>
              <a:spcAft>
                <a:spcPts val="0"/>
              </a:spcAft>
              <a:buClr>
                <a:srgbClr val="15365E"/>
              </a:buClr>
              <a:buSzPts val="2800"/>
              <a:buFont typeface="Arial"/>
              <a:buNone/>
              <a:tabLst/>
              <a:defRPr/>
            </a:pPr>
            <a:r>
              <a:rPr kumimoji="0" lang="en-US" sz="4000" b="1" i="0" u="none" strike="noStrike" kern="0" cap="none" spc="0" normalizeH="0" baseline="0" noProof="0" dirty="0">
                <a:ln>
                  <a:noFill/>
                </a:ln>
                <a:solidFill>
                  <a:srgbClr val="15365E"/>
                </a:solidFill>
                <a:effectLst/>
                <a:uLnTx/>
                <a:uFillTx/>
                <a:latin typeface="Calibri" panose="020F0502020204030204" pitchFamily="34" charset="0"/>
                <a:cs typeface="Calibri" panose="020F0502020204030204" pitchFamily="34" charset="0"/>
                <a:sym typeface="Arial"/>
              </a:rPr>
              <a:t>Update </a:t>
            </a:r>
            <a:endParaRPr kumimoji="0" sz="3200" b="1" i="0" u="none" strike="noStrike" kern="0" cap="none" spc="0" normalizeH="0" baseline="0" noProof="0" dirty="0">
              <a:ln>
                <a:noFill/>
              </a:ln>
              <a:solidFill>
                <a:srgbClr val="15365E"/>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323F4F"/>
              </a:buClr>
              <a:buSzPts val="3200"/>
              <a:buFont typeface="Arial"/>
              <a:buNone/>
              <a:tabLst/>
              <a:defRPr/>
            </a:pPr>
            <a:endParaRPr kumimoji="0" lang="en-US" sz="3200" b="1" i="0" u="none" strike="noStrike" kern="0" cap="none" spc="0" normalizeH="0" baseline="0" noProof="0" dirty="0">
              <a:ln>
                <a:noFill/>
              </a:ln>
              <a:solidFill>
                <a:srgbClr val="15365E"/>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323F4F"/>
              </a:buClr>
              <a:buSzPts val="3200"/>
              <a:buFont typeface="Arial"/>
              <a:buNone/>
              <a:tabLst/>
              <a:defRPr/>
            </a:pPr>
            <a:endParaRPr kumimoji="0" sz="3200" b="1" i="0" u="none" strike="noStrike" kern="0" cap="none" spc="0" normalizeH="0" baseline="0" noProof="0" dirty="0">
              <a:ln>
                <a:noFill/>
              </a:ln>
              <a:solidFill>
                <a:srgbClr val="15365E"/>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15365E"/>
              </a:buClr>
              <a:buSzPts val="2800"/>
              <a:buFont typeface="Arial"/>
              <a:buNone/>
              <a:tabLst/>
              <a:defRPr/>
            </a:pPr>
            <a:r>
              <a:rPr kumimoji="0" lang="en-US" sz="3200" b="1" i="0" u="none" strike="noStrike" kern="0" cap="none" spc="0" normalizeH="0" baseline="0" noProof="0" dirty="0">
                <a:ln>
                  <a:noFill/>
                </a:ln>
                <a:solidFill>
                  <a:srgbClr val="15365E"/>
                </a:solidFill>
                <a:effectLst/>
                <a:uLnTx/>
                <a:uFillTx/>
                <a:latin typeface="Calibri"/>
                <a:cs typeface="Calibri"/>
                <a:sym typeface="Arial"/>
              </a:rPr>
              <a:t>Nicole L. Snyder</a:t>
            </a:r>
          </a:p>
          <a:p>
            <a:pPr marL="0" marR="0" lvl="0" indent="0" algn="ctr" defTabSz="914400" rtl="0" eaLnBrk="1" fontAlgn="auto" latinLnBrk="0" hangingPunct="1">
              <a:lnSpc>
                <a:spcPct val="90000"/>
              </a:lnSpc>
              <a:spcBef>
                <a:spcPts val="0"/>
              </a:spcBef>
              <a:spcAft>
                <a:spcPts val="0"/>
              </a:spcAft>
              <a:buClr>
                <a:srgbClr val="15365E"/>
              </a:buClr>
              <a:buSzPts val="2800"/>
              <a:buFont typeface="Arial"/>
              <a:buNone/>
              <a:tabLst/>
              <a:defRPr/>
            </a:pPr>
            <a:r>
              <a:rPr kumimoji="0" lang="en-US" sz="3200" b="1" i="0" u="none" strike="noStrike" kern="0" cap="none" spc="0" normalizeH="0" baseline="0" noProof="0" dirty="0">
                <a:ln>
                  <a:noFill/>
                </a:ln>
                <a:solidFill>
                  <a:srgbClr val="15365E"/>
                </a:solidFill>
                <a:effectLst/>
                <a:uLnTx/>
                <a:uFillTx/>
                <a:latin typeface="Calibri"/>
                <a:cs typeface="Calibri"/>
                <a:sym typeface="Arial"/>
              </a:rPr>
              <a:t>(nicole.snyder@dhhs.nc.gov)</a:t>
            </a:r>
            <a:endParaRPr kumimoji="0" sz="1600" b="0" i="0" u="none" strike="noStrike" kern="0" cap="none" spc="0" normalizeH="0" baseline="0" noProof="0" dirty="0">
              <a:ln>
                <a:noFill/>
              </a:ln>
              <a:solidFill>
                <a:srgbClr val="000000"/>
              </a:solidFill>
              <a:effectLst/>
              <a:uLnTx/>
              <a:uFillTx/>
              <a:latin typeface="Calibri"/>
              <a:cs typeface="Calibri"/>
              <a:sym typeface="Arial"/>
            </a:endParaRPr>
          </a:p>
          <a:p>
            <a:pPr marL="0" marR="0" lvl="0" indent="0" algn="ctr" defTabSz="914400" rtl="0" eaLnBrk="1" fontAlgn="auto" latinLnBrk="0" hangingPunct="1">
              <a:lnSpc>
                <a:spcPct val="90000"/>
              </a:lnSpc>
              <a:spcBef>
                <a:spcPts val="0"/>
              </a:spcBef>
              <a:spcAft>
                <a:spcPts val="0"/>
              </a:spcAft>
              <a:buClr>
                <a:srgbClr val="15365E"/>
              </a:buClr>
              <a:buSzPts val="2400"/>
              <a:buFont typeface="Arial"/>
              <a:buNone/>
              <a:tabLst/>
              <a:defRPr/>
            </a:pPr>
            <a:r>
              <a:rPr kumimoji="0" lang="en-US" sz="2800" b="1" i="0" u="none" strike="noStrike" kern="0" cap="none" spc="0" normalizeH="0" baseline="0" noProof="0" dirty="0">
                <a:ln>
                  <a:noFill/>
                </a:ln>
                <a:solidFill>
                  <a:srgbClr val="15365E"/>
                </a:solidFill>
                <a:effectLst/>
                <a:uLnTx/>
                <a:uFillTx/>
                <a:latin typeface="Calibri"/>
                <a:cs typeface="Calibri"/>
                <a:sym typeface="Arial"/>
              </a:rPr>
              <a:t>NCWMN Epidemiologist </a:t>
            </a:r>
            <a:endParaRPr kumimoji="0"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90000"/>
              </a:lnSpc>
              <a:spcBef>
                <a:spcPts val="0"/>
              </a:spcBef>
              <a:spcAft>
                <a:spcPts val="0"/>
              </a:spcAft>
              <a:buClr>
                <a:srgbClr val="15365E"/>
              </a:buClr>
              <a:buSzPts val="2400"/>
              <a:buFont typeface="Arial"/>
              <a:buNone/>
              <a:tabLst/>
              <a:defRPr/>
            </a:pPr>
            <a:r>
              <a:rPr kumimoji="0" lang="en-US" sz="2800" b="1" i="0" u="none" strike="noStrike" kern="0" cap="none" spc="0" normalizeH="0" baseline="0" noProof="0" dirty="0">
                <a:ln>
                  <a:noFill/>
                </a:ln>
                <a:solidFill>
                  <a:srgbClr val="15365E"/>
                </a:solidFill>
                <a:effectLst/>
                <a:uLnTx/>
                <a:uFillTx/>
                <a:latin typeface="Calibri" panose="020F0502020204030204" pitchFamily="34" charset="0"/>
                <a:cs typeface="Calibri" panose="020F0502020204030204" pitchFamily="34" charset="0"/>
                <a:sym typeface="Arial"/>
              </a:rPr>
              <a:t>Occupational and Environmental Epidemiology Branch</a:t>
            </a:r>
            <a:endParaRPr kumimoji="0"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90000"/>
              </a:lnSpc>
              <a:spcBef>
                <a:spcPts val="0"/>
              </a:spcBef>
              <a:spcAft>
                <a:spcPts val="0"/>
              </a:spcAft>
              <a:buClr>
                <a:srgbClr val="323F4F"/>
              </a:buClr>
              <a:buSzPts val="3500"/>
              <a:buFont typeface="Arial"/>
              <a:buNone/>
              <a:tabLst/>
              <a:defRPr/>
            </a:pPr>
            <a:endParaRPr kumimoji="0" sz="3500" b="1" i="0" u="none" strike="noStrike" kern="0" cap="none" spc="0" normalizeH="0" baseline="0" noProof="0" dirty="0">
              <a:ln>
                <a:noFill/>
              </a:ln>
              <a:solidFill>
                <a:srgbClr val="15365E"/>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323F4F"/>
              </a:buClr>
              <a:buSzPts val="2400"/>
              <a:buFont typeface="Arial"/>
              <a:buNone/>
              <a:tabLst/>
              <a:defRPr/>
            </a:pPr>
            <a:endParaRPr kumimoji="0" sz="2400" b="1" i="1" u="none" strike="noStrike" kern="0" cap="none" spc="0" normalizeH="0" baseline="0" noProof="0" dirty="0">
              <a:ln>
                <a:noFill/>
              </a:ln>
              <a:solidFill>
                <a:srgbClr val="323F4F"/>
              </a:solidFill>
              <a:effectLst/>
              <a:uLnTx/>
              <a:uFillTx/>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46DF-2B58-4A3A-8824-9B2E2C076F69}"/>
              </a:ext>
            </a:extLst>
          </p:cNvPr>
          <p:cNvSpPr txBox="1">
            <a:spLocks/>
          </p:cNvSpPr>
          <p:nvPr/>
        </p:nvSpPr>
        <p:spPr>
          <a:xfrm>
            <a:off x="402562" y="477017"/>
            <a:ext cx="10457689" cy="548640"/>
          </a:xfrm>
          <a:prstGeom prst="rect">
            <a:avLst/>
          </a:prstGeom>
        </p:spPr>
        <p:txBody>
          <a:bodyPr lIns="91440" tIns="45720" rIns="91440" bIns="45720"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sym typeface="Arial"/>
              </a:rPr>
              <a:t>37 sites in NCWMN</a:t>
            </a:r>
            <a:endParaRPr kumimoji="0" lang="en-US" sz="3200" b="1" i="0" u="none" strike="noStrike" kern="1200" cap="none" spc="0" normalizeH="0" baseline="0" noProof="0" dirty="0">
              <a:ln>
                <a:noFill/>
              </a:ln>
              <a:solidFill>
                <a:srgbClr val="000000"/>
              </a:solidFill>
              <a:effectLst/>
              <a:uLnTx/>
              <a:uFillTx/>
              <a:latin typeface="Calibri"/>
              <a:cs typeface="Times New Roman"/>
              <a:sym typeface="Arial"/>
            </a:endParaRPr>
          </a:p>
        </p:txBody>
      </p:sp>
      <p:sp>
        <p:nvSpPr>
          <p:cNvPr id="5" name="Google Shape;394;p2">
            <a:extLst>
              <a:ext uri="{FF2B5EF4-FFF2-40B4-BE49-F238E27FC236}">
                <a16:creationId xmlns:a16="http://schemas.microsoft.com/office/drawing/2014/main" id="{338BCA5E-19A2-6E5A-4D63-3AD9E29FC41F}"/>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F56AB09A-34A6-1FFE-7E7F-4CB1EB3A4E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23" r="1362" b="92633"/>
          <a:stretch/>
        </p:blipFill>
        <p:spPr bwMode="auto">
          <a:xfrm>
            <a:off x="11180190" y="6400064"/>
            <a:ext cx="606015" cy="368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FC0EAF-AC4A-8FB0-4A7D-6BD5E14784A6}"/>
              </a:ext>
            </a:extLst>
          </p:cNvPr>
          <p:cNvPicPr>
            <a:picLocks noChangeAspect="1"/>
          </p:cNvPicPr>
          <p:nvPr/>
        </p:nvPicPr>
        <p:blipFill>
          <a:blip r:embed="rId4"/>
          <a:stretch>
            <a:fillRect/>
          </a:stretch>
        </p:blipFill>
        <p:spPr>
          <a:xfrm>
            <a:off x="309292" y="1658684"/>
            <a:ext cx="11173905" cy="3854082"/>
          </a:xfrm>
          <a:prstGeom prst="rect">
            <a:avLst/>
          </a:prstGeom>
        </p:spPr>
      </p:pic>
    </p:spTree>
    <p:extLst>
      <p:ext uri="{BB962C8B-B14F-4D97-AF65-F5344CB8AC3E}">
        <p14:creationId xmlns:p14="http://schemas.microsoft.com/office/powerpoint/2010/main" val="1894786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 name="Google Shape;394;p2">
            <a:extLst>
              <a:ext uri="{FF2B5EF4-FFF2-40B4-BE49-F238E27FC236}">
                <a16:creationId xmlns:a16="http://schemas.microsoft.com/office/drawing/2014/main" id="{A53B17B2-D738-62FD-5BF1-42CC79BD627C}"/>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Google Shape;512;p14">
            <a:extLst>
              <a:ext uri="{FF2B5EF4-FFF2-40B4-BE49-F238E27FC236}">
                <a16:creationId xmlns:a16="http://schemas.microsoft.com/office/drawing/2014/main" id="{E69AF3DB-56DB-FB09-8576-CC39DB67DD78}"/>
              </a:ext>
            </a:extLst>
          </p:cNvPr>
          <p:cNvSpPr txBox="1">
            <a:spLocks noGrp="1"/>
          </p:cNvSpPr>
          <p:nvPr/>
        </p:nvSpPr>
        <p:spPr>
          <a:xfrm>
            <a:off x="369689" y="334456"/>
            <a:ext cx="11451523" cy="633972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Wastewater shows high levels at the state level.</a:t>
            </a:r>
            <a:endParaRPr kumimoji="0" sz="26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ts val="3200"/>
              <a:buFont typeface="Arial"/>
              <a:buNone/>
              <a:tabLst/>
              <a:defRPr/>
            </a:pPr>
            <a:endParaRPr kumimoji="0" lang="en-US" sz="2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5080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Google Shape;512;p14">
            <a:extLst>
              <a:ext uri="{FF2B5EF4-FFF2-40B4-BE49-F238E27FC236}">
                <a16:creationId xmlns:a16="http://schemas.microsoft.com/office/drawing/2014/main" id="{88D3010E-E3C0-A2B0-5DCB-927569E5FD11}"/>
              </a:ext>
            </a:extLst>
          </p:cNvPr>
          <p:cNvSpPr txBox="1">
            <a:spLocks noGrp="1"/>
          </p:cNvSpPr>
          <p:nvPr/>
        </p:nvSpPr>
        <p:spPr>
          <a:xfrm>
            <a:off x="3907150" y="6284500"/>
            <a:ext cx="4943307" cy="389677"/>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rgbClr val="4472C4"/>
                </a:solidFill>
                <a:effectLst/>
                <a:uLnTx/>
                <a:uFillTx/>
                <a:latin typeface="Arial"/>
                <a:cs typeface="Arial"/>
                <a:sym typeface="Arial"/>
              </a:rPr>
              <a:t>https://covid19.ncdhhs.gov/dashboard</a:t>
            </a:r>
            <a:endParaRPr kumimoji="0" lang="en-US" sz="1400" b="1" i="0" u="none" strike="noStrike" kern="0" cap="none" spc="0" normalizeH="0" baseline="0" noProof="0" dirty="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200" b="0" i="0" u="none" strike="noStrike" kern="0" cap="none" spc="0" normalizeH="0" baseline="0" noProof="0" dirty="0">
              <a:ln>
                <a:noFill/>
              </a:ln>
              <a:solidFill>
                <a:srgbClr val="4472C4"/>
              </a:solidFill>
              <a:effectLst/>
              <a:uLnTx/>
              <a:uFillTx/>
              <a:latin typeface="Arial"/>
              <a:cs typeface="Arial"/>
              <a:sym typeface="Arial"/>
            </a:endParaRPr>
          </a:p>
          <a:p>
            <a:pPr marL="228600" marR="0" lvl="0" indent="-5080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sz="1400" b="0" i="0" u="none" strike="noStrike" kern="0" cap="none" spc="0" normalizeH="0" baseline="0" noProof="0" dirty="0">
              <a:ln>
                <a:noFill/>
              </a:ln>
              <a:solidFill>
                <a:srgbClr val="4472C4"/>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2394801B-BB61-1F75-6E53-2789EC7770C5}"/>
              </a:ext>
            </a:extLst>
          </p:cNvPr>
          <p:cNvPicPr>
            <a:picLocks noChangeAspect="1"/>
          </p:cNvPicPr>
          <p:nvPr/>
        </p:nvPicPr>
        <p:blipFill>
          <a:blip r:embed="rId3"/>
          <a:stretch>
            <a:fillRect/>
          </a:stretch>
        </p:blipFill>
        <p:spPr>
          <a:xfrm>
            <a:off x="1800225" y="1557337"/>
            <a:ext cx="8591550" cy="37433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1"/>
          <p:cNvSpPr txBox="1"/>
          <p:nvPr/>
        </p:nvSpPr>
        <p:spPr>
          <a:xfrm>
            <a:off x="225428" y="310369"/>
            <a:ext cx="10761784"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SARS-CoV-2 Wastewater Percentiles (LEVELS)</a:t>
            </a:r>
            <a:endParaRPr kumimoji="0"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NC Sites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(current as of 09/04):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19/22 sites are in the highest 2 percentiles</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80ABD782-C20A-D6C4-2890-9CAB89EB6C36}"/>
              </a:ext>
            </a:extLst>
          </p:cNvPr>
          <p:cNvPicPr>
            <a:picLocks noChangeAspect="1"/>
          </p:cNvPicPr>
          <p:nvPr/>
        </p:nvPicPr>
        <p:blipFill>
          <a:blip r:embed="rId3"/>
          <a:stretch>
            <a:fillRect/>
          </a:stretch>
        </p:blipFill>
        <p:spPr>
          <a:xfrm>
            <a:off x="1025289" y="5627802"/>
            <a:ext cx="10116093" cy="1035678"/>
          </a:xfrm>
          <a:prstGeom prst="rect">
            <a:avLst/>
          </a:prstGeom>
        </p:spPr>
      </p:pic>
      <p:sp>
        <p:nvSpPr>
          <p:cNvPr id="5" name="Google Shape;394;p2">
            <a:extLst>
              <a:ext uri="{FF2B5EF4-FFF2-40B4-BE49-F238E27FC236}">
                <a16:creationId xmlns:a16="http://schemas.microsoft.com/office/drawing/2014/main" id="{6DA53B5A-B4F5-223B-C47F-40D61FBD3D26}"/>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1D5EB007-A6EF-8A8A-88F8-73A4B599E4F0}"/>
              </a:ext>
            </a:extLst>
          </p:cNvPr>
          <p:cNvPicPr>
            <a:picLocks noChangeAspect="1"/>
          </p:cNvPicPr>
          <p:nvPr/>
        </p:nvPicPr>
        <p:blipFill>
          <a:blip r:embed="rId4"/>
          <a:stretch>
            <a:fillRect/>
          </a:stretch>
        </p:blipFill>
        <p:spPr>
          <a:xfrm>
            <a:off x="1050618" y="1553164"/>
            <a:ext cx="10019163" cy="415005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3"/>
          <p:cNvSpPr txBox="1"/>
          <p:nvPr/>
        </p:nvSpPr>
        <p:spPr>
          <a:xfrm>
            <a:off x="216001" y="363993"/>
            <a:ext cx="10761784"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SARS-CoV-2 Wastewater Percent Change (TRENDS)</a:t>
            </a:r>
            <a:endParaRPr kumimoji="0"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NC Sites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(current as of 09/04):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10/22 sites are decreasing</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49934B7E-0462-3816-06F1-3A0677D4CECE}"/>
              </a:ext>
            </a:extLst>
          </p:cNvPr>
          <p:cNvPicPr>
            <a:picLocks noChangeAspect="1"/>
          </p:cNvPicPr>
          <p:nvPr/>
        </p:nvPicPr>
        <p:blipFill>
          <a:blip r:embed="rId3"/>
          <a:stretch>
            <a:fillRect/>
          </a:stretch>
        </p:blipFill>
        <p:spPr>
          <a:xfrm>
            <a:off x="968807" y="5598477"/>
            <a:ext cx="10405790" cy="1028566"/>
          </a:xfrm>
          <a:prstGeom prst="rect">
            <a:avLst/>
          </a:prstGeom>
        </p:spPr>
      </p:pic>
      <p:sp>
        <p:nvSpPr>
          <p:cNvPr id="5" name="Google Shape;394;p2">
            <a:extLst>
              <a:ext uri="{FF2B5EF4-FFF2-40B4-BE49-F238E27FC236}">
                <a16:creationId xmlns:a16="http://schemas.microsoft.com/office/drawing/2014/main" id="{E7D43CF0-AFC7-4A16-CA15-C720F9D980EF}"/>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0A1A436B-A152-539D-35DD-CEC0BD76FA11}"/>
              </a:ext>
            </a:extLst>
          </p:cNvPr>
          <p:cNvPicPr>
            <a:picLocks noChangeAspect="1"/>
          </p:cNvPicPr>
          <p:nvPr/>
        </p:nvPicPr>
        <p:blipFill>
          <a:blip r:embed="rId4"/>
          <a:stretch>
            <a:fillRect/>
          </a:stretch>
        </p:blipFill>
        <p:spPr>
          <a:xfrm>
            <a:off x="1028520" y="1431225"/>
            <a:ext cx="10267509" cy="422829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3"/>
          <p:cNvSpPr txBox="1"/>
          <p:nvPr/>
        </p:nvSpPr>
        <p:spPr>
          <a:xfrm>
            <a:off x="216000" y="363993"/>
            <a:ext cx="11605211"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FLU A, FLU B, and RSV Detections</a:t>
            </a:r>
            <a:endParaRPr kumimoji="0"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29 Sites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(current as of 09/04):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1 detection in the last eight weeks (Cary 1, FLU A, 7/15)</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394;p2">
            <a:extLst>
              <a:ext uri="{FF2B5EF4-FFF2-40B4-BE49-F238E27FC236}">
                <a16:creationId xmlns:a16="http://schemas.microsoft.com/office/drawing/2014/main" id="{E7D43CF0-AFC7-4A16-CA15-C720F9D980EF}"/>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 name="Picture 5">
            <a:extLst>
              <a:ext uri="{FF2B5EF4-FFF2-40B4-BE49-F238E27FC236}">
                <a16:creationId xmlns:a16="http://schemas.microsoft.com/office/drawing/2014/main" id="{AD004285-2275-EE5C-D7DD-FC5B7D109E6A}"/>
              </a:ext>
            </a:extLst>
          </p:cNvPr>
          <p:cNvPicPr>
            <a:picLocks noChangeAspect="1"/>
          </p:cNvPicPr>
          <p:nvPr/>
        </p:nvPicPr>
        <p:blipFill rotWithShape="1">
          <a:blip r:embed="rId3"/>
          <a:srcRect t="5867" b="5040"/>
          <a:stretch/>
        </p:blipFill>
        <p:spPr bwMode="auto">
          <a:xfrm>
            <a:off x="667630" y="2051203"/>
            <a:ext cx="10671335" cy="3586228"/>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D257ACAA-D955-E291-332C-45EF36DD520B}"/>
              </a:ext>
            </a:extLst>
          </p:cNvPr>
          <p:cNvSpPr/>
          <p:nvPr/>
        </p:nvSpPr>
        <p:spPr>
          <a:xfrm>
            <a:off x="7070103" y="3044858"/>
            <a:ext cx="160256" cy="167326"/>
          </a:xfrm>
          <a:prstGeom prst="ellipse">
            <a:avLst/>
          </a:prstGeom>
          <a:solidFill>
            <a:srgbClr val="FFFF00">
              <a:alpha val="50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08538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3"/>
          <p:cNvSpPr txBox="1"/>
          <p:nvPr/>
        </p:nvSpPr>
        <p:spPr>
          <a:xfrm>
            <a:off x="216001" y="363993"/>
            <a:ext cx="10761784"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MPOX Detections</a:t>
            </a:r>
            <a:endParaRPr kumimoji="0"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18 Sites </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(current as of 09/04): </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1 detection in the last eight weeks (Greenville 07/15)</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394;p2">
            <a:extLst>
              <a:ext uri="{FF2B5EF4-FFF2-40B4-BE49-F238E27FC236}">
                <a16:creationId xmlns:a16="http://schemas.microsoft.com/office/drawing/2014/main" id="{E7D43CF0-AFC7-4A16-CA15-C720F9D980EF}"/>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Picture 2" descr="Diagram&#10;&#10;Description automatically generated with low confidence">
            <a:extLst>
              <a:ext uri="{FF2B5EF4-FFF2-40B4-BE49-F238E27FC236}">
                <a16:creationId xmlns:a16="http://schemas.microsoft.com/office/drawing/2014/main" id="{82012089-2DEA-32F3-99BC-38786D6029BD}"/>
              </a:ext>
            </a:extLst>
          </p:cNvPr>
          <p:cNvPicPr>
            <a:picLocks noChangeAspect="1"/>
          </p:cNvPicPr>
          <p:nvPr/>
        </p:nvPicPr>
        <p:blipFill rotWithShape="1">
          <a:blip r:embed="rId3"/>
          <a:srcRect t="8617" b="7080"/>
          <a:stretch/>
        </p:blipFill>
        <p:spPr bwMode="auto">
          <a:xfrm>
            <a:off x="786361" y="2025445"/>
            <a:ext cx="10332850" cy="3462576"/>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F129E62A-21A4-679D-FDD8-73F65845B952}"/>
              </a:ext>
            </a:extLst>
          </p:cNvPr>
          <p:cNvSpPr/>
          <p:nvPr/>
        </p:nvSpPr>
        <p:spPr>
          <a:xfrm>
            <a:off x="8729220" y="3261674"/>
            <a:ext cx="160256" cy="167326"/>
          </a:xfrm>
          <a:prstGeom prst="ellipse">
            <a:avLst/>
          </a:prstGeom>
          <a:solidFill>
            <a:srgbClr val="FFFF00">
              <a:alpha val="50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07066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282964"/>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45083C-AB0B-4C5C-578F-E97B0C25E365}"/>
              </a:ext>
            </a:extLst>
          </p:cNvPr>
          <p:cNvPicPr>
            <a:picLocks noChangeAspect="1"/>
          </p:cNvPicPr>
          <p:nvPr/>
        </p:nvPicPr>
        <p:blipFill>
          <a:blip r:embed="rId4"/>
          <a:stretch>
            <a:fillRect/>
          </a:stretch>
        </p:blipFill>
        <p:spPr>
          <a:xfrm>
            <a:off x="686912" y="954401"/>
            <a:ext cx="10730845" cy="5223292"/>
          </a:xfrm>
          <a:prstGeom prst="rect">
            <a:avLst/>
          </a:prstGeom>
        </p:spPr>
      </p:pic>
      <p:sp>
        <p:nvSpPr>
          <p:cNvPr id="2" name="Google Shape;512;p14">
            <a:extLst>
              <a:ext uri="{FF2B5EF4-FFF2-40B4-BE49-F238E27FC236}">
                <a16:creationId xmlns:a16="http://schemas.microsoft.com/office/drawing/2014/main" id="{94D4EC81-8342-A330-593A-8A4DBBC7A10C}"/>
              </a:ext>
            </a:extLst>
          </p:cNvPr>
          <p:cNvSpPr txBox="1">
            <a:spLocks noGrp="1"/>
          </p:cNvSpPr>
          <p:nvPr/>
        </p:nvSpPr>
        <p:spPr>
          <a:xfrm>
            <a:off x="2215299" y="6375643"/>
            <a:ext cx="9275975" cy="3896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52849C">
                    <a:lumMod val="75000"/>
                  </a:srgbClr>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https://covid.cdc.gov/covid-data-tracker/#wastewater-surveillance</a:t>
            </a:r>
            <a:endParaRPr kumimoji="0" lang="en-US" sz="2000" b="1" i="0" u="none" strike="noStrike" kern="0" cap="none" spc="0" normalizeH="0" baseline="0" noProof="0" dirty="0">
              <a:ln>
                <a:noFill/>
              </a:ln>
              <a:solidFill>
                <a:srgbClr val="52849C">
                  <a:lumMod val="75000"/>
                </a:srgbClr>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000" b="1" i="0" u="none" strike="noStrike" kern="0" cap="none" spc="0" normalizeH="0" baseline="0" noProof="0" dirty="0">
              <a:ln>
                <a:noFill/>
              </a:ln>
              <a:solidFill>
                <a:srgbClr val="52849C">
                  <a:lumMod val="75000"/>
                </a:srgbClr>
              </a:solidFill>
              <a:effectLst/>
              <a:uLnTx/>
              <a:uFillTx/>
              <a:latin typeface="Arial"/>
              <a:cs typeface="Arial"/>
              <a:sym typeface="Arial"/>
            </a:endParaRPr>
          </a:p>
          <a:p>
            <a:pPr marL="228600" marR="0" lvl="0" indent="-5080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sz="2000" b="1" i="0" u="none" strike="noStrike" kern="0" cap="none" spc="0" normalizeH="0" baseline="0" noProof="0" dirty="0">
              <a:ln>
                <a:noFill/>
              </a:ln>
              <a:solidFill>
                <a:srgbClr val="52849C">
                  <a:lumMod val="75000"/>
                </a:srgbClr>
              </a:solidFill>
              <a:effectLst/>
              <a:uLnTx/>
              <a:uFillTx/>
              <a:latin typeface="Arial"/>
              <a:cs typeface="Arial"/>
              <a:sym typeface="Arial"/>
            </a:endParaRPr>
          </a:p>
        </p:txBody>
      </p:sp>
      <p:sp>
        <p:nvSpPr>
          <p:cNvPr id="393" name="Google Shape;393;p2"/>
          <p:cNvSpPr txBox="1">
            <a:spLocks noGrp="1"/>
          </p:cNvSpPr>
          <p:nvPr>
            <p:ph type="title"/>
          </p:nvPr>
        </p:nvSpPr>
        <p:spPr>
          <a:xfrm>
            <a:off x="306742" y="-40379"/>
            <a:ext cx="10506456" cy="1010264"/>
          </a:xfrm>
          <a:prstGeom prst="rect">
            <a:avLst/>
          </a:prstGeom>
          <a:noFill/>
          <a:ln>
            <a:noFill/>
          </a:ln>
        </p:spPr>
        <p:txBody>
          <a:bodyPr spcFirstLastPara="1" wrap="square" lIns="91425" tIns="45700" rIns="91425" bIns="45700" anchor="ctr" anchorCtr="0">
            <a:normAutofit/>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CDC Dashboard (New Look!)</a:t>
            </a:r>
            <a:endParaRPr lang="en-US" sz="1600"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2399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282964"/>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393" name="Google Shape;393;p2"/>
          <p:cNvSpPr txBox="1">
            <a:spLocks noGrp="1"/>
          </p:cNvSpPr>
          <p:nvPr>
            <p:ph type="title"/>
          </p:nvPr>
        </p:nvSpPr>
        <p:spPr>
          <a:xfrm>
            <a:off x="137059" y="232154"/>
            <a:ext cx="10506456" cy="1010264"/>
          </a:xfrm>
          <a:prstGeom prst="rect">
            <a:avLst/>
          </a:prstGeom>
          <a:noFill/>
          <a:ln>
            <a:noFill/>
          </a:ln>
        </p:spPr>
        <p:txBody>
          <a:bodyPr spcFirstLastPara="1" wrap="square" lIns="91425" tIns="45700" rIns="91425" bIns="45700" anchor="ctr" anchorCtr="0">
            <a:normAutofit/>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CDC Dashboard</a:t>
            </a:r>
            <a:endParaRPr lang="en-US" sz="1600" dirty="0">
              <a:solidFill>
                <a:schemeClr val="dk1"/>
              </a:solidFill>
              <a:latin typeface="Calibri" panose="020F0502020204030204" pitchFamily="34" charset="0"/>
              <a:cs typeface="Calibri" panose="020F0502020204030204" pitchFamily="34" charset="0"/>
            </a:endParaRPr>
          </a:p>
        </p:txBody>
      </p:sp>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338C05-020A-57B8-DD25-E61DAF6C3313}"/>
              </a:ext>
            </a:extLst>
          </p:cNvPr>
          <p:cNvPicPr>
            <a:picLocks noChangeAspect="1"/>
          </p:cNvPicPr>
          <p:nvPr/>
        </p:nvPicPr>
        <p:blipFill>
          <a:blip r:embed="rId4"/>
          <a:stretch>
            <a:fillRect/>
          </a:stretch>
        </p:blipFill>
        <p:spPr>
          <a:xfrm>
            <a:off x="471339" y="1365270"/>
            <a:ext cx="8917953" cy="5043760"/>
          </a:xfrm>
          <a:prstGeom prst="rect">
            <a:avLst/>
          </a:prstGeom>
        </p:spPr>
      </p:pic>
      <p:pic>
        <p:nvPicPr>
          <p:cNvPr id="11" name="Picture 10">
            <a:extLst>
              <a:ext uri="{FF2B5EF4-FFF2-40B4-BE49-F238E27FC236}">
                <a16:creationId xmlns:a16="http://schemas.microsoft.com/office/drawing/2014/main" id="{452AA31D-676A-B07A-0FE7-1BA4DBED1ACF}"/>
              </a:ext>
            </a:extLst>
          </p:cNvPr>
          <p:cNvPicPr>
            <a:picLocks noChangeAspect="1"/>
          </p:cNvPicPr>
          <p:nvPr/>
        </p:nvPicPr>
        <p:blipFill>
          <a:blip r:embed="rId5"/>
          <a:stretch>
            <a:fillRect/>
          </a:stretch>
        </p:blipFill>
        <p:spPr>
          <a:xfrm>
            <a:off x="8138913" y="1780803"/>
            <a:ext cx="3443435" cy="1943248"/>
          </a:xfrm>
          <a:prstGeom prst="rect">
            <a:avLst/>
          </a:prstGeom>
        </p:spPr>
      </p:pic>
    </p:spTree>
    <p:extLst>
      <p:ext uri="{BB962C8B-B14F-4D97-AF65-F5344CB8AC3E}">
        <p14:creationId xmlns:p14="http://schemas.microsoft.com/office/powerpoint/2010/main" val="262719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5</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3870235190"/>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1325605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282964"/>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393" name="Google Shape;393;p2"/>
          <p:cNvSpPr txBox="1">
            <a:spLocks noGrp="1"/>
          </p:cNvSpPr>
          <p:nvPr>
            <p:ph type="title"/>
          </p:nvPr>
        </p:nvSpPr>
        <p:spPr>
          <a:xfrm>
            <a:off x="137059" y="232154"/>
            <a:ext cx="10506456" cy="1010264"/>
          </a:xfrm>
          <a:prstGeom prst="rect">
            <a:avLst/>
          </a:prstGeom>
          <a:noFill/>
          <a:ln>
            <a:noFill/>
          </a:ln>
        </p:spPr>
        <p:txBody>
          <a:bodyPr spcFirstLastPara="1" wrap="square" lIns="91425" tIns="45700" rIns="91425" bIns="45700" anchor="ctr" anchorCtr="0">
            <a:normAutofit/>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CDC Dashboard</a:t>
            </a:r>
            <a:endParaRPr lang="en-US" sz="1600" dirty="0">
              <a:solidFill>
                <a:schemeClr val="dk1"/>
              </a:solidFill>
              <a:latin typeface="Calibri" panose="020F0502020204030204" pitchFamily="34" charset="0"/>
              <a:cs typeface="Calibri" panose="020F0502020204030204" pitchFamily="34" charset="0"/>
            </a:endParaRPr>
          </a:p>
        </p:txBody>
      </p:sp>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12302E6-5837-6463-4EF7-025BDBA2BC5E}"/>
              </a:ext>
            </a:extLst>
          </p:cNvPr>
          <p:cNvPicPr>
            <a:picLocks noChangeAspect="1"/>
          </p:cNvPicPr>
          <p:nvPr/>
        </p:nvPicPr>
        <p:blipFill>
          <a:blip r:embed="rId4"/>
          <a:stretch>
            <a:fillRect/>
          </a:stretch>
        </p:blipFill>
        <p:spPr>
          <a:xfrm>
            <a:off x="1385740" y="1399472"/>
            <a:ext cx="9420520" cy="5003025"/>
          </a:xfrm>
          <a:prstGeom prst="rect">
            <a:avLst/>
          </a:prstGeom>
        </p:spPr>
      </p:pic>
    </p:spTree>
    <p:extLst>
      <p:ext uri="{BB962C8B-B14F-4D97-AF65-F5344CB8AC3E}">
        <p14:creationId xmlns:p14="http://schemas.microsoft.com/office/powerpoint/2010/main" val="234868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93" name="Google Shape;393;p2"/>
          <p:cNvSpPr txBox="1">
            <a:spLocks noGrp="1"/>
          </p:cNvSpPr>
          <p:nvPr>
            <p:ph type="title"/>
          </p:nvPr>
        </p:nvSpPr>
        <p:spPr>
          <a:xfrm>
            <a:off x="209652" y="249570"/>
            <a:ext cx="10506456" cy="1010264"/>
          </a:xfrm>
          <a:prstGeom prst="rect">
            <a:avLst/>
          </a:prstGeom>
          <a:noFill/>
          <a:ln>
            <a:noFill/>
          </a:ln>
        </p:spPr>
        <p:txBody>
          <a:bodyPr spcFirstLastPara="1" wrap="square" lIns="91425" tIns="45700" rIns="91425" bIns="45700" anchor="ctr" anchorCtr="0">
            <a:normAutofit/>
          </a:bodyPr>
          <a:lstStyle/>
          <a:p>
            <a:pPr>
              <a:buClr>
                <a:schemeClr val="dk1"/>
              </a:buClr>
              <a:buSzPts val="3100"/>
            </a:pPr>
            <a:r>
              <a:rPr lang="en-US" sz="3200" b="1" dirty="0">
                <a:solidFill>
                  <a:schemeClr val="dk1"/>
                </a:solidFill>
                <a:latin typeface="Calibri"/>
                <a:cs typeface="Calibri"/>
                <a:sym typeface="Arial"/>
              </a:rPr>
              <a:t>North Carolina Wastewater Trends</a:t>
            </a:r>
            <a:r>
              <a:rPr lang="en-US" dirty="0">
                <a:solidFill>
                  <a:schemeClr val="dk1"/>
                </a:solidFill>
                <a:latin typeface="Calibri"/>
                <a:cs typeface="Calibri"/>
              </a:rPr>
              <a:t> – CDC Dashboard</a:t>
            </a:r>
            <a:endParaRPr lang="en-US" sz="1600" dirty="0">
              <a:solidFill>
                <a:schemeClr val="dk1"/>
              </a:solidFill>
              <a:latin typeface="Calibri" panose="020F0502020204030204" pitchFamily="34" charset="0"/>
              <a:cs typeface="Calibri" panose="020F0502020204030204" pitchFamily="34" charset="0"/>
            </a:endParaRPr>
          </a:p>
        </p:txBody>
      </p:sp>
      <p:sp>
        <p:nvSpPr>
          <p:cNvPr id="400" name="Google Shape;400;p2"/>
          <p:cNvSpPr/>
          <p:nvPr/>
        </p:nvSpPr>
        <p:spPr>
          <a:xfrm rot="-197763">
            <a:off x="4901904" y="5477595"/>
            <a:ext cx="1422335" cy="1134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 name="Google Shape;394;p2">
            <a:extLst>
              <a:ext uri="{FF2B5EF4-FFF2-40B4-BE49-F238E27FC236}">
                <a16:creationId xmlns:a16="http://schemas.microsoft.com/office/drawing/2014/main" id="{C8C708C5-3326-3926-922A-30C29C6BD3D3}"/>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902FBF8B-0654-D96C-F072-0BCA7BA4D055}"/>
              </a:ext>
            </a:extLst>
          </p:cNvPr>
          <p:cNvPicPr>
            <a:picLocks noChangeAspect="1"/>
          </p:cNvPicPr>
          <p:nvPr/>
        </p:nvPicPr>
        <p:blipFill>
          <a:blip r:embed="rId3"/>
          <a:stretch>
            <a:fillRect/>
          </a:stretch>
        </p:blipFill>
        <p:spPr>
          <a:xfrm>
            <a:off x="940518" y="1509404"/>
            <a:ext cx="9345105" cy="4804400"/>
          </a:xfrm>
          <a:prstGeom prst="rect">
            <a:avLst/>
          </a:prstGeom>
        </p:spPr>
      </p:pic>
    </p:spTree>
    <p:extLst>
      <p:ext uri="{BB962C8B-B14F-4D97-AF65-F5344CB8AC3E}">
        <p14:creationId xmlns:p14="http://schemas.microsoft.com/office/powerpoint/2010/main" val="661581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176143"/>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EAF80AA-6D5C-214B-8E6E-6F7F60E785F2}"/>
              </a:ext>
            </a:extLst>
          </p:cNvPr>
          <p:cNvPicPr>
            <a:picLocks noChangeAspect="1"/>
          </p:cNvPicPr>
          <p:nvPr/>
        </p:nvPicPr>
        <p:blipFill rotWithShape="1">
          <a:blip r:embed="rId4"/>
          <a:srcRect t="2421"/>
          <a:stretch/>
        </p:blipFill>
        <p:spPr>
          <a:xfrm>
            <a:off x="480367" y="1468396"/>
            <a:ext cx="10916638" cy="4814568"/>
          </a:xfrm>
          <a:prstGeom prst="rect">
            <a:avLst/>
          </a:prstGeom>
        </p:spPr>
      </p:pic>
      <p:sp>
        <p:nvSpPr>
          <p:cNvPr id="393" name="Google Shape;393;p2"/>
          <p:cNvSpPr txBox="1">
            <a:spLocks noGrp="1"/>
          </p:cNvSpPr>
          <p:nvPr>
            <p:ph type="title"/>
          </p:nvPr>
        </p:nvSpPr>
        <p:spPr>
          <a:xfrm>
            <a:off x="137059" y="232154"/>
            <a:ext cx="10506456" cy="1010264"/>
          </a:xfrm>
          <a:prstGeom prst="rect">
            <a:avLst/>
          </a:prstGeom>
          <a:noFill/>
          <a:ln>
            <a:noFill/>
          </a:ln>
        </p:spPr>
        <p:txBody>
          <a:bodyPr spcFirstLastPara="1" wrap="square" lIns="91425" tIns="45700" rIns="91425" bIns="45700" anchor="ctr" anchorCtr="0">
            <a:normAutofit/>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NEW! Respiratory Illness Data Channel </a:t>
            </a:r>
            <a:endParaRPr lang="en-US" sz="1600" dirty="0">
              <a:solidFill>
                <a:schemeClr val="dk1"/>
              </a:solidFill>
              <a:latin typeface="Calibri" panose="020F0502020204030204" pitchFamily="34" charset="0"/>
              <a:cs typeface="Calibri" panose="020F0502020204030204" pitchFamily="34" charset="0"/>
            </a:endParaRPr>
          </a:p>
        </p:txBody>
      </p:sp>
      <p:sp>
        <p:nvSpPr>
          <p:cNvPr id="4" name="Google Shape;512;p14">
            <a:extLst>
              <a:ext uri="{FF2B5EF4-FFF2-40B4-BE49-F238E27FC236}">
                <a16:creationId xmlns:a16="http://schemas.microsoft.com/office/drawing/2014/main" id="{92F92E8B-8046-0C99-FBFF-FF3C4B5BA3AF}"/>
              </a:ext>
            </a:extLst>
          </p:cNvPr>
          <p:cNvSpPr txBox="1">
            <a:spLocks noGrp="1"/>
          </p:cNvSpPr>
          <p:nvPr/>
        </p:nvSpPr>
        <p:spPr>
          <a:xfrm>
            <a:off x="2518527" y="6163564"/>
            <a:ext cx="9275975" cy="3896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1" i="0" u="none" strike="noStrike" kern="0" cap="none" spc="0" normalizeH="0" baseline="0" noProof="0" dirty="0">
                <a:ln>
                  <a:noFill/>
                </a:ln>
                <a:solidFill>
                  <a:srgbClr val="52849C">
                    <a:lumMod val="75000"/>
                  </a:srgbClr>
                </a:solidFill>
                <a:effectLst/>
                <a:uLnTx/>
                <a:uFillTx/>
                <a:latin typeface="Arial"/>
                <a:cs typeface="Arial"/>
                <a:sym typeface="Arial"/>
              </a:rPr>
              <a:t>https://www.cdc.gov/respiratory-viruses/data/index.html</a:t>
            </a:r>
          </a:p>
          <a:p>
            <a:pPr marL="228600" marR="0" lvl="0" indent="-5080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sz="2000" b="1" i="0" u="none" strike="noStrike" kern="0" cap="none" spc="0" normalizeH="0" baseline="0" noProof="0" dirty="0">
              <a:ln>
                <a:noFill/>
              </a:ln>
              <a:solidFill>
                <a:srgbClr val="52849C">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3160586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204424"/>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393" name="Google Shape;393;p2"/>
          <p:cNvSpPr txBox="1">
            <a:spLocks noGrp="1"/>
          </p:cNvSpPr>
          <p:nvPr>
            <p:ph type="title"/>
          </p:nvPr>
        </p:nvSpPr>
        <p:spPr>
          <a:xfrm>
            <a:off x="137059" y="232154"/>
            <a:ext cx="5688706" cy="1010264"/>
          </a:xfrm>
          <a:prstGeom prst="rect">
            <a:avLst/>
          </a:prstGeom>
          <a:noFill/>
          <a:ln>
            <a:noFill/>
          </a:ln>
        </p:spPr>
        <p:txBody>
          <a:bodyPr spcFirstLastPara="1" wrap="square" lIns="91425" tIns="45700" rIns="91425" bIns="45700" anchor="ctr" anchorCtr="0">
            <a:normAutofit fontScale="90000"/>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NEW! Respiratory Illness Data Channel </a:t>
            </a:r>
            <a:endParaRPr lang="en-US" sz="1600" dirty="0">
              <a:solidFill>
                <a:schemeClr val="dk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B4D8C7F-2E6D-FB30-31F0-3903F53A4CBF}"/>
              </a:ext>
            </a:extLst>
          </p:cNvPr>
          <p:cNvPicPr>
            <a:picLocks noChangeAspect="1"/>
          </p:cNvPicPr>
          <p:nvPr/>
        </p:nvPicPr>
        <p:blipFill>
          <a:blip r:embed="rId4"/>
          <a:stretch>
            <a:fillRect/>
          </a:stretch>
        </p:blipFill>
        <p:spPr>
          <a:xfrm>
            <a:off x="6209122" y="78540"/>
            <a:ext cx="5082501" cy="6619245"/>
          </a:xfrm>
          <a:prstGeom prst="rect">
            <a:avLst/>
          </a:prstGeom>
        </p:spPr>
      </p:pic>
    </p:spTree>
    <p:extLst>
      <p:ext uri="{BB962C8B-B14F-4D97-AF65-F5344CB8AC3E}">
        <p14:creationId xmlns:p14="http://schemas.microsoft.com/office/powerpoint/2010/main" val="3734139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177700"/>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393" name="Google Shape;393;p2"/>
          <p:cNvSpPr txBox="1">
            <a:spLocks noGrp="1"/>
          </p:cNvSpPr>
          <p:nvPr>
            <p:ph type="title"/>
          </p:nvPr>
        </p:nvSpPr>
        <p:spPr>
          <a:xfrm>
            <a:off x="137059" y="232154"/>
            <a:ext cx="10506456" cy="1010264"/>
          </a:xfrm>
          <a:prstGeom prst="rect">
            <a:avLst/>
          </a:prstGeom>
          <a:noFill/>
          <a:ln>
            <a:noFill/>
          </a:ln>
        </p:spPr>
        <p:txBody>
          <a:bodyPr spcFirstLastPara="1" wrap="square" lIns="91425" tIns="45700" rIns="91425" bIns="45700" anchor="ctr" anchorCtr="0">
            <a:normAutofit/>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NEW! Wastewater Data for Avian Influenza</a:t>
            </a:r>
            <a:endParaRPr lang="en-US" sz="1600" dirty="0">
              <a:solidFill>
                <a:schemeClr val="dk1"/>
              </a:solidFill>
              <a:latin typeface="Calibri" panose="020F0502020204030204" pitchFamily="34" charset="0"/>
              <a:cs typeface="Calibri" panose="020F0502020204030204" pitchFamily="34" charset="0"/>
            </a:endParaRPr>
          </a:p>
        </p:txBody>
      </p:sp>
      <p:sp>
        <p:nvSpPr>
          <p:cNvPr id="4" name="Google Shape;512;p14">
            <a:extLst>
              <a:ext uri="{FF2B5EF4-FFF2-40B4-BE49-F238E27FC236}">
                <a16:creationId xmlns:a16="http://schemas.microsoft.com/office/drawing/2014/main" id="{92F92E8B-8046-0C99-FBFF-FF3C4B5BA3AF}"/>
              </a:ext>
            </a:extLst>
          </p:cNvPr>
          <p:cNvSpPr txBox="1">
            <a:spLocks noGrp="1"/>
          </p:cNvSpPr>
          <p:nvPr/>
        </p:nvSpPr>
        <p:spPr>
          <a:xfrm>
            <a:off x="3319808" y="6269962"/>
            <a:ext cx="7502164" cy="2832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000" b="1" i="0" u="none" strike="noStrike" kern="0" cap="none" spc="0" normalizeH="0" baseline="0" noProof="0" dirty="0">
                <a:ln>
                  <a:noFill/>
                </a:ln>
                <a:solidFill>
                  <a:srgbClr val="52849C">
                    <a:lumMod val="75000"/>
                  </a:srgbClr>
                </a:solidFill>
                <a:effectLst/>
                <a:uLnTx/>
                <a:uFillTx/>
                <a:latin typeface="Arial"/>
                <a:cs typeface="Arial"/>
                <a:sym typeface="Arial"/>
              </a:rPr>
              <a:t>https://www.cdc.gov/nwss/rv/wwd-h5.html</a:t>
            </a:r>
            <a:endParaRPr kumimoji="0" sz="2000" b="1" i="0" u="none" strike="noStrike" kern="0" cap="none" spc="0" normalizeH="0" baseline="0" noProof="0" dirty="0">
              <a:ln>
                <a:noFill/>
              </a:ln>
              <a:solidFill>
                <a:srgbClr val="52849C">
                  <a:lumMod val="75000"/>
                </a:srgbClr>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488DAA0E-6159-0685-19D2-520C44C4B026}"/>
              </a:ext>
            </a:extLst>
          </p:cNvPr>
          <p:cNvPicPr>
            <a:picLocks noChangeAspect="1"/>
          </p:cNvPicPr>
          <p:nvPr/>
        </p:nvPicPr>
        <p:blipFill>
          <a:blip r:embed="rId4"/>
          <a:stretch>
            <a:fillRect/>
          </a:stretch>
        </p:blipFill>
        <p:spPr>
          <a:xfrm>
            <a:off x="1753384" y="1254997"/>
            <a:ext cx="8531847" cy="5002386"/>
          </a:xfrm>
          <a:prstGeom prst="rect">
            <a:avLst/>
          </a:prstGeom>
        </p:spPr>
      </p:pic>
    </p:spTree>
    <p:extLst>
      <p:ext uri="{BB962C8B-B14F-4D97-AF65-F5344CB8AC3E}">
        <p14:creationId xmlns:p14="http://schemas.microsoft.com/office/powerpoint/2010/main" val="864744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7" name="Picture 2">
            <a:extLst>
              <a:ext uri="{FF2B5EF4-FFF2-40B4-BE49-F238E27FC236}">
                <a16:creationId xmlns:a16="http://schemas.microsoft.com/office/drawing/2014/main" id="{2DE7B2EC-4AC7-FA27-EA47-A1A04D4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6177700"/>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4;p2">
            <a:extLst>
              <a:ext uri="{FF2B5EF4-FFF2-40B4-BE49-F238E27FC236}">
                <a16:creationId xmlns:a16="http://schemas.microsoft.com/office/drawing/2014/main" id="{46A5616C-1A39-2ED9-A5D8-8D33D1118639}"/>
              </a:ext>
            </a:extLst>
          </p:cNvPr>
          <p:cNvSpPr/>
          <p:nvPr/>
        </p:nvSpPr>
        <p:spPr>
          <a:xfrm>
            <a:off x="0" y="417618"/>
            <a:ext cx="128016" cy="631415"/>
          </a:xfrm>
          <a:prstGeom prst="rect">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2">
            <a:extLst>
              <a:ext uri="{FF2B5EF4-FFF2-40B4-BE49-F238E27FC236}">
                <a16:creationId xmlns:a16="http://schemas.microsoft.com/office/drawing/2014/main" id="{BB974A0E-598C-BCCC-DCA3-43724B41A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t="2954" r="20579" b="86342"/>
          <a:stretch/>
        </p:blipFill>
        <p:spPr bwMode="auto">
          <a:xfrm>
            <a:off x="0" y="-48763"/>
            <a:ext cx="12192000" cy="575036"/>
          </a:xfrm>
          <a:prstGeom prst="rect">
            <a:avLst/>
          </a:prstGeom>
          <a:noFill/>
          <a:extLst>
            <a:ext uri="{909E8E84-426E-40DD-AFC4-6F175D3DCCD1}">
              <a14:hiddenFill xmlns:a14="http://schemas.microsoft.com/office/drawing/2010/main">
                <a:solidFill>
                  <a:srgbClr val="FFFFFF"/>
                </a:solidFill>
              </a14:hiddenFill>
            </a:ext>
          </a:extLst>
        </p:spPr>
      </p:pic>
      <p:sp>
        <p:nvSpPr>
          <p:cNvPr id="393" name="Google Shape;393;p2"/>
          <p:cNvSpPr txBox="1">
            <a:spLocks noGrp="1"/>
          </p:cNvSpPr>
          <p:nvPr>
            <p:ph type="title"/>
          </p:nvPr>
        </p:nvSpPr>
        <p:spPr>
          <a:xfrm>
            <a:off x="137059" y="232154"/>
            <a:ext cx="4991122" cy="1010264"/>
          </a:xfrm>
          <a:prstGeom prst="rect">
            <a:avLst/>
          </a:prstGeom>
          <a:noFill/>
          <a:ln>
            <a:noFill/>
          </a:ln>
        </p:spPr>
        <p:txBody>
          <a:bodyPr spcFirstLastPara="1" wrap="square" lIns="91425" tIns="45700" rIns="91425" bIns="45700" anchor="ctr" anchorCtr="0">
            <a:normAutofit fontScale="90000"/>
          </a:bodyPr>
          <a:lstStyle/>
          <a:p>
            <a:pPr>
              <a:buClr>
                <a:schemeClr val="dk1"/>
              </a:buClr>
              <a:buSzPts val="3100"/>
            </a:pPr>
            <a:r>
              <a:rPr lang="en-US" sz="3200" b="1" dirty="0">
                <a:solidFill>
                  <a:schemeClr val="dk1"/>
                </a:solidFill>
                <a:latin typeface="Calibri"/>
                <a:cs typeface="Calibri"/>
                <a:sym typeface="Arial"/>
              </a:rPr>
              <a:t>National Wastewater Trends</a:t>
            </a:r>
            <a:r>
              <a:rPr lang="en-US" dirty="0">
                <a:solidFill>
                  <a:schemeClr val="dk1"/>
                </a:solidFill>
                <a:latin typeface="Calibri"/>
                <a:cs typeface="Calibri"/>
              </a:rPr>
              <a:t> – NEW! Wastewater Data for Avian Influenza</a:t>
            </a:r>
            <a:endParaRPr lang="en-US" sz="1600" dirty="0">
              <a:solidFill>
                <a:schemeClr val="dk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1195128-66B0-2DD0-7A92-EF570A37C347}"/>
              </a:ext>
            </a:extLst>
          </p:cNvPr>
          <p:cNvPicPr>
            <a:picLocks noChangeAspect="1"/>
          </p:cNvPicPr>
          <p:nvPr/>
        </p:nvPicPr>
        <p:blipFill>
          <a:blip r:embed="rId4"/>
          <a:stretch>
            <a:fillRect/>
          </a:stretch>
        </p:blipFill>
        <p:spPr>
          <a:xfrm>
            <a:off x="5265240" y="0"/>
            <a:ext cx="6739891" cy="6779260"/>
          </a:xfrm>
          <a:prstGeom prst="rect">
            <a:avLst/>
          </a:prstGeom>
        </p:spPr>
      </p:pic>
    </p:spTree>
    <p:extLst>
      <p:ext uri="{BB962C8B-B14F-4D97-AF65-F5344CB8AC3E}">
        <p14:creationId xmlns:p14="http://schemas.microsoft.com/office/powerpoint/2010/main" val="75323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56</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3759605161"/>
              </p:ext>
            </p:extLst>
          </p:nvPr>
        </p:nvGraphicFramePr>
        <p:xfrm>
          <a:off x="1012054" y="643467"/>
          <a:ext cx="10172931" cy="5327522"/>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Foodborne and Vector borne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Carl Williams, DVM, DACVPM</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State Public Health Veterinarian</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264993243"/>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Respiratory and MPOX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Emma Doran, MD MPH</a:t>
                      </a:r>
                    </a:p>
                    <a:p>
                      <a:endPar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Director, Vaccine Preventable and Respiratory Diseases</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67481771"/>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tc>
                  <a:txBody>
                    <a:bodyPr/>
                    <a:lstStyle/>
                    <a:p>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Nicole Snyder, PhD, MPH</a:t>
                      </a: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Public Health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rgbClr val="EAEAEA"/>
                    </a:solidFill>
                  </a:tcPr>
                </a:tc>
                <a:extLst>
                  <a:ext uri="{0D108BD9-81ED-4DB2-BD59-A6C34878D82A}">
                    <a16:rowId xmlns:a16="http://schemas.microsoft.com/office/drawing/2014/main" val="1073366535"/>
                  </a:ext>
                </a:extLst>
              </a:tr>
              <a:tr h="16106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400616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9BFE-2664-AD0E-0DB3-F83C79D615F4}"/>
              </a:ext>
            </a:extLst>
          </p:cNvPr>
          <p:cNvSpPr>
            <a:spLocks noGrp="1"/>
          </p:cNvSpPr>
          <p:nvPr>
            <p:ph type="title"/>
          </p:nvPr>
        </p:nvSpPr>
        <p:spPr>
          <a:xfrm>
            <a:off x="5297762" y="329184"/>
            <a:ext cx="6251110" cy="1783080"/>
          </a:xfrm>
        </p:spPr>
        <p:txBody>
          <a:bodyPr anchor="b">
            <a:normAutofit/>
          </a:bodyPr>
          <a:lstStyle/>
          <a:p>
            <a:r>
              <a:rPr lang="en-US" sz="5400">
                <a:solidFill>
                  <a:schemeClr val="tx1"/>
                </a:solidFill>
                <a:cs typeface="Calibri Light"/>
              </a:rPr>
              <a:t>Today’s agenda</a:t>
            </a:r>
          </a:p>
        </p:txBody>
      </p:sp>
      <p:sp>
        <p:nvSpPr>
          <p:cNvPr id="3" name="Content Placeholder 2">
            <a:extLst>
              <a:ext uri="{FF2B5EF4-FFF2-40B4-BE49-F238E27FC236}">
                <a16:creationId xmlns:a16="http://schemas.microsoft.com/office/drawing/2014/main" id="{9F9B302D-45C2-38BC-4109-0C000A852762}"/>
              </a:ext>
            </a:extLst>
          </p:cNvPr>
          <p:cNvSpPr>
            <a:spLocks noGrp="1"/>
          </p:cNvSpPr>
          <p:nvPr>
            <p:ph idx="1"/>
          </p:nvPr>
        </p:nvSpPr>
        <p:spPr>
          <a:xfrm>
            <a:off x="5297762" y="2189285"/>
            <a:ext cx="6251110" cy="4001203"/>
          </a:xfrm>
        </p:spPr>
        <p:txBody>
          <a:bodyPr vert="horz" lIns="91440" tIns="45720" rIns="91440" bIns="45720" rtlCol="0" anchor="t">
            <a:normAutofit/>
          </a:bodyPr>
          <a:lstStyle/>
          <a:p>
            <a:endParaRPr lang="en-US" sz="2000">
              <a:solidFill>
                <a:schemeClr val="tx1"/>
              </a:solidFill>
            </a:endParaRPr>
          </a:p>
          <a:p>
            <a:r>
              <a:rPr lang="en-US" sz="2000">
                <a:latin typeface="Calibri"/>
                <a:cs typeface="Calibri"/>
              </a:rPr>
              <a:t>News &amp; Updates</a:t>
            </a:r>
          </a:p>
          <a:p>
            <a:r>
              <a:rPr lang="en-US" sz="2000">
                <a:latin typeface="Calibri"/>
                <a:cs typeface="Calibri"/>
              </a:rPr>
              <a:t>Vaccines for Adults (317)</a:t>
            </a:r>
            <a:endParaRPr lang="en-US" sz="2000">
              <a:latin typeface="Calibri"/>
              <a:ea typeface="Calibri"/>
              <a:cs typeface="Calibri"/>
            </a:endParaRPr>
          </a:p>
          <a:p>
            <a:r>
              <a:rPr lang="en-US" sz="2000">
                <a:latin typeface="Calibri"/>
                <a:cs typeface="Calibri"/>
              </a:rPr>
              <a:t>COVID-19 Updates</a:t>
            </a:r>
            <a:endParaRPr lang="en-US" sz="2000">
              <a:latin typeface="Calibri"/>
              <a:ea typeface="Calibri"/>
              <a:cs typeface="Calibri"/>
            </a:endParaRPr>
          </a:p>
          <a:p>
            <a:r>
              <a:rPr lang="en-US" sz="2000">
                <a:latin typeface="Calibri"/>
                <a:cs typeface="Calibri"/>
              </a:rPr>
              <a:t>Flu Updates</a:t>
            </a:r>
            <a:endParaRPr lang="en-US" sz="2000">
              <a:latin typeface="Calibri"/>
              <a:ea typeface="Calibri"/>
              <a:cs typeface="Calibri"/>
            </a:endParaRPr>
          </a:p>
          <a:p>
            <a:r>
              <a:rPr lang="en-US" sz="2000">
                <a:latin typeface="Calibri"/>
                <a:cs typeface="Calibri"/>
              </a:rPr>
              <a:t>RSV Updates</a:t>
            </a:r>
          </a:p>
          <a:p>
            <a:r>
              <a:rPr lang="en-US" sz="2000">
                <a:latin typeface="Calibri"/>
                <a:cs typeface="Calibri"/>
              </a:rPr>
              <a:t>Mpox Updates</a:t>
            </a:r>
            <a:endParaRPr lang="en-US" sz="2000">
              <a:latin typeface="Calibri"/>
              <a:ea typeface="Calibri"/>
              <a:cs typeface="Calibri"/>
            </a:endParaRPr>
          </a:p>
          <a:p>
            <a:r>
              <a:rPr lang="en-US" sz="2000">
                <a:latin typeface="Calibri"/>
                <a:cs typeface="Calibri"/>
              </a:rPr>
              <a:t>Questions</a:t>
            </a:r>
            <a:endParaRPr lang="en-US" sz="2000">
              <a:latin typeface="Calibri"/>
              <a:ea typeface="Calibri"/>
              <a:cs typeface="Calibri"/>
            </a:endParaRPr>
          </a:p>
        </p:txBody>
      </p:sp>
      <p:pic>
        <p:nvPicPr>
          <p:cNvPr id="5" name="Picture 4" descr="Needle and vial">
            <a:extLst>
              <a:ext uri="{FF2B5EF4-FFF2-40B4-BE49-F238E27FC236}">
                <a16:creationId xmlns:a16="http://schemas.microsoft.com/office/drawing/2014/main" id="{953DAC6F-E53C-CCE2-F304-B52B87F528DA}"/>
              </a:ext>
            </a:extLst>
          </p:cNvPr>
          <p:cNvPicPr>
            <a:picLocks noChangeAspect="1"/>
          </p:cNvPicPr>
          <p:nvPr/>
        </p:nvPicPr>
        <p:blipFill rotWithShape="1">
          <a:blip r:embed="rId3"/>
          <a:srcRect l="5112" r="4955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83368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kern="1200">
                <a:solidFill>
                  <a:srgbClr val="FFFFFF"/>
                </a:solidFill>
                <a:latin typeface="+mj-lt"/>
                <a:ea typeface="+mj-ea"/>
                <a:cs typeface="+mj-cs"/>
              </a:rPr>
              <a:t>New</a:t>
            </a:r>
            <a:r>
              <a:rPr lang="en-US">
                <a:solidFill>
                  <a:srgbClr val="FFFFFF"/>
                </a:solidFill>
              </a:rPr>
              <a:t>s &amp; Updates</a:t>
            </a:r>
            <a:endParaRPr lang="en-US" kern="1200">
              <a:solidFill>
                <a:srgbClr val="FFFFFF"/>
              </a:solidFill>
              <a:latin typeface="+mj-lt"/>
              <a:ea typeface="+mj-ea"/>
              <a:cs typeface="+mj-cs"/>
            </a:endParaRPr>
          </a:p>
        </p:txBody>
      </p:sp>
    </p:spTree>
    <p:extLst>
      <p:ext uri="{BB962C8B-B14F-4D97-AF65-F5344CB8AC3E}">
        <p14:creationId xmlns:p14="http://schemas.microsoft.com/office/powerpoint/2010/main" val="4205874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E340-F36B-FE2F-F2B3-E6DB8EDFD376}"/>
              </a:ext>
            </a:extLst>
          </p:cNvPr>
          <p:cNvSpPr>
            <a:spLocks noGrp="1"/>
          </p:cNvSpPr>
          <p:nvPr>
            <p:ph type="title"/>
          </p:nvPr>
        </p:nvSpPr>
        <p:spPr>
          <a:xfrm>
            <a:off x="838200" y="122670"/>
            <a:ext cx="10515600" cy="644382"/>
          </a:xfrm>
        </p:spPr>
        <p:txBody>
          <a:bodyPr lIns="91440" tIns="45720" rIns="91440" bIns="45720" anchor="ctr">
            <a:normAutofit/>
          </a:bodyPr>
          <a:lstStyle/>
          <a:p>
            <a:pPr algn="ctr"/>
            <a:r>
              <a:rPr lang="en-US" sz="3200">
                <a:latin typeface="Calibri"/>
                <a:ea typeface="Calibri"/>
                <a:cs typeface="Calibri"/>
              </a:rPr>
              <a:t>New Dosing Schedule for BEXSERO</a:t>
            </a:r>
            <a:endParaRPr lang="en-US" sz="3200">
              <a:ea typeface="Calibri Light" panose="020F0302020204030204"/>
              <a:cs typeface="Calibri Light" panose="020F0302020204030204"/>
            </a:endParaRPr>
          </a:p>
        </p:txBody>
      </p:sp>
      <p:sp>
        <p:nvSpPr>
          <p:cNvPr id="4" name="Content Placeholder 3">
            <a:extLst>
              <a:ext uri="{FF2B5EF4-FFF2-40B4-BE49-F238E27FC236}">
                <a16:creationId xmlns:a16="http://schemas.microsoft.com/office/drawing/2014/main" id="{B8855D26-C1FB-9F13-6FED-67148D592F40}"/>
              </a:ext>
            </a:extLst>
          </p:cNvPr>
          <p:cNvSpPr>
            <a:spLocks noGrp="1"/>
          </p:cNvSpPr>
          <p:nvPr>
            <p:ph sz="half" idx="1"/>
          </p:nvPr>
        </p:nvSpPr>
        <p:spPr>
          <a:xfrm>
            <a:off x="180110" y="763444"/>
            <a:ext cx="5839690" cy="5413519"/>
          </a:xfrm>
        </p:spPr>
        <p:txBody>
          <a:bodyPr vert="horz" lIns="91440" tIns="45720" rIns="91440" bIns="45720" rtlCol="0" anchor="t">
            <a:normAutofit/>
          </a:bodyPr>
          <a:lstStyle/>
          <a:p>
            <a:r>
              <a:rPr lang="en-US" sz="2000">
                <a:ea typeface="Calibri"/>
                <a:cs typeface="Calibri"/>
              </a:rPr>
              <a:t>Previous schedule: 2 doses, 1 month apart</a:t>
            </a:r>
          </a:p>
          <a:p>
            <a:r>
              <a:rPr lang="en-US" sz="2000">
                <a:ea typeface="Calibri"/>
                <a:cs typeface="Calibri"/>
              </a:rPr>
              <a:t>New Schedule (two options)*:</a:t>
            </a:r>
          </a:p>
          <a:p>
            <a:pPr lvl="1"/>
            <a:r>
              <a:rPr lang="en-US" sz="2000">
                <a:ea typeface="Calibri"/>
                <a:cs typeface="Calibri"/>
              </a:rPr>
              <a:t>Two doses, 6 months apart (if the second dose is administered earlier than 6 months after the first dose, a third dose should be administered at least 4 months after the second dose)</a:t>
            </a:r>
          </a:p>
          <a:p>
            <a:pPr lvl="1"/>
            <a:r>
              <a:rPr lang="en-US" sz="2000">
                <a:ea typeface="Calibri"/>
                <a:cs typeface="Calibri"/>
              </a:rPr>
              <a:t>Three dose series at 0, 1-2, and 6 months</a:t>
            </a:r>
          </a:p>
          <a:p>
            <a:r>
              <a:rPr lang="en-US" sz="2000">
                <a:ea typeface="Calibri"/>
                <a:cs typeface="Calibri"/>
              </a:rPr>
              <a:t>View the </a:t>
            </a:r>
            <a:r>
              <a:rPr lang="en-US" sz="2000">
                <a:ea typeface="Calibri"/>
                <a:cs typeface="Calibri"/>
                <a:hlinkClick r:id="rId2"/>
              </a:rPr>
              <a:t>updated package insert</a:t>
            </a:r>
            <a:endParaRPr lang="en-US" sz="2000">
              <a:ea typeface="Calibri"/>
              <a:cs typeface="Calibri"/>
            </a:endParaRPr>
          </a:p>
          <a:p>
            <a:r>
              <a:rPr lang="en-US" sz="2000">
                <a:ea typeface="Calibri"/>
                <a:cs typeface="Calibri"/>
              </a:rPr>
              <a:t>Update standing orders accordingly </a:t>
            </a:r>
          </a:p>
          <a:p>
            <a:r>
              <a:rPr lang="en-US" sz="2000">
                <a:ea typeface="Calibri"/>
                <a:cs typeface="Calibri"/>
              </a:rPr>
              <a:t>Use </a:t>
            </a:r>
            <a:r>
              <a:rPr lang="en-US" sz="2000">
                <a:ea typeface="+mn-lt"/>
                <a:cs typeface="+mn-lt"/>
              </a:rPr>
              <a:t>shared clinical decision-making </a:t>
            </a:r>
            <a:r>
              <a:rPr lang="en-US" sz="2000">
                <a:ea typeface="Calibri"/>
                <a:cs typeface="Calibri"/>
              </a:rPr>
              <a:t>when considering </a:t>
            </a:r>
            <a:r>
              <a:rPr lang="en-US" sz="2000" err="1">
                <a:ea typeface="Calibri"/>
                <a:cs typeface="Calibri"/>
              </a:rPr>
              <a:t>MenB</a:t>
            </a:r>
            <a:r>
              <a:rPr lang="en-US" sz="2000">
                <a:ea typeface="Calibri"/>
                <a:cs typeface="Calibri"/>
              </a:rPr>
              <a:t> for adolescents and young adults who are not at high risk</a:t>
            </a:r>
          </a:p>
          <a:p>
            <a:r>
              <a:rPr lang="en-US" sz="2000">
                <a:ea typeface="Calibri"/>
                <a:cs typeface="Calibri"/>
              </a:rPr>
              <a:t>Visit CDC's </a:t>
            </a:r>
            <a:r>
              <a:rPr lang="en-US" sz="2000">
                <a:hlinkClick r:id="rId3"/>
              </a:rPr>
              <a:t>Meningococcal Vaccine Recommendations</a:t>
            </a:r>
            <a:r>
              <a:rPr lang="en-US" sz="2000"/>
              <a:t> website for more information. </a:t>
            </a:r>
            <a:endParaRPr lang="en-US" sz="2000">
              <a:ea typeface="Calibri"/>
              <a:cs typeface="Calibri"/>
            </a:endParaRPr>
          </a:p>
          <a:p>
            <a:endParaRPr lang="en-US">
              <a:ea typeface="Calibri"/>
              <a:cs typeface="Calibri"/>
            </a:endParaRPr>
          </a:p>
        </p:txBody>
      </p:sp>
      <p:pic>
        <p:nvPicPr>
          <p:cNvPr id="6" name="Content Placeholder 5">
            <a:extLst>
              <a:ext uri="{FF2B5EF4-FFF2-40B4-BE49-F238E27FC236}">
                <a16:creationId xmlns:a16="http://schemas.microsoft.com/office/drawing/2014/main" id="{36855458-4DE3-2FCB-D793-D2B21A79AF67}"/>
              </a:ext>
            </a:extLst>
          </p:cNvPr>
          <p:cNvPicPr>
            <a:picLocks noGrp="1" noChangeAspect="1"/>
          </p:cNvPicPr>
          <p:nvPr>
            <p:ph sz="half" idx="2"/>
          </p:nvPr>
        </p:nvPicPr>
        <p:blipFill>
          <a:blip r:embed="rId4"/>
          <a:srcRect b="24885"/>
          <a:stretch/>
        </p:blipFill>
        <p:spPr>
          <a:xfrm>
            <a:off x="6013556" y="760010"/>
            <a:ext cx="6096000" cy="1832091"/>
          </a:xfrm>
        </p:spPr>
      </p:pic>
      <p:sp>
        <p:nvSpPr>
          <p:cNvPr id="3" name="TextBox 2">
            <a:extLst>
              <a:ext uri="{FF2B5EF4-FFF2-40B4-BE49-F238E27FC236}">
                <a16:creationId xmlns:a16="http://schemas.microsoft.com/office/drawing/2014/main" id="{D805065C-5D71-CBB2-84A9-39860F2B55D7}"/>
              </a:ext>
            </a:extLst>
          </p:cNvPr>
          <p:cNvSpPr txBox="1"/>
          <p:nvPr/>
        </p:nvSpPr>
        <p:spPr>
          <a:xfrm>
            <a:off x="2152073" y="6185720"/>
            <a:ext cx="77332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*Schedule is subject to change pending ACIP's October 2024 meeting</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949195-233A-CFC6-6322-F62271B4B05D}"/>
              </a:ext>
            </a:extLst>
          </p:cNvPr>
          <p:cNvSpPr txBox="1"/>
          <p:nvPr/>
        </p:nvSpPr>
        <p:spPr>
          <a:xfrm>
            <a:off x="6109416" y="2895063"/>
            <a:ext cx="538766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a:ln>
                  <a:noFill/>
                </a:ln>
                <a:solidFill>
                  <a:srgbClr val="FF0000"/>
                </a:solidFill>
                <a:effectLst/>
                <a:uLnTx/>
                <a:uFillTx/>
                <a:latin typeface="Calibri" panose="020F0502020204030204"/>
                <a:ea typeface="Calibri" panose="020F0502020204030204"/>
                <a:cs typeface="Calibri" panose="020F0502020204030204"/>
              </a:rPr>
              <a:t>BEXSERO and TRUMENBA® are NOT interchangeable; Series should be completed using the same product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a:ln>
                  <a:noFill/>
                </a:ln>
                <a:solidFill>
                  <a:srgbClr val="FF0000"/>
                </a:solidFill>
                <a:effectLst/>
                <a:uLnTx/>
                <a:uFillTx/>
                <a:latin typeface="Calibri" panose="020F0502020204030204"/>
                <a:ea typeface="Calibri" panose="020F0502020204030204"/>
                <a:cs typeface="Calibri" panose="020F0502020204030204"/>
              </a:rPr>
              <a:t>For privately insured patients, check with the insurance plan to ensure a third dose of Bexsero is covered.</a:t>
            </a:r>
          </a:p>
        </p:txBody>
      </p:sp>
    </p:spTree>
    <p:extLst>
      <p:ext uri="{BB962C8B-B14F-4D97-AF65-F5344CB8AC3E}">
        <p14:creationId xmlns:p14="http://schemas.microsoft.com/office/powerpoint/2010/main" val="220720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p:txBody>
          <a:bodyPr lIns="121920" tIns="60960" rIns="121920" bIns="60960" anchor="ctr">
            <a:noAutofit/>
          </a:bodyPr>
          <a:lstStyle/>
          <a:p>
            <a:r>
              <a:rPr lang="en-US" sz="1800" b="0"/>
              <a:t>NC Department of Health and Human Services </a:t>
            </a:r>
          </a:p>
          <a:p>
            <a:r>
              <a:rPr lang="en-US"/>
              <a:t>Foodborne – Salmonella &amp; Infants</a:t>
            </a:r>
          </a:p>
          <a:p>
            <a:r>
              <a:rPr lang="en-US">
                <a:latin typeface="Arial"/>
                <a:cs typeface="Arial"/>
              </a:rPr>
              <a:t>Vector-borne – Arbovirus </a:t>
            </a:r>
          </a:p>
        </p:txBody>
      </p:sp>
      <p:sp>
        <p:nvSpPr>
          <p:cNvPr id="10" name="Text Placeholder 8"/>
          <p:cNvSpPr>
            <a:spLocks noGrp="1"/>
          </p:cNvSpPr>
          <p:nvPr>
            <p:ph type="body" sz="quarter" idx="11"/>
          </p:nvPr>
        </p:nvSpPr>
        <p:spPr/>
        <p:txBody>
          <a:bodyPr/>
          <a:lstStyle/>
          <a:p>
            <a:r>
              <a:rPr lang="en-US"/>
              <a:t>Carl Williams</a:t>
            </a:r>
          </a:p>
          <a:p>
            <a:r>
              <a:rPr lang="en-US" sz="2400"/>
              <a:t>Public Health Veterinarian</a:t>
            </a:r>
          </a:p>
        </p:txBody>
      </p:sp>
      <p:sp>
        <p:nvSpPr>
          <p:cNvPr id="11" name="Text Placeholder 9"/>
          <p:cNvSpPr>
            <a:spLocks noGrp="1"/>
          </p:cNvSpPr>
          <p:nvPr>
            <p:ph type="body" sz="quarter" idx="12"/>
          </p:nvPr>
        </p:nvSpPr>
        <p:spPr/>
        <p:txBody>
          <a:bodyPr>
            <a:normAutofit/>
          </a:bodyPr>
          <a:lstStyle/>
          <a:p>
            <a:r>
              <a:rPr lang="en-US" sz="2000"/>
              <a:t>September 10, 2024</a:t>
            </a:r>
          </a:p>
        </p:txBody>
      </p:sp>
    </p:spTree>
    <p:extLst>
      <p:ext uri="{BB962C8B-B14F-4D97-AF65-F5344CB8AC3E}">
        <p14:creationId xmlns:p14="http://schemas.microsoft.com/office/powerpoint/2010/main" val="2860315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60048-9912-2AB5-7E16-A0750BCB66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D3A83-60BB-4F95-B83E-0EB106275A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CF701BC-7ADF-C556-1037-C6DD16BD275B}"/>
              </a:ext>
            </a:extLst>
          </p:cNvPr>
          <p:cNvPicPr>
            <a:picLocks noChangeAspect="1"/>
          </p:cNvPicPr>
          <p:nvPr/>
        </p:nvPicPr>
        <p:blipFill>
          <a:blip r:embed="rId3"/>
          <a:stretch>
            <a:fillRect/>
          </a:stretch>
        </p:blipFill>
        <p:spPr>
          <a:xfrm>
            <a:off x="5664730" y="0"/>
            <a:ext cx="5247927" cy="6858000"/>
          </a:xfrm>
          <a:prstGeom prst="rect">
            <a:avLst/>
          </a:prstGeom>
        </p:spPr>
      </p:pic>
      <p:sp>
        <p:nvSpPr>
          <p:cNvPr id="5" name="TextBox 4">
            <a:extLst>
              <a:ext uri="{FF2B5EF4-FFF2-40B4-BE49-F238E27FC236}">
                <a16:creationId xmlns:a16="http://schemas.microsoft.com/office/drawing/2014/main" id="{06DFD03A-BB4B-8B83-B947-2DF33A56FF27}"/>
              </a:ext>
            </a:extLst>
          </p:cNvPr>
          <p:cNvSpPr txBox="1"/>
          <p:nvPr/>
        </p:nvSpPr>
        <p:spPr>
          <a:xfrm>
            <a:off x="164173" y="519136"/>
            <a:ext cx="5500557"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Researchers from Duke and Emory University are conducting a study to understand benefits of proactively connecting first-time pregnant individuals with information about vaccines recommended during pregnancy and for their child(ren) after birth.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Eligibility criteria</a:t>
            </a:r>
            <a:endPar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We invite practices meeting the following criteria to participate in the study:</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Provide routine prenatal care.</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Located in North Carolina.</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Don’t currently offer information about childhood vaccines to pregnant patients.</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Agree to be randomized to deliver the intervention or not.</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kumimoji="0" lang="en-US" sz="20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99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C8F6-8936-01AB-DF99-7C6A2D36D4AF}"/>
              </a:ext>
            </a:extLst>
          </p:cNvPr>
          <p:cNvSpPr>
            <a:spLocks noGrp="1"/>
          </p:cNvSpPr>
          <p:nvPr>
            <p:ph type="title"/>
          </p:nvPr>
        </p:nvSpPr>
        <p:spPr>
          <a:xfrm>
            <a:off x="838200" y="365125"/>
            <a:ext cx="10515600" cy="1325563"/>
          </a:xfrm>
        </p:spPr>
        <p:txBody>
          <a:bodyPr anchor="ctr">
            <a:normAutofit/>
          </a:bodyPr>
          <a:lstStyle/>
          <a:p>
            <a:r>
              <a:rPr lang="en-US"/>
              <a:t>Pertussis Cases Are Rising in NC</a:t>
            </a:r>
          </a:p>
        </p:txBody>
      </p:sp>
      <p:pic>
        <p:nvPicPr>
          <p:cNvPr id="6" name="Content Placeholder 5" descr="Doctor with pregnant woman">
            <a:extLst>
              <a:ext uri="{FF2B5EF4-FFF2-40B4-BE49-F238E27FC236}">
                <a16:creationId xmlns:a16="http://schemas.microsoft.com/office/drawing/2014/main" id="{2262CCC2-A13C-F59C-D3B4-CF9BF8D8C546}"/>
              </a:ext>
            </a:extLst>
          </p:cNvPr>
          <p:cNvPicPr>
            <a:picLocks noGrp="1" noChangeAspect="1"/>
          </p:cNvPicPr>
          <p:nvPr>
            <p:ph sz="half" idx="1"/>
          </p:nvPr>
        </p:nvPicPr>
        <p:blipFill>
          <a:blip r:embed="rId2"/>
          <a:srcRect l="29139" r="8641" b="1"/>
          <a:stretch/>
        </p:blipFill>
        <p:spPr>
          <a:xfrm>
            <a:off x="838200" y="1825625"/>
            <a:ext cx="5181600" cy="4351338"/>
          </a:xfrm>
          <a:noFill/>
        </p:spPr>
      </p:pic>
      <p:sp>
        <p:nvSpPr>
          <p:cNvPr id="4" name="Content Placeholder 3">
            <a:extLst>
              <a:ext uri="{FF2B5EF4-FFF2-40B4-BE49-F238E27FC236}">
                <a16:creationId xmlns:a16="http://schemas.microsoft.com/office/drawing/2014/main" id="{8C7A4D33-A26C-74AB-8EDE-2DCB1E85EF90}"/>
              </a:ext>
            </a:extLst>
          </p:cNvPr>
          <p:cNvSpPr>
            <a:spLocks noGrp="1"/>
          </p:cNvSpPr>
          <p:nvPr>
            <p:ph sz="half" idx="2"/>
          </p:nvPr>
        </p:nvSpPr>
        <p:spPr>
          <a:xfrm>
            <a:off x="6172200" y="1825625"/>
            <a:ext cx="5181600" cy="4351338"/>
          </a:xfrm>
        </p:spPr>
        <p:txBody>
          <a:bodyPr vert="horz" lIns="91440" tIns="45720" rIns="91440" bIns="45720" rtlCol="0">
            <a:normAutofit/>
          </a:bodyPr>
          <a:lstStyle/>
          <a:p>
            <a:r>
              <a:rPr lang="en-US" sz="2000"/>
              <a:t>Ensure both children and adults are up-to-date on DTaP/Tdap vaccinations</a:t>
            </a:r>
          </a:p>
          <a:p>
            <a:r>
              <a:rPr lang="en-US" sz="2000"/>
              <a:t>Collaborate with local OB offices to encourage Tdap administrations for pregnant individuals during the 27th through 36th week of each pregnancy.</a:t>
            </a:r>
          </a:p>
          <a:p>
            <a:r>
              <a:rPr lang="en-US" sz="2000"/>
              <a:t>OB offices can obtain NCIR access to document Tdap, flu, RSV, COVID-19, and other vaccines being administered in their office. </a:t>
            </a:r>
          </a:p>
          <a:p>
            <a:r>
              <a:rPr lang="en-US" sz="2000"/>
              <a:t>Encourage local hospitals and childcare centers to promote Tdap vaccination among workers.</a:t>
            </a:r>
          </a:p>
        </p:txBody>
      </p:sp>
      <p:sp>
        <p:nvSpPr>
          <p:cNvPr id="5" name="Slide Number Placeholder 4">
            <a:extLst>
              <a:ext uri="{FF2B5EF4-FFF2-40B4-BE49-F238E27FC236}">
                <a16:creationId xmlns:a16="http://schemas.microsoft.com/office/drawing/2014/main" id="{970F4730-7B74-0F37-F4DB-66D76D21C33A}"/>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84D3A83-60BB-4F95-B83E-0EB106275A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525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a:solidFill>
                  <a:srgbClr val="FFFFFF"/>
                </a:solidFill>
              </a:rPr>
              <a:t>Vaccines for Adults (317)</a:t>
            </a:r>
            <a:endParaRPr lang="en-US" kern="1200">
              <a:solidFill>
                <a:srgbClr val="FFFFFF"/>
              </a:solidFill>
              <a:latin typeface="+mj-lt"/>
              <a:ea typeface="+mj-ea"/>
              <a:cs typeface="+mj-cs"/>
            </a:endParaRPr>
          </a:p>
        </p:txBody>
      </p:sp>
    </p:spTree>
    <p:extLst>
      <p:ext uri="{BB962C8B-B14F-4D97-AF65-F5344CB8AC3E}">
        <p14:creationId xmlns:p14="http://schemas.microsoft.com/office/powerpoint/2010/main" val="2653465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34D79-585F-867E-D9E8-52C6754688B3}"/>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4800" kern="1200">
                <a:solidFill>
                  <a:schemeClr val="tx1"/>
                </a:solidFill>
                <a:latin typeface="+mj-lt"/>
                <a:ea typeface="+mj-ea"/>
                <a:cs typeface="+mj-cs"/>
              </a:rPr>
              <a:t>Coverage Criteria Updates</a:t>
            </a:r>
          </a:p>
        </p:txBody>
      </p:sp>
      <p:grpSp>
        <p:nvGrpSpPr>
          <p:cNvPr id="53" name="Group 5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54" name="Rectangle 5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9439ACEB-1ED3-CE70-5B0C-D5310C1CEBE3}"/>
              </a:ext>
            </a:extLst>
          </p:cNvPr>
          <p:cNvSpPr txBox="1"/>
          <p:nvPr/>
        </p:nvSpPr>
        <p:spPr>
          <a:xfrm>
            <a:off x="5343374" y="658290"/>
            <a:ext cx="6124726" cy="5209110"/>
          </a:xfrm>
          <a:prstGeom prst="rect">
            <a:avLst/>
          </a:prstGeo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Coverage criteria distinguishes which North Carolinians are eligible for state-supplied vaccine from the North Carolina Immunization Program (NCIP).</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NCIP state-supplied vaccine is generally available for children through the age of 18 in compliance with recommendations made by the Advisory Committee for Immunization Practices (ACIP) and the Vaccines for Children (VFC) program. ACIP recommends certain vaccines for certain individuals who are not covered by NCIP state-supplied vaccine.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Health care providers must use privately purchased vaccine for those individuals who wish to have vaccine and are not covered by this coverage criteria.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Please review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hlinkClick r:id="rId2"/>
              </a:rPr>
              <a:t>new coverage criteria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to ensure VFC and 317 vaccines are being administered to the correct individuals.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67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CF0974-6D89-9D3B-8EE8-B24E655791B0}"/>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What are 317 vaccines?</a:t>
            </a:r>
          </a:p>
        </p:txBody>
      </p:sp>
      <p:sp>
        <p:nvSpPr>
          <p:cNvPr id="6" name="TextBox 5">
            <a:extLst>
              <a:ext uri="{FF2B5EF4-FFF2-40B4-BE49-F238E27FC236}">
                <a16:creationId xmlns:a16="http://schemas.microsoft.com/office/drawing/2014/main" id="{4E5A00DC-C503-29C7-0BA7-F7020FBAF6FD}"/>
              </a:ext>
            </a:extLst>
          </p:cNvPr>
          <p:cNvSpPr txBox="1"/>
          <p:nvPr/>
        </p:nvSpPr>
        <p:spPr>
          <a:xfrm>
            <a:off x="5657850" y="969818"/>
            <a:ext cx="6229350" cy="2744932"/>
          </a:xfrm>
          <a:prstGeom prst="rect">
            <a:avLst/>
          </a:prstGeom>
        </p:spPr>
        <p:txBody>
          <a:bodyPr vert="horz" lIns="91440" tIns="45720" rIns="91440" bIns="45720" rtlCol="0">
            <a:no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Section 317 of the Public Health Service Act:  authorizes federal purchase of vaccines for children, adolescents, and adults.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Over its 50-year history, 317-purchased vaccine has been directed toward priority populations - uninsured adults and a few other select patient populations (i.e.,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HepB</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birth dose).  </a:t>
            </a:r>
          </a:p>
        </p:txBody>
      </p:sp>
      <p:graphicFrame>
        <p:nvGraphicFramePr>
          <p:cNvPr id="5" name="Diagram 4">
            <a:extLst>
              <a:ext uri="{FF2B5EF4-FFF2-40B4-BE49-F238E27FC236}">
                <a16:creationId xmlns:a16="http://schemas.microsoft.com/office/drawing/2014/main" id="{99A315A0-5410-32F9-17B0-0D2354BF1903}"/>
              </a:ext>
            </a:extLst>
          </p:cNvPr>
          <p:cNvGraphicFramePr/>
          <p:nvPr/>
        </p:nvGraphicFramePr>
        <p:xfrm>
          <a:off x="2793297" y="3923953"/>
          <a:ext cx="8331201" cy="3143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5591708-C05D-872B-9FE9-D6EC5467F42A}"/>
              </a:ext>
            </a:extLst>
          </p:cNvPr>
          <p:cNvSpPr txBox="1"/>
          <p:nvPr/>
        </p:nvSpPr>
        <p:spPr>
          <a:xfrm>
            <a:off x="3961698" y="3923953"/>
            <a:ext cx="7315902" cy="369332"/>
          </a:xfrm>
          <a:prstGeom prst="rect">
            <a:avLst/>
          </a:prstGeom>
          <a:noFill/>
        </p:spPr>
        <p:txBody>
          <a:bodyPr wrap="square" rtlCol="0">
            <a:spAutoFit/>
          </a:bodyPr>
          <a:lstStyle/>
          <a:p>
            <a:pPr marL="11430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There are two (2) components of the “State Supply” program: </a:t>
            </a:r>
          </a:p>
        </p:txBody>
      </p:sp>
    </p:spTree>
    <p:extLst>
      <p:ext uri="{BB962C8B-B14F-4D97-AF65-F5344CB8AC3E}">
        <p14:creationId xmlns:p14="http://schemas.microsoft.com/office/powerpoint/2010/main" val="1222229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CF0974-6D89-9D3B-8EE8-B24E655791B0}"/>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a:t>The need to separate VFC and 317 stock</a:t>
            </a:r>
            <a:endParaRPr lang="en-US" sz="4800" kern="1200">
              <a:solidFill>
                <a:schemeClr val="tx1"/>
              </a:solidFill>
              <a:latin typeface="+mj-lt"/>
              <a:ea typeface="+mj-ea"/>
              <a:cs typeface="+mj-cs"/>
            </a:endParaRPr>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3944E2E2-B22A-4CE9-16EA-61C80984EEF4}"/>
              </a:ext>
            </a:extLst>
          </p:cNvPr>
          <p:cNvGraphicFramePr/>
          <p:nvPr/>
        </p:nvGraphicFramePr>
        <p:xfrm>
          <a:off x="1043631" y="2560323"/>
          <a:ext cx="9970733" cy="3781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614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F19517FE-5DA7-3F5A-0E26-0322B1C675E9}"/>
              </a:ext>
            </a:extLst>
          </p:cNvPr>
          <p:cNvSpPr>
            <a:spLocks noGrp="1"/>
          </p:cNvSpPr>
          <p:nvPr>
            <p:ph type="title"/>
          </p:nvPr>
        </p:nvSpPr>
        <p:spPr>
          <a:xfrm>
            <a:off x="717395" y="-1224"/>
            <a:ext cx="6797405" cy="880636"/>
          </a:xfrm>
        </p:spPr>
        <p:txBody>
          <a:bodyPr vert="horz" lIns="91440" tIns="45720" rIns="91440" bIns="45720" rtlCol="0" anchor="ctr">
            <a:normAutofit/>
          </a:bodyPr>
          <a:lstStyle/>
          <a:p>
            <a:pPr algn="ctr" defTabSz="914400"/>
            <a:r>
              <a:rPr lang="en-US" sz="3600">
                <a:solidFill>
                  <a:schemeClr val="tx1"/>
                </a:solidFill>
                <a:latin typeface="Calibri  "/>
                <a:cs typeface="+mj-cs"/>
              </a:rPr>
              <a:t>Adult vaccines</a:t>
            </a:r>
          </a:p>
        </p:txBody>
      </p:sp>
      <p:sp>
        <p:nvSpPr>
          <p:cNvPr id="2" name="Content Placeholder 1">
            <a:extLst>
              <a:ext uri="{FF2B5EF4-FFF2-40B4-BE49-F238E27FC236}">
                <a16:creationId xmlns:a16="http://schemas.microsoft.com/office/drawing/2014/main" id="{3D94FF1E-6A4B-DA20-74B1-9D0D8F633ACD}"/>
              </a:ext>
            </a:extLst>
          </p:cNvPr>
          <p:cNvSpPr>
            <a:spLocks noGrp="1"/>
          </p:cNvSpPr>
          <p:nvPr>
            <p:ph sz="quarter" idx="10"/>
          </p:nvPr>
        </p:nvSpPr>
        <p:spPr>
          <a:xfrm>
            <a:off x="232475" y="770531"/>
            <a:ext cx="7893939" cy="5805523"/>
          </a:xfrm>
        </p:spPr>
        <p:txBody>
          <a:bodyPr vert="horz" wrap="square" lIns="91440" tIns="45720" rIns="91440" bIns="45720" rtlCol="0" anchor="t">
            <a:normAutofit/>
          </a:bodyPr>
          <a:lstStyle/>
          <a:p>
            <a:pPr marL="171450" indent="-228600" defTabSz="914400">
              <a:lnSpc>
                <a:spcPct val="90000"/>
              </a:lnSpc>
              <a:spcAft>
                <a:spcPts val="600"/>
              </a:spcAft>
            </a:pPr>
            <a:r>
              <a:rPr lang="en-US" sz="2000">
                <a:latin typeface="Calibri  "/>
                <a:cs typeface="+mn-cs"/>
              </a:rPr>
              <a:t>Providers that are authorized (LHDs, FQHCs, RHCs) to order adult (317) vaccines, will need to separate 317 doses from VFC doses</a:t>
            </a:r>
          </a:p>
          <a:p>
            <a:pPr marL="171450" indent="-228600" defTabSz="914400">
              <a:lnSpc>
                <a:spcPct val="90000"/>
              </a:lnSpc>
              <a:spcAft>
                <a:spcPts val="600"/>
              </a:spcAft>
            </a:pPr>
            <a:r>
              <a:rPr lang="en-US" sz="2000">
                <a:latin typeface="Calibri  "/>
                <a:cs typeface="+mn-cs"/>
              </a:rPr>
              <a:t>When ordering for adult population that falls under the coverage criteria please do the following:</a:t>
            </a:r>
            <a:endParaRPr lang="en-US" sz="2000">
              <a:latin typeface="Calibri  "/>
              <a:cs typeface="Arial"/>
            </a:endParaRPr>
          </a:p>
          <a:p>
            <a:pPr marL="575945" lvl="1" indent="-228600" defTabSz="914400">
              <a:lnSpc>
                <a:spcPct val="90000"/>
              </a:lnSpc>
              <a:spcAft>
                <a:spcPts val="600"/>
              </a:spcAft>
              <a:buFont typeface="Arial" panose="020B0604020202020204" pitchFamily="34" charset="0"/>
              <a:buChar char="•"/>
            </a:pPr>
            <a:r>
              <a:rPr lang="en-US" sz="2000">
                <a:latin typeface="Calibri  "/>
                <a:cs typeface="+mn-cs"/>
              </a:rPr>
              <a:t>In NCIR under Site Information on your order screen, you will need to tell us how many doses you plan on using for your approved adult population</a:t>
            </a:r>
            <a:endParaRPr lang="en-US" sz="2000">
              <a:latin typeface="Calibri  "/>
              <a:cs typeface="Arial"/>
            </a:endParaRPr>
          </a:p>
          <a:p>
            <a:pPr marL="171450" indent="-228600" defTabSz="914400">
              <a:lnSpc>
                <a:spcPct val="90000"/>
              </a:lnSpc>
              <a:spcAft>
                <a:spcPts val="600"/>
              </a:spcAft>
            </a:pPr>
            <a:r>
              <a:rPr lang="en-US" sz="2000">
                <a:latin typeface="Calibri  "/>
                <a:ea typeface="Calibri"/>
                <a:cs typeface="Calibri"/>
              </a:rPr>
              <a:t>When doses arrive:</a:t>
            </a:r>
          </a:p>
          <a:p>
            <a:pPr marL="685800" lvl="1" indent="-342900" defTabSz="914400">
              <a:lnSpc>
                <a:spcPct val="90000"/>
              </a:lnSpc>
              <a:spcAft>
                <a:spcPts val="600"/>
              </a:spcAft>
              <a:buFont typeface="Arial" panose="020B0603020102020204" pitchFamily="34" charset="0"/>
              <a:buChar char="•"/>
            </a:pPr>
            <a:r>
              <a:rPr lang="en-US" sz="2000">
                <a:latin typeface="Calibri  "/>
                <a:ea typeface="Calibri"/>
                <a:cs typeface="Calibri"/>
              </a:rPr>
              <a:t>Check the packing slip to ensure the correct number of 317 vaccines were delivered</a:t>
            </a:r>
          </a:p>
          <a:p>
            <a:pPr marL="685800" lvl="1" indent="-342900" defTabSz="914400">
              <a:lnSpc>
                <a:spcPct val="90000"/>
              </a:lnSpc>
              <a:spcAft>
                <a:spcPts val="600"/>
              </a:spcAft>
              <a:buFont typeface="Arial" panose="020B0603020102020204" pitchFamily="34" charset="0"/>
              <a:buChar char="•"/>
            </a:pPr>
            <a:r>
              <a:rPr lang="en-US" sz="2000">
                <a:latin typeface="Calibri  "/>
                <a:ea typeface="Calibri"/>
                <a:cs typeface="Calibri"/>
              </a:rPr>
              <a:t>Label the vaccines "317 Only"; store separately from VFC and Private stock vaccines within the storage unit. </a:t>
            </a:r>
          </a:p>
          <a:p>
            <a:pPr marL="171450" indent="-228600" defTabSz="914400">
              <a:lnSpc>
                <a:spcPct val="90000"/>
              </a:lnSpc>
              <a:spcAft>
                <a:spcPts val="600"/>
              </a:spcAft>
            </a:pPr>
            <a:r>
              <a:rPr lang="en-US" sz="2000">
                <a:latin typeface="Calibri"/>
                <a:ea typeface="Calibri"/>
                <a:cs typeface="Calibri"/>
              </a:rPr>
              <a:t>Due to the limited number of 317 doses, borrowing between 317 and other funding sources (private/VFC), will not be allowed. (If accidental borrowing occurs, doses must be paid back within 30 days using the VFC borrowing process)</a:t>
            </a:r>
          </a:p>
          <a:p>
            <a:pPr marL="0" indent="-228600" defTabSz="914400">
              <a:lnSpc>
                <a:spcPct val="90000"/>
              </a:lnSpc>
              <a:spcAft>
                <a:spcPts val="600"/>
              </a:spcAft>
            </a:pPr>
            <a:endParaRPr lang="en-US" sz="2000">
              <a:latin typeface="Arial" panose="020B0604020202020204"/>
              <a:ea typeface="Calibri"/>
              <a:cs typeface="Arial"/>
            </a:endParaRPr>
          </a:p>
        </p:txBody>
      </p:sp>
      <p:pic>
        <p:nvPicPr>
          <p:cNvPr id="5" name="Picture 4" descr="A picture containing text, indoor, different, cluttered&#10;&#10;Description automatically generated">
            <a:extLst>
              <a:ext uri="{FF2B5EF4-FFF2-40B4-BE49-F238E27FC236}">
                <a16:creationId xmlns:a16="http://schemas.microsoft.com/office/drawing/2014/main" id="{BB399EEE-5FF6-16F6-8B88-DC9250D89D10}"/>
              </a:ext>
            </a:extLst>
          </p:cNvPr>
          <p:cNvPicPr>
            <a:picLocks noChangeAspect="1"/>
          </p:cNvPicPr>
          <p:nvPr/>
        </p:nvPicPr>
        <p:blipFill>
          <a:blip r:embed="rId2"/>
          <a:stretch>
            <a:fillRect/>
          </a:stretch>
        </p:blipFill>
        <p:spPr>
          <a:xfrm>
            <a:off x="8357600" y="168168"/>
            <a:ext cx="3275535" cy="2631536"/>
          </a:xfrm>
          <a:prstGeom prst="rect">
            <a:avLst/>
          </a:prstGeom>
        </p:spPr>
      </p:pic>
      <p:pic>
        <p:nvPicPr>
          <p:cNvPr id="4" name="Picture 3">
            <a:extLst>
              <a:ext uri="{FF2B5EF4-FFF2-40B4-BE49-F238E27FC236}">
                <a16:creationId xmlns:a16="http://schemas.microsoft.com/office/drawing/2014/main" id="{F9DE52F9-1DC3-012A-3FED-596CE717C9E3}"/>
              </a:ext>
            </a:extLst>
          </p:cNvPr>
          <p:cNvPicPr>
            <a:picLocks noChangeAspect="1"/>
          </p:cNvPicPr>
          <p:nvPr/>
        </p:nvPicPr>
        <p:blipFill>
          <a:blip r:embed="rId3"/>
          <a:stretch>
            <a:fillRect/>
          </a:stretch>
        </p:blipFill>
        <p:spPr>
          <a:xfrm>
            <a:off x="8354592" y="3053733"/>
            <a:ext cx="3710846" cy="3264689"/>
          </a:xfrm>
          <a:prstGeom prst="rect">
            <a:avLst/>
          </a:prstGeom>
        </p:spPr>
      </p:pic>
      <p:pic>
        <p:nvPicPr>
          <p:cNvPr id="7" name="Picture 6">
            <a:extLst>
              <a:ext uri="{FF2B5EF4-FFF2-40B4-BE49-F238E27FC236}">
                <a16:creationId xmlns:a16="http://schemas.microsoft.com/office/drawing/2014/main" id="{993AF36D-DE16-1EDD-0C43-0CD6A651449C}"/>
              </a:ext>
            </a:extLst>
          </p:cNvPr>
          <p:cNvPicPr>
            <a:picLocks noChangeAspect="1"/>
          </p:cNvPicPr>
          <p:nvPr/>
        </p:nvPicPr>
        <p:blipFill>
          <a:blip r:embed="rId4"/>
          <a:stretch>
            <a:fillRect/>
          </a:stretch>
        </p:blipFill>
        <p:spPr>
          <a:xfrm>
            <a:off x="4284973" y="5381625"/>
            <a:ext cx="3893088" cy="1369505"/>
          </a:xfrm>
          <a:prstGeom prst="rect">
            <a:avLst/>
          </a:prstGeom>
        </p:spPr>
      </p:pic>
      <p:sp>
        <p:nvSpPr>
          <p:cNvPr id="6" name="Rectangle 5">
            <a:extLst>
              <a:ext uri="{FF2B5EF4-FFF2-40B4-BE49-F238E27FC236}">
                <a16:creationId xmlns:a16="http://schemas.microsoft.com/office/drawing/2014/main" id="{8C18B3DA-D74A-2E45-94B5-B86E49489456}"/>
              </a:ext>
            </a:extLst>
          </p:cNvPr>
          <p:cNvSpPr/>
          <p:nvPr/>
        </p:nvSpPr>
        <p:spPr>
          <a:xfrm>
            <a:off x="9053945" y="3858491"/>
            <a:ext cx="1378528" cy="83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A32C359-1E54-CCF8-60E7-2954FF121DC4}"/>
              </a:ext>
            </a:extLst>
          </p:cNvPr>
          <p:cNvSpPr/>
          <p:nvPr/>
        </p:nvSpPr>
        <p:spPr>
          <a:xfrm>
            <a:off x="9053945" y="4241858"/>
            <a:ext cx="1378528" cy="83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CB01CA5-DBD7-DCFF-70A5-49C771427D35}"/>
              </a:ext>
            </a:extLst>
          </p:cNvPr>
          <p:cNvSpPr/>
          <p:nvPr/>
        </p:nvSpPr>
        <p:spPr>
          <a:xfrm>
            <a:off x="9088580" y="4384963"/>
            <a:ext cx="1039091" cy="83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BD986E9B-FE7C-7AF9-7CE1-9939433AE540}"/>
              </a:ext>
            </a:extLst>
          </p:cNvPr>
          <p:cNvSpPr/>
          <p:nvPr/>
        </p:nvSpPr>
        <p:spPr>
          <a:xfrm>
            <a:off x="9171708" y="4528155"/>
            <a:ext cx="1039091" cy="831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5630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CF0974-6D89-9D3B-8EE8-B24E655791B0}"/>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4800" kern="1200">
                <a:solidFill>
                  <a:schemeClr val="tx1"/>
                </a:solidFill>
                <a:latin typeface="+mj-lt"/>
                <a:ea typeface="+mj-ea"/>
                <a:cs typeface="+mj-cs"/>
              </a:rPr>
              <a:t>VFA 317 Office Hours</a:t>
            </a:r>
          </a:p>
        </p:txBody>
      </p:sp>
      <p:grpSp>
        <p:nvGrpSpPr>
          <p:cNvPr id="27" name="Group 2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8" name="Rectangle 2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F59424C-44BB-A15E-C7C6-8E3D7D17BD8A}"/>
              </a:ext>
            </a:extLst>
          </p:cNvPr>
          <p:cNvSpPr txBox="1"/>
          <p:nvPr/>
        </p:nvSpPr>
        <p:spPr>
          <a:xfrm>
            <a:off x="5656218" y="1463039"/>
            <a:ext cx="5542387" cy="4300447"/>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The North Carolina Immunization Program (NCIP) will host office hours for local health departments (LHDs), federally qualified health centers (FQHCs), rural health clinics (RHCs), and other Vaccines for Adult (VFA) providers to learn more about how to properly order and separate adult “317” vaccines provided by the NCIP on September 12, 2024, at 12:00pm ET.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71500" marR="0" lvl="1" indent="0" algn="l" defTabSz="914400" rtl="0" eaLnBrk="1" fontAlgn="auto" latinLnBrk="0" hangingPunct="1">
              <a:lnSpc>
                <a:spcPct val="90000"/>
              </a:lnSpc>
              <a:spcBef>
                <a:spcPts val="0"/>
              </a:spcBef>
              <a:spcAft>
                <a:spcPts val="0"/>
              </a:spcAft>
              <a:buClrTx/>
              <a:buSzPts val="1000"/>
              <a:buFontTx/>
              <a:buNone/>
              <a:tabLst>
                <a:tab pos="457200" algn="l"/>
              </a:tabLst>
              <a:defRPr/>
            </a:pPr>
            <a:r>
              <a:rPr kumimoji="0" lang="en-US" sz="2000" b="0" i="0" u="sng" strike="noStrike" kern="1200" cap="none" spc="0" normalizeH="0" baseline="0" noProof="0">
                <a:ln>
                  <a:noFill/>
                </a:ln>
                <a:solidFill>
                  <a:srgbClr val="000000"/>
                </a:solidFill>
                <a:effectLst/>
                <a:uLnTx/>
                <a:uFillTx/>
                <a:latin typeface="Calibri" panose="020F0502020204030204"/>
                <a:ea typeface="+mn-ea"/>
                <a:cs typeface="+mn-cs"/>
                <a:hlinkClick r:id="rId2"/>
              </a:rPr>
              <a:t>Meeting link</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571500" marR="0" lvl="1" indent="0" algn="l" defTabSz="914400" rtl="0" eaLnBrk="1" fontAlgn="auto" latinLnBrk="0" hangingPunct="1">
              <a:lnSpc>
                <a:spcPct val="90000"/>
              </a:lnSpc>
              <a:spcBef>
                <a:spcPts val="0"/>
              </a:spcBef>
              <a:spcAft>
                <a:spcPts val="0"/>
              </a:spcAft>
              <a:buClrTx/>
              <a:buSzPts val="1000"/>
              <a:buFontTx/>
              <a:buNone/>
              <a:tabLst>
                <a:tab pos="457200" algn="l"/>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Meeting ID: 237 794 194 268</a:t>
            </a:r>
          </a:p>
          <a:p>
            <a:pPr marL="571500" marR="0" lvl="1" indent="0" algn="l" defTabSz="914400" rtl="0" eaLnBrk="1" fontAlgn="auto" latinLnBrk="0" hangingPunct="1">
              <a:lnSpc>
                <a:spcPct val="90000"/>
              </a:lnSpc>
              <a:spcBef>
                <a:spcPts val="0"/>
              </a:spcBef>
              <a:spcAft>
                <a:spcPts val="0"/>
              </a:spcAft>
              <a:buClrTx/>
              <a:buSzPts val="1000"/>
              <a:buFontTx/>
              <a:buNone/>
              <a:tabLst>
                <a:tab pos="457200" algn="l"/>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Passcode: QX4ja7</a:t>
            </a:r>
          </a:p>
          <a:p>
            <a:pPr marL="571500" marR="0" lvl="1"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Dial in: </a:t>
            </a:r>
            <a:r>
              <a:rPr kumimoji="0" lang="en-US" sz="2000" b="0" i="0" u="sng" strike="noStrike" kern="1200" cap="none" spc="0" normalizeH="0" baseline="0" noProof="0">
                <a:ln>
                  <a:noFill/>
                </a:ln>
                <a:solidFill>
                  <a:srgbClr val="000000"/>
                </a:solidFill>
                <a:effectLst/>
                <a:uLnTx/>
                <a:uFillTx/>
                <a:latin typeface="Calibri" panose="020F0502020204030204"/>
                <a:ea typeface="+mn-ea"/>
                <a:cs typeface="+mn-cs"/>
                <a:hlinkClick r:id="rId3"/>
              </a:rPr>
              <a:t>+1 984-204-1487,,22636747#</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7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kern="1200">
                <a:solidFill>
                  <a:srgbClr val="FFFFFF"/>
                </a:solidFill>
                <a:latin typeface="+mj-lt"/>
                <a:ea typeface="+mj-ea"/>
                <a:cs typeface="+mj-cs"/>
              </a:rPr>
              <a:t>COVID-19 Updates</a:t>
            </a:r>
          </a:p>
        </p:txBody>
      </p:sp>
    </p:spTree>
    <p:extLst>
      <p:ext uri="{BB962C8B-B14F-4D97-AF65-F5344CB8AC3E}">
        <p14:creationId xmlns:p14="http://schemas.microsoft.com/office/powerpoint/2010/main" val="1431511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F938-4DCF-7B12-3FED-7C7D2263B315}"/>
              </a:ext>
            </a:extLst>
          </p:cNvPr>
          <p:cNvSpPr>
            <a:spLocks noGrp="1"/>
          </p:cNvSpPr>
          <p:nvPr>
            <p:ph type="title"/>
          </p:nvPr>
        </p:nvSpPr>
        <p:spPr/>
        <p:txBody>
          <a:bodyPr/>
          <a:lstStyle/>
          <a:p>
            <a:r>
              <a:rPr lang="en-US" b="1">
                <a:latin typeface="Calibri Light" panose="020F0302020204030204" pitchFamily="34" charset="0"/>
                <a:cs typeface="Calibri Light" panose="020F0302020204030204" pitchFamily="34" charset="0"/>
              </a:rPr>
              <a:t>COVID-19: IMPORTANT: Do Not Administer 23-24 COVID-19 Vaccines</a:t>
            </a:r>
          </a:p>
        </p:txBody>
      </p:sp>
      <p:sp>
        <p:nvSpPr>
          <p:cNvPr id="3" name="TextBox 2">
            <a:extLst>
              <a:ext uri="{FF2B5EF4-FFF2-40B4-BE49-F238E27FC236}">
                <a16:creationId xmlns:a16="http://schemas.microsoft.com/office/drawing/2014/main" id="{4C9BBE6F-5C14-C7E1-6B55-23C1A80B2238}"/>
              </a:ext>
            </a:extLst>
          </p:cNvPr>
          <p:cNvSpPr txBox="1"/>
          <p:nvPr/>
        </p:nvSpPr>
        <p:spPr>
          <a:xfrm>
            <a:off x="66632" y="4641454"/>
            <a:ext cx="11885882" cy="19082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
                <a:ea typeface="+mn-ea"/>
                <a:cs typeface="+mn-cs"/>
              </a:rPr>
              <a:t>Updated mRNA COVID-19 vaccines include </a:t>
            </a:r>
            <a:r>
              <a:rPr kumimoji="0" lang="en-US" sz="2000" b="1" i="0" u="none" strike="noStrike" kern="1200" cap="none" spc="0" normalizeH="0" baseline="0" noProof="0">
                <a:ln>
                  <a:noFill/>
                </a:ln>
                <a:solidFill>
                  <a:prstClr val="black"/>
                </a:solidFill>
                <a:effectLst/>
                <a:uLnTx/>
                <a:uFillTx/>
                <a:latin typeface="Calibri  "/>
                <a:ea typeface="+mn-ea"/>
                <a:cs typeface="+mn-cs"/>
              </a:rPr>
              <a:t>Comirnaty</a:t>
            </a:r>
            <a:r>
              <a:rPr kumimoji="0" lang="en-US" sz="2000" b="0" i="0" u="none" strike="noStrike" kern="1200" cap="none" spc="0" normalizeH="0" baseline="0" noProof="0">
                <a:ln>
                  <a:noFill/>
                </a:ln>
                <a:solidFill>
                  <a:prstClr val="black"/>
                </a:solidFill>
                <a:effectLst/>
                <a:uLnTx/>
                <a:uFillTx/>
                <a:latin typeface="Calibri  "/>
                <a:ea typeface="+mn-ea"/>
                <a:cs typeface="+mn-cs"/>
              </a:rPr>
              <a:t> and </a:t>
            </a:r>
            <a:r>
              <a:rPr kumimoji="0" lang="en-US" sz="2000" b="1" i="0" u="none" strike="noStrike" kern="1200" cap="none" spc="0" normalizeH="0" baseline="0" noProof="0">
                <a:ln>
                  <a:noFill/>
                </a:ln>
                <a:solidFill>
                  <a:prstClr val="black"/>
                </a:solidFill>
                <a:effectLst/>
                <a:uLnTx/>
                <a:uFillTx/>
                <a:latin typeface="Calibri  "/>
                <a:ea typeface="+mn-ea"/>
                <a:cs typeface="+mn-cs"/>
              </a:rPr>
              <a:t>Spikevax</a:t>
            </a:r>
            <a:r>
              <a:rPr kumimoji="0" lang="en-US" sz="2000" b="0" i="0" u="none" strike="noStrike" kern="1200" cap="none" spc="0" normalizeH="0" baseline="0" noProof="0">
                <a:ln>
                  <a:noFill/>
                </a:ln>
                <a:solidFill>
                  <a:prstClr val="black"/>
                </a:solidFill>
                <a:effectLst/>
                <a:uLnTx/>
                <a:uFillTx/>
                <a:latin typeface="Calibri  "/>
                <a:ea typeface="+mn-ea"/>
                <a:cs typeface="+mn-cs"/>
              </a:rPr>
              <a:t>, both of which are approved for individuals 12 years of age and older, and the </a:t>
            </a:r>
            <a:r>
              <a:rPr kumimoji="0" lang="en-US" sz="2000" b="1" i="0" u="none" strike="noStrike" kern="1200" cap="none" spc="0" normalizeH="0" baseline="0" noProof="0">
                <a:ln>
                  <a:noFill/>
                </a:ln>
                <a:solidFill>
                  <a:prstClr val="black"/>
                </a:solidFill>
                <a:effectLst/>
                <a:uLnTx/>
                <a:uFillTx/>
                <a:latin typeface="Calibri  "/>
                <a:ea typeface="+mn-ea"/>
                <a:cs typeface="+mn-cs"/>
              </a:rPr>
              <a:t>Moderna COVID-19 Vaccine </a:t>
            </a:r>
            <a:r>
              <a:rPr kumimoji="0" lang="en-US" sz="2000" b="0" i="0" u="none" strike="noStrike" kern="1200" cap="none" spc="0" normalizeH="0" baseline="0" noProof="0">
                <a:ln>
                  <a:noFill/>
                </a:ln>
                <a:solidFill>
                  <a:prstClr val="black"/>
                </a:solidFill>
                <a:effectLst/>
                <a:uLnTx/>
                <a:uFillTx/>
                <a:latin typeface="Calibri  "/>
                <a:ea typeface="+mn-ea"/>
                <a:cs typeface="+mn-cs"/>
              </a:rPr>
              <a:t>and </a:t>
            </a:r>
            <a:r>
              <a:rPr kumimoji="0" lang="en-US" sz="2000" b="1" i="0" u="none" strike="noStrike" kern="1200" cap="none" spc="0" normalizeH="0" baseline="0" noProof="0">
                <a:ln>
                  <a:noFill/>
                </a:ln>
                <a:solidFill>
                  <a:prstClr val="black"/>
                </a:solidFill>
                <a:effectLst/>
                <a:uLnTx/>
                <a:uFillTx/>
                <a:latin typeface="Calibri  "/>
                <a:ea typeface="+mn-ea"/>
                <a:cs typeface="+mn-cs"/>
              </a:rPr>
              <a:t>Pfizer-BioNTech COVID-19 Vaccine</a:t>
            </a:r>
            <a:r>
              <a:rPr kumimoji="0" lang="en-US" sz="2000" b="0" i="0" u="none" strike="noStrike" kern="1200" cap="none" spc="0" normalizeH="0" baseline="0" noProof="0">
                <a:ln>
                  <a:noFill/>
                </a:ln>
                <a:solidFill>
                  <a:prstClr val="black"/>
                </a:solidFill>
                <a:effectLst/>
                <a:uLnTx/>
                <a:uFillTx/>
                <a:latin typeface="Calibri  "/>
                <a:ea typeface="+mn-ea"/>
                <a:cs typeface="+mn-cs"/>
              </a:rPr>
              <a:t>, both of which are authorized for emergency use for individuals 6 months through 11 years of 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
                <a:ea typeface="+mn-ea"/>
                <a:cs typeface="+mn-cs"/>
              </a:rPr>
              <a:t>Updated Novavax vaccine is authorized for emergency use for individuals 12 years of age and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
              <a:ea typeface="+mn-ea"/>
              <a:cs typeface="+mn-cs"/>
            </a:endParaRPr>
          </a:p>
        </p:txBody>
      </p:sp>
      <p:graphicFrame>
        <p:nvGraphicFramePr>
          <p:cNvPr id="5" name="Diagram 4">
            <a:extLst>
              <a:ext uri="{FF2B5EF4-FFF2-40B4-BE49-F238E27FC236}">
                <a16:creationId xmlns:a16="http://schemas.microsoft.com/office/drawing/2014/main" id="{513B0018-B7E5-3400-B88F-A0D02E732D25}"/>
              </a:ext>
            </a:extLst>
          </p:cNvPr>
          <p:cNvGraphicFramePr/>
          <p:nvPr/>
        </p:nvGraphicFramePr>
        <p:xfrm>
          <a:off x="631735" y="1162050"/>
          <a:ext cx="10928528" cy="3327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34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FD7DA576-2603-5BA7-EA82-9B2870404D2F}"/>
              </a:ext>
            </a:extLst>
          </p:cNvPr>
          <p:cNvSpPr>
            <a:spLocks noGrp="1"/>
          </p:cNvSpPr>
          <p:nvPr>
            <p:ph type="body" sz="quarter" idx="10"/>
          </p:nvPr>
        </p:nvSpPr>
        <p:spPr>
          <a:xfrm>
            <a:off x="519750" y="2105911"/>
            <a:ext cx="5129289" cy="4136571"/>
          </a:xfrm>
        </p:spPr>
        <p:txBody>
          <a:bodyPr lIns="121920" tIns="60960" rIns="121920" bIns="60960" anchor="t">
            <a:noAutofit/>
          </a:bodyPr>
          <a:lstStyle/>
          <a:p>
            <a:pPr marL="227748" indent="-227748"/>
            <a:r>
              <a:rPr lang="en-US">
                <a:latin typeface="Arial"/>
                <a:cs typeface="Arial"/>
              </a:rPr>
              <a:t>Initially small geographic and molecular clusters reported to DPH by LHDs and SLPH</a:t>
            </a:r>
            <a:endParaRPr lang="en-US"/>
          </a:p>
        </p:txBody>
      </p:sp>
      <p:sp>
        <p:nvSpPr>
          <p:cNvPr id="10" name="Title 4">
            <a:extLst>
              <a:ext uri="{FF2B5EF4-FFF2-40B4-BE49-F238E27FC236}">
                <a16:creationId xmlns:a16="http://schemas.microsoft.com/office/drawing/2014/main" id="{5960D8B5-B349-4730-26C3-61B732D9E2DC}"/>
              </a:ext>
            </a:extLst>
          </p:cNvPr>
          <p:cNvSpPr txBox="1">
            <a:spLocks/>
          </p:cNvSpPr>
          <p:nvPr/>
        </p:nvSpPr>
        <p:spPr>
          <a:xfrm>
            <a:off x="420196" y="781563"/>
            <a:ext cx="10457689" cy="1096595"/>
          </a:xfrm>
          <a:prstGeom prst="rect">
            <a:avLst/>
          </a:prstGeom>
        </p:spPr>
        <p:txBody>
          <a:bodyPr lIns="121920" tIns="60960" rIns="121920" bIns="60960" anchor="t">
            <a:noAutofit/>
          </a:bodyPr>
          <a:lstStyle>
            <a:lvl1pPr algn="l" defTabSz="514337" rtl="0" eaLnBrk="1" latinLnBrk="0" hangingPunct="1">
              <a:lnSpc>
                <a:spcPct val="90000"/>
              </a:lnSpc>
              <a:spcBef>
                <a:spcPct val="0"/>
              </a:spcBef>
              <a:buNone/>
              <a:defRPr sz="24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defTabSz="685766"/>
            <a:r>
              <a:rPr lang="en-US" sz="3733" b="0">
                <a:solidFill>
                  <a:srgbClr val="1F497D">
                    <a:lumMod val="75000"/>
                  </a:srgbClr>
                </a:solidFill>
                <a:latin typeface="Arial"/>
                <a:cs typeface="Arial"/>
              </a:rPr>
              <a:t>Reported increase in Salmonellosis among infants</a:t>
            </a:r>
            <a:endParaRPr lang="en-US" sz="3733" b="0">
              <a:solidFill>
                <a:srgbClr val="1F497D">
                  <a:lumMod val="75000"/>
                </a:srgbClr>
              </a:solidFill>
            </a:endParaRPr>
          </a:p>
        </p:txBody>
      </p:sp>
      <p:sp>
        <p:nvSpPr>
          <p:cNvPr id="11" name="Text Placeholder 5">
            <a:extLst>
              <a:ext uri="{FF2B5EF4-FFF2-40B4-BE49-F238E27FC236}">
                <a16:creationId xmlns:a16="http://schemas.microsoft.com/office/drawing/2014/main" id="{3968DF5B-9EBF-15F2-A928-BB953013CBD1}"/>
              </a:ext>
            </a:extLst>
          </p:cNvPr>
          <p:cNvSpPr txBox="1">
            <a:spLocks/>
          </p:cNvSpPr>
          <p:nvPr/>
        </p:nvSpPr>
        <p:spPr>
          <a:xfrm>
            <a:off x="6269406" y="2105911"/>
            <a:ext cx="5129289" cy="3897085"/>
          </a:xfrm>
          <a:prstGeom prst="rect">
            <a:avLst/>
          </a:prstGeom>
        </p:spPr>
        <p:txBody>
          <a:bodyPr>
            <a:noAutofit/>
          </a:bodyPr>
          <a:lstStyle>
            <a:lvl1pPr marL="171446" indent="-171446" algn="l" defTabSz="514337" rtl="0" eaLnBrk="1" latinLnBrk="0" hangingPunct="1">
              <a:lnSpc>
                <a:spcPct val="100000"/>
              </a:lnSpc>
              <a:spcBef>
                <a:spcPts val="900"/>
              </a:spcBef>
              <a:buFont typeface="Arial" panose="020B0604020202020204" pitchFamily="34" charset="0"/>
              <a:buChar char="•"/>
              <a:defRPr sz="21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32186" indent="-175018" algn="l" defTabSz="514337" rtl="0" eaLnBrk="1" latinLnBrk="0" hangingPunct="1">
              <a:lnSpc>
                <a:spcPct val="100000"/>
              </a:lnSpc>
              <a:spcBef>
                <a:spcPts val="281"/>
              </a:spcBef>
              <a:buFont typeface="Franklin Gothic Medium" panose="020B0603020102020204" pitchFamily="34" charset="0"/>
              <a:buChar char="−"/>
              <a:defRPr sz="18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729836" indent="-171446" algn="l" defTabSz="514337" rtl="0" eaLnBrk="1" latinLnBrk="0" hangingPunct="1">
              <a:lnSpc>
                <a:spcPct val="100000"/>
              </a:lnSpc>
              <a:spcBef>
                <a:spcPts val="281"/>
              </a:spcBef>
              <a:buFont typeface="Arial" panose="020B0604020202020204" pitchFamily="34" charset="0"/>
              <a:buChar char="•"/>
              <a:defRPr sz="15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013" b="1" i="0" kern="1200">
                <a:solidFill>
                  <a:schemeClr val="tx1"/>
                </a:solidFill>
                <a:latin typeface="Franklin Gothic Medium" panose="020B0603020102020204" pitchFamily="34" charset="0"/>
                <a:ea typeface="Helvetica" charset="0"/>
                <a:cs typeface="Helvetica"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013" b="1" i="0" kern="1200">
                <a:solidFill>
                  <a:schemeClr val="tx1"/>
                </a:solidFill>
                <a:latin typeface="Franklin Gothic Medium" panose="020B0603020102020204" pitchFamily="34" charset="0"/>
                <a:ea typeface="Helvetica" charset="0"/>
                <a:cs typeface="Helvetica"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28589" indent="-228589" defTabSz="685766">
              <a:spcBef>
                <a:spcPts val="1200"/>
              </a:spcBef>
            </a:pPr>
            <a:r>
              <a:rPr lang="en-US" sz="2800">
                <a:solidFill>
                  <a:prstClr val="black"/>
                </a:solidFill>
              </a:rPr>
              <a:t>Among those ages 0, 1 and 2 years, data analysis showed increases above baseline for those age 0-12 months only.</a:t>
            </a:r>
          </a:p>
        </p:txBody>
      </p:sp>
    </p:spTree>
    <p:extLst>
      <p:ext uri="{BB962C8B-B14F-4D97-AF65-F5344CB8AC3E}">
        <p14:creationId xmlns:p14="http://schemas.microsoft.com/office/powerpoint/2010/main" val="321587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AA7F-D05C-01AE-0752-0102FD99AD84}"/>
              </a:ext>
            </a:extLst>
          </p:cNvPr>
          <p:cNvSpPr>
            <a:spLocks noGrp="1"/>
          </p:cNvSpPr>
          <p:nvPr>
            <p:ph type="title"/>
          </p:nvPr>
        </p:nvSpPr>
        <p:spPr/>
        <p:txBody>
          <a:bodyPr/>
          <a:lstStyle/>
          <a:p>
            <a:r>
              <a:rPr lang="en-US"/>
              <a:t>Medicaid Bulletin Counseling Codes</a:t>
            </a:r>
          </a:p>
        </p:txBody>
      </p:sp>
      <p:sp>
        <p:nvSpPr>
          <p:cNvPr id="3" name="TextBox 2">
            <a:extLst>
              <a:ext uri="{FF2B5EF4-FFF2-40B4-BE49-F238E27FC236}">
                <a16:creationId xmlns:a16="http://schemas.microsoft.com/office/drawing/2014/main" id="{3CB20714-9779-7238-5FCF-3A3F88A8A2DA}"/>
              </a:ext>
            </a:extLst>
          </p:cNvPr>
          <p:cNvSpPr txBox="1"/>
          <p:nvPr/>
        </p:nvSpPr>
        <p:spPr>
          <a:xfrm>
            <a:off x="616226" y="1272209"/>
            <a:ext cx="11077934"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Calibri" panose="020F0502020204030204" pitchFamily="34" charset="0"/>
                <a:ea typeface="+mn-ea"/>
                <a:cs typeface="Calibri" panose="020F0502020204030204" pitchFamily="34" charset="0"/>
              </a:rPr>
              <a:t>COVID-19 Vaccines Reimbursement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NC Medicaid will reimburse at the Medicare-approved COVID-19 vaccination administration rate of $65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until Sept. 30, 2024</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Effective Oct. 1, 2024, reimbursement for COVID-19 vaccine administration will align with the standard administration rate per COVID-19 vaccine dose.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NC Medicaid will continue to cover COVID-19 Counseling for members who are under age 21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until Sept. 30, 2024</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per guidance from CMS and consistent with EPSDT.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Calibri" panose="020F0502020204030204" pitchFamily="34" charset="0"/>
                <a:ea typeface="+mn-ea"/>
                <a:cs typeface="Calibri" panose="020F0502020204030204" pitchFamily="34" charset="0"/>
              </a:rPr>
              <a:t>For Medicaid Billing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ICD-10-CM diagnosis code(s) required for billing is/are: Z23 - Encounter for immunization.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Providers must bill with the correct HCPCS codes for the COVID-19 vaccine administered.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maximum reimbursement rate per unit is: $0.00 for COVID vaccines.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Providers must bill 11-digit NDCs and appropriate NDC units for the COVID-19 vaccine administered.</a:t>
            </a:r>
          </a:p>
        </p:txBody>
      </p:sp>
      <p:sp>
        <p:nvSpPr>
          <p:cNvPr id="4" name="TextBox 3">
            <a:extLst>
              <a:ext uri="{FF2B5EF4-FFF2-40B4-BE49-F238E27FC236}">
                <a16:creationId xmlns:a16="http://schemas.microsoft.com/office/drawing/2014/main" id="{C8DDE477-98B5-BE45-E17C-85D5A78B6BCE}"/>
              </a:ext>
            </a:extLst>
          </p:cNvPr>
          <p:cNvSpPr txBox="1"/>
          <p:nvPr/>
        </p:nvSpPr>
        <p:spPr>
          <a:xfrm>
            <a:off x="261257" y="5724939"/>
            <a:ext cx="115815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Source: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2"/>
              </a:rPr>
              <a:t>SPECIAL BULLETIN COVID-19 #268: COVID-19 Testing, Vaccination and Counseling Coverage After the Federal Public Health Emergency | NC Medicaid (ncdhhs.gov)</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7349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79664CD1-ED86-372F-21EA-BFFDB7682874}"/>
              </a:ext>
            </a:extLst>
          </p:cNvPr>
          <p:cNvSpPr>
            <a:spLocks noGrp="1"/>
          </p:cNvSpPr>
          <p:nvPr>
            <p:ph type="sldNum" sz="quarter" idx="15"/>
          </p:nvPr>
        </p:nvSpPr>
        <p:spPr>
          <a:xfrm>
            <a:off x="11074400" y="6603788"/>
            <a:ext cx="752131" cy="284692"/>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900" b="1" i="0" u="none" strike="noStrike" kern="1200" cap="none" spc="0" normalizeH="0" baseline="0" noProof="0" smtClean="0">
                <a:ln>
                  <a:noFill/>
                </a:ln>
                <a:solidFill>
                  <a:srgbClr val="003B7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71</a:t>
            </a:fld>
            <a:endParaRPr kumimoji="0" lang="en-US" sz="900" b="1" i="0" u="none" strike="noStrike" kern="1200" cap="none" spc="0" normalizeH="0" baseline="0" noProof="0">
              <a:ln>
                <a:noFill/>
              </a:ln>
              <a:solidFill>
                <a:srgbClr val="003B7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90C4E1D-7710-4260-2E11-3E6AA19670AA}"/>
              </a:ext>
            </a:extLst>
          </p:cNvPr>
          <p:cNvSpPr>
            <a:spLocks noGrp="1"/>
          </p:cNvSpPr>
          <p:nvPr>
            <p:ph type="title"/>
          </p:nvPr>
        </p:nvSpPr>
        <p:spPr>
          <a:xfrm>
            <a:off x="1770492" y="457200"/>
            <a:ext cx="10050448" cy="548640"/>
          </a:xfrm>
        </p:spPr>
        <p:txBody>
          <a:bodyPr anchor="t">
            <a:normAutofit/>
          </a:bodyPr>
          <a:lstStyle/>
          <a:p>
            <a:r>
              <a:rPr lang="en-US" b="1" i="0" kern="1200" baseline="0">
                <a:latin typeface="Calibri" panose="020F0502020204030204" pitchFamily="34" charset="0"/>
                <a:ea typeface="Calibri" panose="020F0502020204030204" pitchFamily="34" charset="0"/>
                <a:cs typeface="Calibri" panose="020F0502020204030204" pitchFamily="34" charset="0"/>
              </a:rPr>
              <a:t>Adult COVID-19 Vaccines</a:t>
            </a:r>
          </a:p>
        </p:txBody>
      </p:sp>
      <p:graphicFrame>
        <p:nvGraphicFramePr>
          <p:cNvPr id="5" name="TextBox 2">
            <a:extLst>
              <a:ext uri="{FF2B5EF4-FFF2-40B4-BE49-F238E27FC236}">
                <a16:creationId xmlns:a16="http://schemas.microsoft.com/office/drawing/2014/main" id="{1AEDFB2B-5B27-C4C4-9B3A-B2F36663B60C}"/>
              </a:ext>
            </a:extLst>
          </p:cNvPr>
          <p:cNvGraphicFramePr/>
          <p:nvPr/>
        </p:nvGraphicFramePr>
        <p:xfrm>
          <a:off x="1744133" y="1371600"/>
          <a:ext cx="10085919" cy="467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064712"/>
      </p:ext>
    </p:extLst>
  </p:cSld>
  <p:clrMapOvr>
    <a:masterClrMapping/>
  </p:clrMapOvr>
  <p:extLst>
    <p:ext uri="{6950BFC3-D8DA-4A85-94F7-54DA5524770B}">
      <p188:commentRel xmlns:p188="http://schemas.microsoft.com/office/powerpoint/2018/8/main" r:id="rId2"/>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8AEF637C-CFE8-5213-7EC6-62CFA71C7253}"/>
              </a:ext>
            </a:extLst>
          </p:cNvPr>
          <p:cNvSpPr>
            <a:spLocks noGrp="1"/>
          </p:cNvSpPr>
          <p:nvPr>
            <p:ph type="body" sz="quarter" idx="10"/>
          </p:nvPr>
        </p:nvSpPr>
        <p:spPr>
          <a:xfrm>
            <a:off x="1770491" y="1826855"/>
            <a:ext cx="10050448" cy="3278789"/>
          </a:xfrm>
        </p:spPr>
        <p:txBody>
          <a:bodyPr lIns="91440" tIns="45720" rIns="91440" bIns="45720" anchor="t">
            <a:noAutofit/>
          </a:bodyPr>
          <a:lstStyle/>
          <a:p>
            <a:r>
              <a:rPr lang="en-US" sz="2000" b="0">
                <a:latin typeface="Calibri"/>
                <a:ea typeface="Calibri"/>
                <a:cs typeface="Calibri"/>
                <a:hlinkClick r:id="rId3"/>
              </a:rPr>
              <a:t>CDC’s </a:t>
            </a:r>
            <a:r>
              <a:rPr lang="en-US" sz="2000" b="0" i="0">
                <a:latin typeface="Calibri"/>
                <a:ea typeface="Calibri"/>
                <a:cs typeface="Calibri"/>
                <a:hlinkClick r:id="rId3"/>
              </a:rPr>
              <a:t>Interim Clinical Considerations for Use of COVID-19 Vaccines in the United States</a:t>
            </a:r>
            <a:endParaRPr lang="en-US" sz="2000" b="0" i="0">
              <a:latin typeface="Calibri"/>
              <a:ea typeface="Calibri"/>
              <a:cs typeface="Calibri"/>
            </a:endParaRPr>
          </a:p>
          <a:p>
            <a:r>
              <a:rPr lang="en-US" sz="2000" b="0">
                <a:latin typeface="Calibri"/>
                <a:ea typeface="Calibri"/>
                <a:cs typeface="Calibri"/>
                <a:hlinkClick r:id="rId4"/>
              </a:rPr>
              <a:t>Updated Pfizer and Moderna Statewide Standing Orders</a:t>
            </a:r>
            <a:r>
              <a:rPr lang="en-US" sz="2000" b="0">
                <a:latin typeface="Calibri"/>
                <a:ea typeface="Calibri"/>
                <a:cs typeface="Calibri"/>
              </a:rPr>
              <a:t>*</a:t>
            </a:r>
            <a:endParaRPr lang="en-US" sz="2000" b="0">
              <a:latin typeface="Calibri" panose="020F0502020204030204" pitchFamily="34" charset="0"/>
              <a:cs typeface="Calibri" panose="020F0502020204030204" pitchFamily="34" charset="0"/>
            </a:endParaRPr>
          </a:p>
          <a:p>
            <a:r>
              <a:rPr lang="en-US" sz="2000" b="0">
                <a:latin typeface="Calibri"/>
                <a:ea typeface="Calibri"/>
                <a:cs typeface="Calibri"/>
                <a:hlinkClick r:id="rId5"/>
              </a:rPr>
              <a:t>COVID-19 Updates for 2024-2025 Respiratory Season Memo</a:t>
            </a:r>
            <a:endParaRPr lang="en-US" sz="2000" b="0">
              <a:latin typeface="Calibri"/>
              <a:ea typeface="Calibri"/>
              <a:cs typeface="Calibri"/>
            </a:endParaRPr>
          </a:p>
          <a:p>
            <a:r>
              <a:rPr lang="en-US" sz="2000" b="0">
                <a:latin typeface="Calibri"/>
                <a:ea typeface="Calibri"/>
                <a:cs typeface="Calibri"/>
                <a:hlinkClick r:id="rId6"/>
              </a:rPr>
              <a:t>NCDHHS COVID-19 FAQs</a:t>
            </a:r>
            <a:endParaRPr lang="en-US" sz="2000" b="0">
              <a:latin typeface="Calibri"/>
              <a:ea typeface="Calibri"/>
              <a:cs typeface="Calibri"/>
            </a:endParaRPr>
          </a:p>
          <a:p>
            <a:endParaRPr lang="en-US" sz="2000" b="0">
              <a:latin typeface="Calibri"/>
              <a:ea typeface="Calibri"/>
              <a:cs typeface="Calibri"/>
            </a:endParaRPr>
          </a:p>
          <a:p>
            <a:endParaRPr lang="en-US" sz="2000" b="0">
              <a:latin typeface="Calibri"/>
              <a:ea typeface="Calibri"/>
              <a:cs typeface="Calibri"/>
            </a:endParaRPr>
          </a:p>
          <a:p>
            <a:pPr marL="0" indent="0">
              <a:buNone/>
            </a:pPr>
            <a:r>
              <a:rPr lang="en-US" sz="2000" b="0">
                <a:solidFill>
                  <a:schemeClr val="tx1"/>
                </a:solidFill>
                <a:latin typeface="Calibri"/>
                <a:ea typeface="Calibri"/>
                <a:cs typeface="Calibri"/>
              </a:rPr>
              <a:t>*Novavax Standing Orders will be updated soon.</a:t>
            </a:r>
            <a:endParaRPr lang="en-US" sz="2000" b="0">
              <a:solidFill>
                <a:schemeClr val="tx1"/>
              </a:solidFill>
            </a:endParaRPr>
          </a:p>
          <a:p>
            <a:pPr marL="0" indent="0">
              <a:buNone/>
            </a:pPr>
            <a:endParaRPr lang="en-US" sz="2000" b="0">
              <a:solidFill>
                <a:schemeClr val="tx1"/>
              </a:solidFill>
              <a:latin typeface="Calibri" panose="020F0502020204030204" pitchFamily="34" charset="0"/>
              <a:cs typeface="Calibri" panose="020F0502020204030204" pitchFamily="34" charset="0"/>
            </a:endParaRPr>
          </a:p>
          <a:p>
            <a:endParaRPr lang="en-US"/>
          </a:p>
          <a:p>
            <a:endParaRPr lang="en-US"/>
          </a:p>
          <a:p>
            <a:endParaRPr lang="en-US"/>
          </a:p>
          <a:p>
            <a:endParaRPr lang="en-US"/>
          </a:p>
        </p:txBody>
      </p:sp>
      <p:sp>
        <p:nvSpPr>
          <p:cNvPr id="34" name="Slide Number Placeholder 4">
            <a:extLst>
              <a:ext uri="{FF2B5EF4-FFF2-40B4-BE49-F238E27FC236}">
                <a16:creationId xmlns:a16="http://schemas.microsoft.com/office/drawing/2014/main" id="{9A33C2C6-D2B9-9C54-A360-5B2D18040AA1}"/>
              </a:ext>
            </a:extLst>
          </p:cNvPr>
          <p:cNvSpPr>
            <a:spLocks noGrp="1"/>
          </p:cNvSpPr>
          <p:nvPr>
            <p:ph type="sldNum" sz="quarter" idx="15"/>
          </p:nvPr>
        </p:nvSpPr>
        <p:spPr>
          <a:xfrm>
            <a:off x="11074400" y="6603788"/>
            <a:ext cx="752131" cy="284692"/>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900" b="1" i="0" u="none" strike="noStrike" kern="1200" cap="none" spc="0" normalizeH="0" baseline="0" noProof="0" smtClean="0">
                <a:ln>
                  <a:noFill/>
                </a:ln>
                <a:solidFill>
                  <a:srgbClr val="003B7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72</a:t>
            </a:fld>
            <a:endParaRPr kumimoji="0" lang="en-US" sz="900" b="1" i="0" u="none" strike="noStrike" kern="1200" cap="none" spc="0" normalizeH="0" baseline="0" noProof="0">
              <a:ln>
                <a:noFill/>
              </a:ln>
              <a:solidFill>
                <a:srgbClr val="003B7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9BF191A-5B43-BFCB-B99F-B3094AAC8165}"/>
              </a:ext>
            </a:extLst>
          </p:cNvPr>
          <p:cNvSpPr txBox="1">
            <a:spLocks/>
          </p:cNvSpPr>
          <p:nvPr/>
        </p:nvSpPr>
        <p:spPr>
          <a:xfrm>
            <a:off x="1770492" y="457200"/>
            <a:ext cx="10050448" cy="548640"/>
          </a:xfrm>
        </p:spPr>
        <p:txBody>
          <a:bodyPr vert="horz" lIns="91440" tIns="45720" rIns="91440" bIns="45720" rtlCol="0" anchor="t">
            <a:normAutofit/>
          </a:bodyPr>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srgbClr val="5C93D5"/>
                </a:solidFill>
                <a:effectLst/>
                <a:uLnTx/>
                <a:uFillTx/>
                <a:latin typeface="Calibri" panose="020F0502020204030204" pitchFamily="34" charset="0"/>
                <a:ea typeface="Calibri" panose="020F0502020204030204" pitchFamily="34" charset="0"/>
                <a:cs typeface="Calibri" panose="020F0502020204030204" pitchFamily="34" charset="0"/>
              </a:rPr>
              <a:t>COVID-19 Resources</a:t>
            </a:r>
          </a:p>
        </p:txBody>
      </p:sp>
    </p:spTree>
    <p:extLst>
      <p:ext uri="{BB962C8B-B14F-4D97-AF65-F5344CB8AC3E}">
        <p14:creationId xmlns:p14="http://schemas.microsoft.com/office/powerpoint/2010/main" val="3270641152"/>
      </p:ext>
    </p:extLst>
  </p:cSld>
  <p:clrMapOvr>
    <a:masterClrMapping/>
  </p:clrMapOvr>
  <p:extLst>
    <p:ext uri="{6950BFC3-D8DA-4A85-94F7-54DA5524770B}">
      <p188:commentRel xmlns:p188="http://schemas.microsoft.com/office/powerpoint/2018/8/main" r:id="rId2"/>
    </p:ext>
  </p:extLs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kern="1200">
                <a:solidFill>
                  <a:srgbClr val="FFFFFF"/>
                </a:solidFill>
                <a:latin typeface="+mj-lt"/>
                <a:ea typeface="+mj-ea"/>
                <a:cs typeface="+mj-cs"/>
              </a:rPr>
              <a:t>Flu Updates</a:t>
            </a:r>
          </a:p>
        </p:txBody>
      </p:sp>
    </p:spTree>
    <p:extLst>
      <p:ext uri="{BB962C8B-B14F-4D97-AF65-F5344CB8AC3E}">
        <p14:creationId xmlns:p14="http://schemas.microsoft.com/office/powerpoint/2010/main" val="1329264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8F148F-13B2-5308-F1F4-B03E48594B6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Farm Worker Program:  Flu and COVID-19 Campaign</a:t>
            </a:r>
          </a:p>
        </p:txBody>
      </p:sp>
      <p:sp>
        <p:nvSpPr>
          <p:cNvPr id="3" name="TextBox 2">
            <a:extLst>
              <a:ext uri="{FF2B5EF4-FFF2-40B4-BE49-F238E27FC236}">
                <a16:creationId xmlns:a16="http://schemas.microsoft.com/office/drawing/2014/main" id="{28D6D5FE-7136-8F9C-B780-DC86C54C061F}"/>
              </a:ext>
            </a:extLst>
          </p:cNvPr>
          <p:cNvSpPr txBox="1"/>
          <p:nvPr/>
        </p:nvSpPr>
        <p:spPr>
          <a:xfrm>
            <a:off x="4289899" y="498691"/>
            <a:ext cx="7095163" cy="602390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What You Need to Know:</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NCIP will allocate additional 2024-2025 seasonal flu and COVID-19 vaccines to local health departments to support this vaccination effort.       </a:t>
            </a: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Focus on the following counties: Alexander, Anson, Bladen, Chatham, Cleveland, Duplin, Greene, Harnett, Iredell, Johnston, Moore, Pender, Pitt, Randolph, Robeson, Sampson, Surry, Union, Wayne and Yadkin</a:t>
            </a:r>
          </a:p>
          <a:p>
            <a:pPr marL="8001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rPr>
              <a:t>A new AA to support efforts in these counties is in draft</a:t>
            </a: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This seasonal flu vaccine campaign for farmworkers should start on or around October 1, 2024. </a:t>
            </a: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Immunization partners are encouraged to provide COVID-19 vaccine through this effort.  </a:t>
            </a: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Office Hours on September 11, 2024, 1:00-2:00pm:</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NCIP will host office hours to answer questions about the program on Wednesday September 11, 2024, from 1:00 – 2:00 pm.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Join the meeting here</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a:t>
            </a: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601805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F938-4DCF-7B12-3FED-7C7D2263B315}"/>
              </a:ext>
            </a:extLst>
          </p:cNvPr>
          <p:cNvSpPr>
            <a:spLocks noGrp="1"/>
          </p:cNvSpPr>
          <p:nvPr>
            <p:ph type="title"/>
          </p:nvPr>
        </p:nvSpPr>
        <p:spPr/>
        <p:txBody>
          <a:bodyPr/>
          <a:lstStyle/>
          <a:p>
            <a:r>
              <a:rPr lang="en-US" b="1"/>
              <a:t>Flu: </a:t>
            </a:r>
            <a:r>
              <a:rPr lang="en-US" sz="2400" b="1">
                <a:solidFill>
                  <a:srgbClr val="202020"/>
                </a:solidFill>
                <a:highlight>
                  <a:srgbClr val="FFFFFF"/>
                </a:highlight>
              </a:rPr>
              <a:t>Available Vaccines and Shipping Times</a:t>
            </a:r>
            <a:endParaRPr lang="en-US" b="1"/>
          </a:p>
        </p:txBody>
      </p:sp>
      <p:sp>
        <p:nvSpPr>
          <p:cNvPr id="3" name="TextBox 2">
            <a:extLst>
              <a:ext uri="{FF2B5EF4-FFF2-40B4-BE49-F238E27FC236}">
                <a16:creationId xmlns:a16="http://schemas.microsoft.com/office/drawing/2014/main" id="{BA6CAF79-5553-6375-AC6D-69DA29D5F593}"/>
              </a:ext>
            </a:extLst>
          </p:cNvPr>
          <p:cNvSpPr txBox="1"/>
          <p:nvPr/>
        </p:nvSpPr>
        <p:spPr>
          <a:xfrm>
            <a:off x="453961" y="962025"/>
            <a:ext cx="7699440"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NCIP will supply several brands of trivalent flu vaccine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This year's composition will protect against an H1N1, H3N2 and a B/Victoria lineage virus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You may receive shipments that include flu and non-flu vaccines.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202020"/>
                </a:solidFill>
                <a:effectLst/>
                <a:highlight>
                  <a:srgbClr val="FFFFFF"/>
                </a:highlight>
                <a:uLnTx/>
                <a:uFillTx/>
                <a:latin typeface="Calibri  "/>
                <a:ea typeface="+mn-ea"/>
                <a:cs typeface="+mn-cs"/>
              </a:rPr>
              <a:t>CDC is allowing one-directional vaccine borrowing for flu vaccine this season. Private vaccine may be used to vaccinate VFC eligible patients and later replaced with VFC vaccine once available.</a:t>
            </a: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 </a:t>
            </a:r>
          </a:p>
          <a:p>
            <a:pPr marL="742950" marR="0" lvl="1" indent="-28575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This is unique to seasonal influenza vaccine and can be used as a mitigating strategy if private flu stock is received earlier than your VFC doses. </a:t>
            </a:r>
          </a:p>
          <a:p>
            <a:pPr marL="742950" marR="0" lvl="1" indent="-28575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A </a:t>
            </a:r>
            <a:r>
              <a:rPr kumimoji="0" lang="en-US" sz="2000" b="0" i="0" u="sng" strike="noStrike" kern="1200" cap="none" spc="0" normalizeH="0" baseline="0" noProof="0">
                <a:ln>
                  <a:noFill/>
                </a:ln>
                <a:solidFill>
                  <a:srgbClr val="007C89"/>
                </a:solidFill>
                <a:effectLst/>
                <a:highlight>
                  <a:srgbClr val="FFFFFF"/>
                </a:highlight>
                <a:uLnTx/>
                <a:uFillTx/>
                <a:latin typeface="Calibri  "/>
                <a:ea typeface="+mn-ea"/>
                <a:cs typeface="+mn-cs"/>
                <a:hlinkClick r:id="rId2" tooltip="Original URL: https://flu.ncdhhs.gov/providers/documents/VaccineBorrowingReport.pdf. Click or tap if you trust this link."/>
              </a:rPr>
              <a:t>Vaccine Borrowing Report</a:t>
            </a: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 must be completed when a privately purchased vaccine is administered to a VFC-eligible child.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See the </a:t>
            </a: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hlinkClick r:id="rId3"/>
              </a:rPr>
              <a:t>2024-2025 Flu Memo sent August 12, 2024</a:t>
            </a:r>
            <a:r>
              <a:rPr kumimoji="0" lang="en-US" sz="2000" b="0" i="0" u="none" strike="noStrike" kern="1200" cap="none" spc="0" normalizeH="0" baseline="0" noProof="0">
                <a:ln>
                  <a:noFill/>
                </a:ln>
                <a:solidFill>
                  <a:srgbClr val="202020"/>
                </a:solidFill>
                <a:effectLst/>
                <a:highlight>
                  <a:srgbClr val="FFFFFF"/>
                </a:highlight>
                <a:uLnTx/>
                <a:uFillTx/>
                <a:latin typeface="Calibri  "/>
                <a:ea typeface="+mn-ea"/>
                <a:cs typeface="+mn-cs"/>
              </a:rPr>
              <a:t>. </a:t>
            </a:r>
          </a:p>
        </p:txBody>
      </p:sp>
      <p:pic>
        <p:nvPicPr>
          <p:cNvPr id="4" name="Picture 3" descr="Vaccine storage and manufacturing">
            <a:extLst>
              <a:ext uri="{FF2B5EF4-FFF2-40B4-BE49-F238E27FC236}">
                <a16:creationId xmlns:a16="http://schemas.microsoft.com/office/drawing/2014/main" id="{75F9BBCA-E8ED-59C2-3CC2-8FFB918EA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7225" y="1076325"/>
            <a:ext cx="3460814" cy="2307033"/>
          </a:xfrm>
          <a:prstGeom prst="rect">
            <a:avLst/>
          </a:prstGeom>
        </p:spPr>
      </p:pic>
    </p:spTree>
    <p:extLst>
      <p:ext uri="{BB962C8B-B14F-4D97-AF65-F5344CB8AC3E}">
        <p14:creationId xmlns:p14="http://schemas.microsoft.com/office/powerpoint/2010/main" val="3366184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kern="1200">
                <a:solidFill>
                  <a:srgbClr val="FFFFFF"/>
                </a:solidFill>
                <a:latin typeface="+mj-lt"/>
                <a:ea typeface="+mj-ea"/>
                <a:cs typeface="+mj-cs"/>
              </a:rPr>
              <a:t>RSV Updates</a:t>
            </a:r>
          </a:p>
        </p:txBody>
      </p:sp>
    </p:spTree>
    <p:extLst>
      <p:ext uri="{BB962C8B-B14F-4D97-AF65-F5344CB8AC3E}">
        <p14:creationId xmlns:p14="http://schemas.microsoft.com/office/powerpoint/2010/main" val="2481993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797AA7F-D05C-01AE-0752-0102FD99AD84}"/>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kern="1200">
                <a:solidFill>
                  <a:schemeClr val="tx1"/>
                </a:solidFill>
              </a:rPr>
              <a:t>RSV Vaccine Available for Ordering</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80CCF6D3-561E-D56B-AC38-0BEEEFB4B491}"/>
              </a:ext>
            </a:extLst>
          </p:cNvPr>
          <p:cNvSpPr txBox="1"/>
          <p:nvPr/>
        </p:nvSpPr>
        <p:spPr>
          <a:xfrm>
            <a:off x="4968660" y="417786"/>
            <a:ext cx="7010611" cy="5695540"/>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Initial ordering for Beyfortus® opened on August 15, 2024.</a:t>
            </a: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Shipping began on September 3, 2024.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ABRYSVO® is available for order for VFC-eligible pregnant people 18 and under. Shipping began on August 8, 2024.</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Suborder requests for VFC doses of RSV immunizations using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hlinkClick r:id="rId4"/>
              </a:rPr>
              <a:t>this survey</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Requests will be reviewed and approved on a biweekly cadence. Ordering will cut off at 9:00am every other Thursday beginning August 29, 2024.</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Requests for doses are reviewed to ensure equitable distribution. Examples of data reviewed include geographic location, doses administered, and current inventory.</a:t>
            </a:r>
          </a:p>
        </p:txBody>
      </p:sp>
      <p:sp>
        <p:nvSpPr>
          <p:cNvPr id="4" name="TextBox 3">
            <a:extLst>
              <a:ext uri="{FF2B5EF4-FFF2-40B4-BE49-F238E27FC236}">
                <a16:creationId xmlns:a16="http://schemas.microsoft.com/office/drawing/2014/main" id="{DEDF6392-1AB2-B694-0474-F30B7D40349C}"/>
              </a:ext>
            </a:extLst>
          </p:cNvPr>
          <p:cNvSpPr txBox="1"/>
          <p:nvPr/>
        </p:nvSpPr>
        <p:spPr>
          <a:xfrm>
            <a:off x="1895475" y="6113326"/>
            <a:ext cx="73914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Download the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5"/>
              </a:rPr>
              <a:t>NCDHHS Memo sent on August 5, 2024</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65462982"/>
      </p:ext>
    </p:extLst>
  </p:cSld>
  <p:clrMapOvr>
    <a:masterClrMapping/>
  </p:clrMapOvr>
  <p:extLst>
    <p:ext uri="{6950BFC3-D8DA-4A85-94F7-54DA5524770B}">
      <p188:commentRel xmlns:p188="http://schemas.microsoft.com/office/powerpoint/2018/8/main" r:id="rId3"/>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AA7F-D05C-01AE-0752-0102FD99AD84}"/>
              </a:ext>
            </a:extLst>
          </p:cNvPr>
          <p:cNvSpPr>
            <a:spLocks noGrp="1"/>
          </p:cNvSpPr>
          <p:nvPr>
            <p:ph type="title"/>
          </p:nvPr>
        </p:nvSpPr>
        <p:spPr/>
        <p:txBody>
          <a:bodyPr/>
          <a:lstStyle/>
          <a:p>
            <a:r>
              <a:rPr lang="en-US"/>
              <a:t>RSV Vaccine: Administration Timing</a:t>
            </a:r>
          </a:p>
        </p:txBody>
      </p:sp>
      <p:sp>
        <p:nvSpPr>
          <p:cNvPr id="4" name="TextBox 3">
            <a:extLst>
              <a:ext uri="{FF2B5EF4-FFF2-40B4-BE49-F238E27FC236}">
                <a16:creationId xmlns:a16="http://schemas.microsoft.com/office/drawing/2014/main" id="{DEDF6392-1AB2-B694-0474-F30B7D40349C}"/>
              </a:ext>
            </a:extLst>
          </p:cNvPr>
          <p:cNvSpPr txBox="1"/>
          <p:nvPr/>
        </p:nvSpPr>
        <p:spPr>
          <a:xfrm>
            <a:off x="1514473" y="6457830"/>
            <a:ext cx="100012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rPr>
              <a:t>NCDHHS Memo sent on August 5, 2024</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5"/>
              </a:rPr>
              <a:t>NC Medicaid RSV Guidelines</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9" name="Diagram 8">
            <a:extLst>
              <a:ext uri="{FF2B5EF4-FFF2-40B4-BE49-F238E27FC236}">
                <a16:creationId xmlns:a16="http://schemas.microsoft.com/office/drawing/2014/main" id="{D84DA8AB-1A9C-7220-479B-CC63E8AF864B}"/>
              </a:ext>
            </a:extLst>
          </p:cNvPr>
          <p:cNvGraphicFramePr/>
          <p:nvPr/>
        </p:nvGraphicFramePr>
        <p:xfrm>
          <a:off x="523875" y="548119"/>
          <a:ext cx="10991850" cy="39147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CD2C054A-EAD8-F634-5654-CEDE82619DF9}"/>
              </a:ext>
            </a:extLst>
          </p:cNvPr>
          <p:cNvSpPr txBox="1"/>
          <p:nvPr/>
        </p:nvSpPr>
        <p:spPr>
          <a:xfrm>
            <a:off x="1034761" y="4226510"/>
            <a:ext cx="10353675" cy="2231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Beyfortus</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and ABRYSVO® can be co-administered with other recommended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Medicaid Counseling Coverage: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service on or before Sept. 30, 2024, the COVID-19 Counseling code 99401 can be used for children aged 0 to 20 months for RSV prevention. Don’t use if the monoclonal antibody is administered on the same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Effective Oct. 1, 2024, code 96380 should be used when counseling is provided by physician or other qualified health care professional for the use of Monoclonal Antibody for RSV prevention.</a:t>
            </a:r>
          </a:p>
        </p:txBody>
      </p:sp>
    </p:spTree>
    <p:extLst>
      <p:ext uri="{BB962C8B-B14F-4D97-AF65-F5344CB8AC3E}">
        <p14:creationId xmlns:p14="http://schemas.microsoft.com/office/powerpoint/2010/main" val="3802692422"/>
      </p:ext>
    </p:extLst>
  </p:cSld>
  <p:clrMapOvr>
    <a:masterClrMapping/>
  </p:clrMapOvr>
  <p:extLst>
    <p:ext uri="{6950BFC3-D8DA-4A85-94F7-54DA5524770B}">
      <p188:commentRel xmlns:p188="http://schemas.microsoft.com/office/powerpoint/2018/8/main" r:id="rId3"/>
    </p:ext>
  </p:extLs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BF721E-B647-B6EB-2357-ACADD1E54A6E}"/>
              </a:ext>
            </a:extLst>
          </p:cNvPr>
          <p:cNvSpPr>
            <a:spLocks noGrp="1"/>
          </p:cNvSpPr>
          <p:nvPr>
            <p:ph type="title"/>
          </p:nvPr>
        </p:nvSpPr>
        <p:spPr>
          <a:xfrm>
            <a:off x="1793428" y="1595283"/>
            <a:ext cx="8147713" cy="3081242"/>
          </a:xfrm>
        </p:spPr>
        <p:txBody>
          <a:bodyPr vert="horz" lIns="91440" tIns="45720" rIns="91440" bIns="45720" rtlCol="0" anchor="ctr">
            <a:normAutofit/>
          </a:bodyPr>
          <a:lstStyle/>
          <a:p>
            <a:pPr algn="ctr"/>
            <a:r>
              <a:rPr lang="en-US" kern="1200">
                <a:solidFill>
                  <a:srgbClr val="FFFFFF"/>
                </a:solidFill>
                <a:latin typeface="+mj-lt"/>
                <a:ea typeface="+mj-ea"/>
                <a:cs typeface="+mj-cs"/>
              </a:rPr>
              <a:t>Mpox Updates</a:t>
            </a:r>
          </a:p>
        </p:txBody>
      </p:sp>
    </p:spTree>
    <p:extLst>
      <p:ext uri="{BB962C8B-B14F-4D97-AF65-F5344CB8AC3E}">
        <p14:creationId xmlns:p14="http://schemas.microsoft.com/office/powerpoint/2010/main" val="115142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57CF1-E021-B1F0-F4FD-E55211BEE636}"/>
              </a:ext>
            </a:extLst>
          </p:cNvPr>
          <p:cNvPicPr>
            <a:picLocks noChangeAspect="1"/>
          </p:cNvPicPr>
          <p:nvPr/>
        </p:nvPicPr>
        <p:blipFill>
          <a:blip r:embed="rId3"/>
          <a:stretch>
            <a:fillRect/>
          </a:stretch>
        </p:blipFill>
        <p:spPr>
          <a:xfrm>
            <a:off x="5603866" y="1695376"/>
            <a:ext cx="6134521" cy="4600891"/>
          </a:xfrm>
          <a:prstGeom prst="rect">
            <a:avLst/>
          </a:prstGeom>
          <a:ln>
            <a:solidFill>
              <a:schemeClr val="tx1"/>
            </a:solidFill>
          </a:ln>
        </p:spPr>
      </p:pic>
      <p:sp>
        <p:nvSpPr>
          <p:cNvPr id="10" name="Text Placeholder 5">
            <a:extLst>
              <a:ext uri="{FF2B5EF4-FFF2-40B4-BE49-F238E27FC236}">
                <a16:creationId xmlns:a16="http://schemas.microsoft.com/office/drawing/2014/main" id="{FE0A1EFE-20D4-E6A7-CAAE-0EC71F88A222}"/>
              </a:ext>
            </a:extLst>
          </p:cNvPr>
          <p:cNvSpPr>
            <a:spLocks noGrp="1"/>
          </p:cNvSpPr>
          <p:nvPr>
            <p:ph type="body" sz="quarter" idx="10"/>
          </p:nvPr>
        </p:nvSpPr>
        <p:spPr>
          <a:xfrm>
            <a:off x="258964" y="855527"/>
            <a:ext cx="4885205" cy="3946411"/>
          </a:xfrm>
          <a:ln>
            <a:solidFill>
              <a:schemeClr val="tx1"/>
            </a:solidFill>
          </a:ln>
        </p:spPr>
        <p:txBody>
          <a:bodyPr/>
          <a:lstStyle/>
          <a:p>
            <a:r>
              <a:rPr lang="en-US" sz="2667" b="0"/>
              <a:t>2022</a:t>
            </a:r>
          </a:p>
          <a:p>
            <a:pPr lvl="1"/>
            <a:r>
              <a:rPr lang="en-US" sz="2133" b="0"/>
              <a:t>278 infant cases</a:t>
            </a:r>
          </a:p>
          <a:p>
            <a:pPr lvl="1"/>
            <a:r>
              <a:rPr lang="en-US" sz="2133" b="0"/>
              <a:t>36 serotypes</a:t>
            </a:r>
          </a:p>
          <a:p>
            <a:r>
              <a:rPr lang="en-US" sz="2667" b="0"/>
              <a:t>2023</a:t>
            </a:r>
          </a:p>
          <a:p>
            <a:pPr lvl="1"/>
            <a:r>
              <a:rPr lang="en-US" sz="2133" b="0"/>
              <a:t>212 infant cases</a:t>
            </a:r>
          </a:p>
          <a:p>
            <a:pPr lvl="1"/>
            <a:r>
              <a:rPr lang="en-US" sz="2133" b="0"/>
              <a:t>41 serotypes</a:t>
            </a:r>
          </a:p>
          <a:p>
            <a:r>
              <a:rPr lang="en-US" sz="2667" b="0"/>
              <a:t>2024</a:t>
            </a:r>
          </a:p>
          <a:p>
            <a:pPr lvl="1"/>
            <a:r>
              <a:rPr lang="en-US" sz="2133" b="0"/>
              <a:t>183 infant cases</a:t>
            </a:r>
          </a:p>
          <a:p>
            <a:pPr lvl="1"/>
            <a:r>
              <a:rPr lang="en-US" sz="2133" b="0"/>
              <a:t>35 serotypes</a:t>
            </a:r>
          </a:p>
          <a:p>
            <a:endParaRPr lang="en-US"/>
          </a:p>
        </p:txBody>
      </p:sp>
      <p:sp>
        <p:nvSpPr>
          <p:cNvPr id="11" name="TextBox 10">
            <a:extLst>
              <a:ext uri="{FF2B5EF4-FFF2-40B4-BE49-F238E27FC236}">
                <a16:creationId xmlns:a16="http://schemas.microsoft.com/office/drawing/2014/main" id="{13EB3284-FD75-62E7-1BC9-0BFF7F5A4959}"/>
              </a:ext>
            </a:extLst>
          </p:cNvPr>
          <p:cNvSpPr txBox="1"/>
          <p:nvPr/>
        </p:nvSpPr>
        <p:spPr>
          <a:xfrm>
            <a:off x="258964" y="5065160"/>
            <a:ext cx="4885205" cy="1200329"/>
          </a:xfrm>
          <a:prstGeom prst="rect">
            <a:avLst/>
          </a:prstGeom>
          <a:noFill/>
          <a:ln>
            <a:solidFill>
              <a:schemeClr val="tx1"/>
            </a:solidFill>
          </a:ln>
        </p:spPr>
        <p:txBody>
          <a:bodyPr wrap="square" rtlCol="0">
            <a:spAutoFit/>
          </a:bodyPr>
          <a:lstStyle/>
          <a:p>
            <a:pPr defTabSz="1219170"/>
            <a:r>
              <a:rPr lang="en-US" sz="2400">
                <a:solidFill>
                  <a:prstClr val="black"/>
                </a:solidFill>
                <a:latin typeface="Arial"/>
              </a:rPr>
              <a:t>2024 Hospitalization Rate</a:t>
            </a:r>
          </a:p>
          <a:p>
            <a:pPr marL="990575" lvl="1" indent="-380990" defTabSz="1219170">
              <a:buFont typeface="Arial" panose="020B0604020202020204" pitchFamily="34" charset="0"/>
              <a:buChar char="•"/>
            </a:pPr>
            <a:r>
              <a:rPr lang="en-US" sz="2400">
                <a:solidFill>
                  <a:prstClr val="black"/>
                </a:solidFill>
                <a:latin typeface="Arial"/>
              </a:rPr>
              <a:t>0 – 12 months: 19%</a:t>
            </a:r>
          </a:p>
          <a:p>
            <a:pPr marL="990575" lvl="1" indent="-380990" defTabSz="1219170">
              <a:buFont typeface="Arial" panose="020B0604020202020204" pitchFamily="34" charset="0"/>
              <a:buChar char="•"/>
            </a:pPr>
            <a:r>
              <a:rPr lang="en-US" sz="2400">
                <a:solidFill>
                  <a:prstClr val="black"/>
                </a:solidFill>
                <a:latin typeface="Arial"/>
              </a:rPr>
              <a:t>All other ages: 25%</a:t>
            </a:r>
          </a:p>
        </p:txBody>
      </p:sp>
    </p:spTree>
    <p:extLst>
      <p:ext uri="{BB962C8B-B14F-4D97-AF65-F5344CB8AC3E}">
        <p14:creationId xmlns:p14="http://schemas.microsoft.com/office/powerpoint/2010/main" val="1207954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4C959569-2C28-38EF-08B4-40C2E12F0ED0}"/>
              </a:ext>
            </a:extLst>
          </p:cNvPr>
          <p:cNvSpPr>
            <a:spLocks noGrp="1"/>
          </p:cNvSpPr>
          <p:nvPr>
            <p:ph type="sldNum" sz="quarter" idx="15"/>
          </p:nvPr>
        </p:nvSpPr>
        <p:spPr>
          <a:xfrm>
            <a:off x="11074400" y="6603788"/>
            <a:ext cx="752131" cy="284692"/>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900" b="1" i="0" u="none" strike="noStrike" kern="1200" cap="none" spc="0" normalizeH="0" baseline="0" noProof="0" smtClean="0">
                <a:ln>
                  <a:noFill/>
                </a:ln>
                <a:solidFill>
                  <a:srgbClr val="003B70"/>
                </a:solidFill>
                <a:effectLst/>
                <a:uLnTx/>
                <a:uFillTx/>
                <a:latin typeface="Calibri" panose="020F0502020204030204" pitchFamily="34" charset="0"/>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80</a:t>
            </a:fld>
            <a:endParaRPr kumimoji="0" lang="en-US" sz="900" b="1" i="0" u="none" strike="noStrike" kern="1200" cap="none" spc="0" normalizeH="0" baseline="0" noProof="0">
              <a:ln>
                <a:noFill/>
              </a:ln>
              <a:solidFill>
                <a:srgbClr val="003B7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548010E-6B16-F350-AB47-930616B6C2C5}"/>
              </a:ext>
            </a:extLst>
          </p:cNvPr>
          <p:cNvSpPr>
            <a:spLocks noGrp="1"/>
          </p:cNvSpPr>
          <p:nvPr>
            <p:ph type="title"/>
          </p:nvPr>
        </p:nvSpPr>
        <p:spPr>
          <a:xfrm>
            <a:off x="1770492" y="457200"/>
            <a:ext cx="10050448" cy="548640"/>
          </a:xfrm>
        </p:spPr>
        <p:txBody>
          <a:bodyPr anchor="t">
            <a:normAutofit/>
          </a:bodyPr>
          <a:lstStyle/>
          <a:p>
            <a:r>
              <a:rPr lang="en-US" b="1" i="0"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JYNNEOS Vaccine Update &amp; Availability</a:t>
            </a:r>
          </a:p>
        </p:txBody>
      </p:sp>
      <p:graphicFrame>
        <p:nvGraphicFramePr>
          <p:cNvPr id="16" name="Text Placeholder 2">
            <a:extLst>
              <a:ext uri="{FF2B5EF4-FFF2-40B4-BE49-F238E27FC236}">
                <a16:creationId xmlns:a16="http://schemas.microsoft.com/office/drawing/2014/main" id="{026D7518-606E-8C9E-7A33-4E31296C9DEF}"/>
              </a:ext>
            </a:extLst>
          </p:cNvPr>
          <p:cNvGraphicFramePr/>
          <p:nvPr/>
        </p:nvGraphicFramePr>
        <p:xfrm>
          <a:off x="1514475" y="1294976"/>
          <a:ext cx="1067752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124800"/>
      </p:ext>
    </p:extLst>
  </p:cSld>
  <p:clrMapOvr>
    <a:masterClrMapping/>
  </p:clrMapOvr>
  <p:extLst>
    <p:ext uri="{6950BFC3-D8DA-4A85-94F7-54DA5524770B}">
      <p188:commentRel xmlns:p188="http://schemas.microsoft.com/office/powerpoint/2018/8/main" r:id="rId2"/>
    </p:ext>
  </p:extLs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 name="Rectangle 14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Public health under attack | Hub">
            <a:extLst>
              <a:ext uri="{FF2B5EF4-FFF2-40B4-BE49-F238E27FC236}">
                <a16:creationId xmlns:a16="http://schemas.microsoft.com/office/drawing/2014/main" id="{6AB54FDA-4DB9-41C9-A04D-E182C7D4BE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4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66BE4A-A26C-44D2-9012-66386D390142}"/>
              </a:ext>
            </a:extLst>
          </p:cNvPr>
          <p:cNvSpPr>
            <a:spLocks noGrp="1"/>
          </p:cNvSpPr>
          <p:nvPr>
            <p:ph type="title" idx="4294967295"/>
          </p:nvPr>
        </p:nvSpPr>
        <p:spPr>
          <a:xfrm>
            <a:off x="9032033" y="1903446"/>
            <a:ext cx="2731689" cy="2746634"/>
          </a:xfrm>
          <a:noFill/>
        </p:spPr>
        <p:txBody>
          <a:bodyPr vert="horz" lIns="91440" tIns="45720" rIns="91440" bIns="45720" rtlCol="0" anchor="b">
            <a:normAutofit/>
          </a:bodyPr>
          <a:lstStyle/>
          <a:p>
            <a:r>
              <a:rPr lang="en-US" sz="8800" b="1" dirty="0">
                <a:latin typeface="ADLaM Display" panose="02010000000000000000" pitchFamily="2" charset="0"/>
                <a:ea typeface="ADLaM Display" panose="02010000000000000000" pitchFamily="2" charset="0"/>
                <a:cs typeface="ADLaM Display" panose="02010000000000000000" pitchFamily="2" charset="0"/>
              </a:rPr>
              <a:t>Q&amp;A</a:t>
            </a:r>
            <a:br>
              <a:rPr lang="en-US" sz="5200" dirty="0"/>
            </a:br>
            <a:endParaRPr lang="en-US" sz="5200" dirty="0"/>
          </a:p>
        </p:txBody>
      </p:sp>
      <p:sp>
        <p:nvSpPr>
          <p:cNvPr id="3" name="TextBox 2">
            <a:extLst>
              <a:ext uri="{FF2B5EF4-FFF2-40B4-BE49-F238E27FC236}">
                <a16:creationId xmlns:a16="http://schemas.microsoft.com/office/drawing/2014/main" id="{2531B7A5-8017-43CE-BBCA-7D4B0F9D27F7}"/>
              </a:ext>
            </a:extLst>
          </p:cNvPr>
          <p:cNvSpPr txBox="1"/>
          <p:nvPr/>
        </p:nvSpPr>
        <p:spPr>
          <a:xfrm>
            <a:off x="838344" y="2013625"/>
            <a:ext cx="4614759" cy="416333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05115-A931-2A0F-CE2B-8CF686681EF5}"/>
              </a:ext>
            </a:extLst>
          </p:cNvPr>
          <p:cNvSpPr>
            <a:spLocks noGrp="1"/>
          </p:cNvSpPr>
          <p:nvPr>
            <p:ph type="body" sz="quarter" idx="10"/>
          </p:nvPr>
        </p:nvSpPr>
        <p:spPr/>
        <p:txBody>
          <a:bodyPr/>
          <a:lstStyle/>
          <a:p>
            <a:r>
              <a:rPr lang="en-US" sz="2667" b="0"/>
              <a:t>2022 – </a:t>
            </a:r>
            <a:r>
              <a:rPr lang="en-US" sz="2667" b="0" i="1"/>
              <a:t>Salmonella</a:t>
            </a:r>
            <a:r>
              <a:rPr lang="en-US" sz="2667" b="0"/>
              <a:t> Newport and </a:t>
            </a:r>
            <a:r>
              <a:rPr lang="en-US" sz="2667" b="0" i="1" err="1"/>
              <a:t>Cronobacter</a:t>
            </a:r>
            <a:r>
              <a:rPr lang="en-US" sz="2667" b="0" i="1"/>
              <a:t> </a:t>
            </a:r>
            <a:r>
              <a:rPr lang="en-US" sz="2667" b="0" i="1" err="1"/>
              <a:t>sakazakii</a:t>
            </a:r>
            <a:endParaRPr lang="en-US" sz="2667" b="0" i="1"/>
          </a:p>
          <a:p>
            <a:r>
              <a:rPr lang="en-US" sz="2667" b="0"/>
              <a:t>2023 – FDA calls on Infant Formula manufacturers to improve production systems to limit contamination</a:t>
            </a:r>
          </a:p>
          <a:p>
            <a:pPr lvl="1"/>
            <a:r>
              <a:rPr lang="en-US" sz="2133" b="0">
                <a:hlinkClick r:id="rId2"/>
              </a:rPr>
              <a:t>https://www.fda.gov/food/resources-you-food/infant-formula</a:t>
            </a:r>
            <a:endParaRPr lang="en-US" sz="2133" b="0"/>
          </a:p>
          <a:p>
            <a:pPr lvl="1"/>
            <a:r>
              <a:rPr lang="en-US" sz="2133" b="0">
                <a:hlinkClick r:id="rId3"/>
              </a:rPr>
              <a:t>https://www.fda.gov/media/166044/download</a:t>
            </a:r>
            <a:endParaRPr lang="en-US" sz="2133" b="0"/>
          </a:p>
          <a:p>
            <a:endParaRPr lang="en-US" sz="2667" b="0"/>
          </a:p>
          <a:p>
            <a:r>
              <a:rPr lang="en-US" sz="2667" b="0"/>
              <a:t>Contamination of powdered infant formula and milk does occur. Identified outbreaks date to the 1970s</a:t>
            </a:r>
          </a:p>
          <a:p>
            <a:r>
              <a:rPr lang="en-US" sz="2667" b="0"/>
              <a:t>PH surveillance may be the last line of defense to ID contaminated product in distribution</a:t>
            </a:r>
          </a:p>
        </p:txBody>
      </p:sp>
      <p:sp>
        <p:nvSpPr>
          <p:cNvPr id="4" name="Title 3">
            <a:extLst>
              <a:ext uri="{FF2B5EF4-FFF2-40B4-BE49-F238E27FC236}">
                <a16:creationId xmlns:a16="http://schemas.microsoft.com/office/drawing/2014/main" id="{176124BD-5A40-882B-1F45-A84061015E27}"/>
              </a:ext>
            </a:extLst>
          </p:cNvPr>
          <p:cNvSpPr>
            <a:spLocks noGrp="1"/>
          </p:cNvSpPr>
          <p:nvPr>
            <p:ph type="title"/>
          </p:nvPr>
        </p:nvSpPr>
        <p:spPr>
          <a:xfrm>
            <a:off x="838200" y="470569"/>
            <a:ext cx="10515600" cy="898359"/>
          </a:xfrm>
        </p:spPr>
        <p:txBody>
          <a:bodyPr/>
          <a:lstStyle/>
          <a:p>
            <a:r>
              <a:rPr lang="en-US"/>
              <a:t>Contaminated Powdered Infant Formula</a:t>
            </a:r>
          </a:p>
        </p:txBody>
      </p:sp>
    </p:spTree>
    <p:extLst>
      <p:ext uri="{BB962C8B-B14F-4D97-AF65-F5344CB8AC3E}">
        <p14:creationId xmlns:p14="http://schemas.microsoft.com/office/powerpoint/2010/main" val="1896324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THINKCELLPRESENTATIONDONOTDELETE" val="&lt;?xml version=&quot;1.0&quot; encoding=&quot;UTF-16&quot; standalone=&quot;yes&quot;?&gt;&lt;root reqver=&quot;25060&quot;&gt;&lt;version val=&quot;283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14.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15.xml><?xml version="1.0" encoding="utf-8"?>
<p:tagLst xmlns:a="http://schemas.openxmlformats.org/drawingml/2006/main" xmlns:r="http://schemas.openxmlformats.org/officeDocument/2006/relationships" xmlns:p="http://schemas.openxmlformats.org/presentationml/2006/main">
  <p:tag name="EYCUSTOMTRACKER"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26.xml><?xml version="1.0" encoding="utf-8"?>
<p:tagLst xmlns:a="http://schemas.openxmlformats.org/drawingml/2006/main" xmlns:r="http://schemas.openxmlformats.org/officeDocument/2006/relationships" xmlns:p="http://schemas.openxmlformats.org/presentationml/2006/main">
  <p:tag name="EYCUSTOMTRACKER" val="T"/>
</p:tagLst>
</file>

<file path=ppt/tags/tag27.xml><?xml version="1.0" encoding="utf-8"?>
<p:tagLst xmlns:a="http://schemas.openxmlformats.org/drawingml/2006/main" xmlns:r="http://schemas.openxmlformats.org/officeDocument/2006/relationships" xmlns:p="http://schemas.openxmlformats.org/presentationml/2006/main">
  <p:tag name="EYCUSTOMTRACKER" val="T"/>
</p:tagLst>
</file>

<file path=ppt/tags/tag28.xml><?xml version="1.0" encoding="utf-8"?>
<p:tagLst xmlns:a="http://schemas.openxmlformats.org/drawingml/2006/main" xmlns:r="http://schemas.openxmlformats.org/officeDocument/2006/relationships" xmlns:p="http://schemas.openxmlformats.org/presentationml/2006/main">
  <p:tag name="EYCUSTOMTRACKER" val="T"/>
</p:tagLst>
</file>

<file path=ppt/tags/tag29.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0.xml><?xml version="1.0" encoding="utf-8"?>
<p:tagLst xmlns:a="http://schemas.openxmlformats.org/drawingml/2006/main" xmlns:r="http://schemas.openxmlformats.org/officeDocument/2006/relationships" xmlns:p="http://schemas.openxmlformats.org/presentationml/2006/main">
  <p:tag name="EYCUSTOMTRACKER" val="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9Rq0ak3iFp03i6sBO.L3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462C1"/>
      </a:hlink>
      <a:folHlink>
        <a:srgbClr val="2A61B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4.xml><?xml version="1.0" encoding="utf-8"?>
<a:theme xmlns:a="http://schemas.openxmlformats.org/drawingml/2006/main" name="10_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462C1"/>
      </a:hlink>
      <a:folHlink>
        <a:srgbClr val="2A61B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6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65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912d9be-e6f1-477a-8597-5b0595fd06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64FC5C5F341D48ACC1CF44A948E6FE" ma:contentTypeVersion="12" ma:contentTypeDescription="Create a new document." ma:contentTypeScope="" ma:versionID="c1926f95839959b796d9056e0ec14c84">
  <xsd:schema xmlns:xsd="http://www.w3.org/2001/XMLSchema" xmlns:xs="http://www.w3.org/2001/XMLSchema" xmlns:p="http://schemas.microsoft.com/office/2006/metadata/properties" xmlns:ns3="f912d9be-e6f1-477a-8597-5b0595fd060e" xmlns:ns4="6b000a1e-1906-427a-9156-e5d830232dbf" targetNamespace="http://schemas.microsoft.com/office/2006/metadata/properties" ma:root="true" ma:fieldsID="bca77b027423f5d31d7045e9336b3bfd" ns3:_="" ns4:_="">
    <xsd:import namespace="f912d9be-e6f1-477a-8597-5b0595fd060e"/>
    <xsd:import namespace="6b000a1e-1906-427a-9156-e5d830232d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2d9be-e6f1-477a-8597-5b0595fd0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00a1e-1906-427a-9156-e5d830232d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3D5BF-FE8E-4070-BC2B-46F8FEE94BF0}">
  <ds:schemaRefs>
    <ds:schemaRef ds:uri="http://purl.org/dc/dcmitype/"/>
    <ds:schemaRef ds:uri="http://purl.org/dc/terms/"/>
    <ds:schemaRef ds:uri="http://purl.org/dc/elements/1.1/"/>
    <ds:schemaRef ds:uri="f912d9be-e6f1-477a-8597-5b0595fd060e"/>
    <ds:schemaRef ds:uri="http://schemas.microsoft.com/office/2006/metadata/properties"/>
    <ds:schemaRef ds:uri="http://schemas.microsoft.com/office/2006/documentManagement/types"/>
    <ds:schemaRef ds:uri="6b000a1e-1906-427a-9156-e5d830232dbf"/>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5AA61D5-ACCB-4D7C-818C-627DA9F46A44}">
  <ds:schemaRefs>
    <ds:schemaRef ds:uri="http://schemas.microsoft.com/sharepoint/v3/contenttype/forms"/>
  </ds:schemaRefs>
</ds:datastoreItem>
</file>

<file path=customXml/itemProps3.xml><?xml version="1.0" encoding="utf-8"?>
<ds:datastoreItem xmlns:ds="http://schemas.openxmlformats.org/officeDocument/2006/customXml" ds:itemID="{C089E94E-BF11-437A-B6DA-9F811ABA2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2d9be-e6f1-477a-8597-5b0595fd060e"/>
    <ds:schemaRef ds:uri="6b000a1e-1906-427a-9156-e5d830232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LHD Webinar (Sept. 12)</Template>
  <TotalTime>13872</TotalTime>
  <Words>5150</Words>
  <Application>Microsoft Office PowerPoint</Application>
  <PresentationFormat>Widescreen</PresentationFormat>
  <Paragraphs>645</Paragraphs>
  <Slides>81</Slides>
  <Notes>28</Notes>
  <HiddenSlides>2</HiddenSlides>
  <MMClips>0</MMClips>
  <ScaleCrop>false</ScaleCrop>
  <HeadingPairs>
    <vt:vector size="8" baseType="variant">
      <vt:variant>
        <vt:lpstr>Fonts Used</vt:lpstr>
      </vt:variant>
      <vt:variant>
        <vt:i4>20</vt:i4>
      </vt:variant>
      <vt:variant>
        <vt:lpstr>Theme</vt:lpstr>
      </vt:variant>
      <vt:variant>
        <vt:i4>15</vt:i4>
      </vt:variant>
      <vt:variant>
        <vt:lpstr>Embedded OLE Servers</vt:lpstr>
      </vt:variant>
      <vt:variant>
        <vt:i4>1</vt:i4>
      </vt:variant>
      <vt:variant>
        <vt:lpstr>Slide Titles</vt:lpstr>
      </vt:variant>
      <vt:variant>
        <vt:i4>81</vt:i4>
      </vt:variant>
    </vt:vector>
  </HeadingPairs>
  <TitlesOfParts>
    <vt:vector size="117" baseType="lpstr">
      <vt:lpstr>ADLaM Display</vt:lpstr>
      <vt:lpstr>Arial</vt:lpstr>
      <vt:lpstr>Calibri</vt:lpstr>
      <vt:lpstr>Calibri  </vt:lpstr>
      <vt:lpstr>Calibri Light</vt:lpstr>
      <vt:lpstr>Century Gothic</vt:lpstr>
      <vt:lpstr>Courier New</vt:lpstr>
      <vt:lpstr>EYInterstate</vt:lpstr>
      <vt:lpstr>Franklin Gothic Book</vt:lpstr>
      <vt:lpstr>Franklin Gothic Demi Cond</vt:lpstr>
      <vt:lpstr>Franklin Gothic Medium</vt:lpstr>
      <vt:lpstr>Franklin Gothic Medium Cond</vt:lpstr>
      <vt:lpstr>Gotham Bold</vt:lpstr>
      <vt:lpstr>Helvetica</vt:lpstr>
      <vt:lpstr>Helvetica Neue</vt:lpstr>
      <vt:lpstr>Libre Franklin</vt:lpstr>
      <vt:lpstr>Libre Franklin Medium</vt:lpstr>
      <vt:lpstr>Montserrat</vt:lpstr>
      <vt:lpstr>Nunito</vt:lpstr>
      <vt:lpstr>Wingdings 3</vt:lpstr>
      <vt:lpstr>3_Office Theme</vt:lpstr>
      <vt:lpstr>Office Theme</vt:lpstr>
      <vt:lpstr>5_Office Theme</vt:lpstr>
      <vt:lpstr>8_Office Theme</vt:lpstr>
      <vt:lpstr>13_Office Theme</vt:lpstr>
      <vt:lpstr>26_Office Theme</vt:lpstr>
      <vt:lpstr>6_Office Theme</vt:lpstr>
      <vt:lpstr>1_Office Theme</vt:lpstr>
      <vt:lpstr>4_Office Theme</vt:lpstr>
      <vt:lpstr>9_Office Theme</vt:lpstr>
      <vt:lpstr>7_Office Theme</vt:lpstr>
      <vt:lpstr>2_office theme</vt:lpstr>
      <vt:lpstr>Office 2013 - 2022 Theme</vt:lpstr>
      <vt:lpstr>10_office theme</vt:lpstr>
      <vt:lpstr>11_Office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Contaminated Powdered Infant Formula</vt:lpstr>
      <vt:lpstr>So, is there an outbreak going on? </vt:lpstr>
      <vt:lpstr>PowerPoint Presentation</vt:lpstr>
      <vt:lpstr>PowerPoint Presentation</vt:lpstr>
      <vt:lpstr>Lab Submission to SLPH</vt:lpstr>
      <vt:lpstr>What do we need to fully investigate?</vt:lpstr>
      <vt:lpstr>PowerPoint Presentation</vt:lpstr>
      <vt:lpstr>Reportable Mosquito-borne Diseases</vt:lpstr>
      <vt:lpstr>West Nile Virus</vt:lpstr>
      <vt:lpstr>Recent News</vt:lpstr>
      <vt:lpstr>La Crosse Encephalitis (California Serogroup)</vt:lpstr>
      <vt:lpstr>Dengue</vt:lpstr>
      <vt:lpstr>Chikungunya</vt:lpstr>
      <vt:lpstr>Recent CDC Health Alerts</vt:lpstr>
      <vt:lpstr>County Options for Mosquito Management</vt:lpstr>
      <vt:lpstr>Acknowledgements</vt:lpstr>
      <vt:lpstr>West Nile Virus</vt:lpstr>
      <vt:lpstr>West Nile Virus – Blood Donations</vt:lpstr>
      <vt:lpstr>PowerPoint Presentation</vt:lpstr>
      <vt:lpstr>PowerPoint Presentation</vt:lpstr>
      <vt:lpstr>Confirmed Measles Case in North Carolina</vt:lpstr>
      <vt:lpstr>Measles Testing at NCSLPH</vt:lpstr>
      <vt:lpstr>MMR Vaccine</vt:lpstr>
      <vt:lpstr>Legionnaires’ Disease (LD)</vt:lpstr>
      <vt:lpstr>Pertussis</vt:lpstr>
      <vt:lpstr>PowerPoint Presentation</vt:lpstr>
      <vt:lpstr>PowerPoint Presentation</vt:lpstr>
      <vt:lpstr>Pertussis Vaccination Messaging</vt:lpstr>
      <vt:lpstr>Clade I Mpox</vt:lpstr>
      <vt:lpstr>Clade I Mpox</vt:lpstr>
      <vt:lpstr>Clade I Mpox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Wastewater Trends – CDC Dashboard (New Look!)</vt:lpstr>
      <vt:lpstr>National Wastewater Trends – CDC Dashboard</vt:lpstr>
      <vt:lpstr>National Wastewater Trends – CDC Dashboard</vt:lpstr>
      <vt:lpstr>North Carolina Wastewater Trends – CDC Dashboard</vt:lpstr>
      <vt:lpstr>National Wastewater Trends – NEW! Respiratory Illness Data Channel </vt:lpstr>
      <vt:lpstr>National Wastewater Trends – NEW! Respiratory Illness Data Channel </vt:lpstr>
      <vt:lpstr>National Wastewater Trends – NEW! Wastewater Data for Avian Influenza</vt:lpstr>
      <vt:lpstr>National Wastewater Trends – NEW! Wastewater Data for Avian Influenza</vt:lpstr>
      <vt:lpstr>PowerPoint Presentation</vt:lpstr>
      <vt:lpstr>Today’s agenda</vt:lpstr>
      <vt:lpstr>News &amp; Updates</vt:lpstr>
      <vt:lpstr>New Dosing Schedule for BEXSERO</vt:lpstr>
      <vt:lpstr>PowerPoint Presentation</vt:lpstr>
      <vt:lpstr>Pertussis Cases Are Rising in NC</vt:lpstr>
      <vt:lpstr>Vaccines for Adults (317)</vt:lpstr>
      <vt:lpstr>Coverage Criteria Updates</vt:lpstr>
      <vt:lpstr>What are 317 vaccines?</vt:lpstr>
      <vt:lpstr>The need to separate VFC and 317 stock</vt:lpstr>
      <vt:lpstr>Adult vaccines</vt:lpstr>
      <vt:lpstr>VFA 317 Office Hours</vt:lpstr>
      <vt:lpstr>COVID-19 Updates</vt:lpstr>
      <vt:lpstr>COVID-19: IMPORTANT: Do Not Administer 23-24 COVID-19 Vaccines</vt:lpstr>
      <vt:lpstr>Medicaid Bulletin Counseling Codes</vt:lpstr>
      <vt:lpstr>Adult COVID-19 Vaccines</vt:lpstr>
      <vt:lpstr>PowerPoint Presentation</vt:lpstr>
      <vt:lpstr>Flu Updates</vt:lpstr>
      <vt:lpstr>Farm Worker Program:  Flu and COVID-19 Campaign</vt:lpstr>
      <vt:lpstr>Flu: Available Vaccines and Shipping Times</vt:lpstr>
      <vt:lpstr>RSV Updates</vt:lpstr>
      <vt:lpstr>RSV Vaccine Available for Ordering</vt:lpstr>
      <vt:lpstr>RSV Vaccine: Administration Timing</vt:lpstr>
      <vt:lpstr>Mpox Updates</vt:lpstr>
      <vt:lpstr>JYNNEOS Vaccine Update &amp; Availability</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Rodger A</dc:creator>
  <cp:lastModifiedBy>Nevin Fouts</cp:lastModifiedBy>
  <cp:revision>13</cp:revision>
  <dcterms:created xsi:type="dcterms:W3CDTF">2023-09-12T16:53:01Z</dcterms:created>
  <dcterms:modified xsi:type="dcterms:W3CDTF">2024-09-10T16:03:53Z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0x010100D864FC5C5F341D48ACC1CF44A948E6FE</vt:lpwstr>
  </property>
  <property fmtid="{D5CDD505-2E9C-101B-9397-08002B2CF9AE}" pid="3" name="MediaServiceImageTags">
    <vt:lpwstr/>
  </property>
</Properties>
</file>