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1"/>
  </p:notesMasterIdLst>
  <p:handoutMasterIdLst>
    <p:handoutMasterId r:id="rId32"/>
  </p:handoutMasterIdLst>
  <p:sldIdLst>
    <p:sldId id="302"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01"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le Dzialowy" initials="N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5" autoAdjust="0"/>
    <p:restoredTop sz="85150" autoAdjust="0"/>
  </p:normalViewPr>
  <p:slideViewPr>
    <p:cSldViewPr>
      <p:cViewPr>
        <p:scale>
          <a:sx n="80" d="100"/>
          <a:sy n="80" d="100"/>
        </p:scale>
        <p:origin x="-852" y="-114"/>
      </p:cViewPr>
      <p:guideLst>
        <p:guide orient="horz" pos="2160"/>
        <p:guide pos="2880"/>
      </p:guideLst>
    </p:cSldViewPr>
  </p:slideViewPr>
  <p:notesTextViewPr>
    <p:cViewPr>
      <p:scale>
        <a:sx n="1" d="1"/>
        <a:sy n="1" d="1"/>
      </p:scale>
      <p:origin x="0" y="0"/>
    </p:cViewPr>
  </p:notesTextViewPr>
  <p:sorterViewPr>
    <p:cViewPr>
      <p:scale>
        <a:sx n="100" d="100"/>
        <a:sy n="100" d="100"/>
      </p:scale>
      <p:origin x="0" y="21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18650027237162"/>
          <c:y val="2.5729729340355469E-2"/>
          <c:w val="0.85951790224335167"/>
          <c:h val="0.7520712094458496"/>
        </c:manualLayout>
      </c:layout>
      <c:barChart>
        <c:barDir val="col"/>
        <c:grouping val="clustered"/>
        <c:varyColors val="0"/>
        <c:ser>
          <c:idx val="0"/>
          <c:order val="0"/>
          <c:tx>
            <c:strRef>
              <c:f>Sheet1!$B$1</c:f>
              <c:strCache>
                <c:ptCount val="1"/>
                <c:pt idx="0">
                  <c:v>2014</c:v>
                </c:pt>
              </c:strCache>
            </c:strRef>
          </c:tx>
          <c:invertIfNegative val="0"/>
          <c:cat>
            <c:strRef>
              <c:f>Sheet1!$A$2:$A$11</c:f>
              <c:strCache>
                <c:ptCount val="10"/>
                <c:pt idx="0">
                  <c:v>18-24</c:v>
                </c:pt>
                <c:pt idx="1">
                  <c:v>25-29</c:v>
                </c:pt>
                <c:pt idx="2">
                  <c:v>30-34</c:v>
                </c:pt>
                <c:pt idx="3">
                  <c:v>34-39</c:v>
                </c:pt>
                <c:pt idx="4">
                  <c:v>40-44</c:v>
                </c:pt>
                <c:pt idx="5">
                  <c:v>45-49</c:v>
                </c:pt>
                <c:pt idx="6">
                  <c:v>50-54</c:v>
                </c:pt>
                <c:pt idx="7">
                  <c:v>55-59</c:v>
                </c:pt>
                <c:pt idx="8">
                  <c:v>60-64</c:v>
                </c:pt>
                <c:pt idx="9">
                  <c:v>65+</c:v>
                </c:pt>
              </c:strCache>
            </c:strRef>
          </c:cat>
          <c:val>
            <c:numRef>
              <c:f>Sheet1!$B$2:$B$11</c:f>
              <c:numCache>
                <c:formatCode>General</c:formatCode>
                <c:ptCount val="10"/>
                <c:pt idx="0">
                  <c:v>3.8</c:v>
                </c:pt>
                <c:pt idx="1">
                  <c:v>6.5</c:v>
                </c:pt>
                <c:pt idx="2">
                  <c:v>8</c:v>
                </c:pt>
                <c:pt idx="3">
                  <c:v>10.4</c:v>
                </c:pt>
                <c:pt idx="4">
                  <c:v>10.9</c:v>
                </c:pt>
                <c:pt idx="5">
                  <c:v>19.5</c:v>
                </c:pt>
                <c:pt idx="6">
                  <c:v>16.600000000000001</c:v>
                </c:pt>
                <c:pt idx="7">
                  <c:v>12</c:v>
                </c:pt>
                <c:pt idx="8">
                  <c:v>3.8</c:v>
                </c:pt>
                <c:pt idx="9">
                  <c:v>8.6</c:v>
                </c:pt>
              </c:numCache>
            </c:numRef>
          </c:val>
        </c:ser>
        <c:dLbls>
          <c:showLegendKey val="0"/>
          <c:showVal val="0"/>
          <c:showCatName val="0"/>
          <c:showSerName val="0"/>
          <c:showPercent val="0"/>
          <c:showBubbleSize val="0"/>
        </c:dLbls>
        <c:gapWidth val="150"/>
        <c:axId val="175225472"/>
        <c:axId val="175231744"/>
      </c:barChart>
      <c:catAx>
        <c:axId val="175225472"/>
        <c:scaling>
          <c:orientation val="minMax"/>
        </c:scaling>
        <c:delete val="0"/>
        <c:axPos val="b"/>
        <c:title>
          <c:tx>
            <c:rich>
              <a:bodyPr/>
              <a:lstStyle/>
              <a:p>
                <a:pPr>
                  <a:defRPr/>
                </a:pPr>
                <a:r>
                  <a:rPr lang="en-US" dirty="0" smtClean="0"/>
                  <a:t>Age at Time of Interview</a:t>
                </a:r>
                <a:endParaRPr lang="en-US" dirty="0"/>
              </a:p>
            </c:rich>
          </c:tx>
          <c:layout/>
          <c:overlay val="0"/>
        </c:title>
        <c:numFmt formatCode="General" sourceLinked="1"/>
        <c:majorTickMark val="out"/>
        <c:minorTickMark val="none"/>
        <c:tickLblPos val="nextTo"/>
        <c:txPr>
          <a:bodyPr rot="-2280000"/>
          <a:lstStyle/>
          <a:p>
            <a:pPr>
              <a:defRPr sz="1600"/>
            </a:pPr>
            <a:endParaRPr lang="en-US"/>
          </a:p>
        </c:txPr>
        <c:crossAx val="175231744"/>
        <c:crosses val="autoZero"/>
        <c:auto val="1"/>
        <c:lblAlgn val="ctr"/>
        <c:lblOffset val="100"/>
        <c:noMultiLvlLbl val="0"/>
      </c:catAx>
      <c:valAx>
        <c:axId val="175231744"/>
        <c:scaling>
          <c:orientation val="minMax"/>
        </c:scaling>
        <c:delete val="0"/>
        <c:axPos val="l"/>
        <c:majorGridlines>
          <c:spPr>
            <a:ln>
              <a:noFill/>
            </a:ln>
          </c:spPr>
        </c:majorGridlines>
        <c:title>
          <c:tx>
            <c:rich>
              <a:bodyPr rot="-5400000" vert="horz"/>
              <a:lstStyle/>
              <a:p>
                <a:pPr>
                  <a:defRPr/>
                </a:pPr>
                <a:r>
                  <a:rPr lang="en-US" dirty="0" smtClean="0"/>
                  <a:t>Percent </a:t>
                </a:r>
                <a:r>
                  <a:rPr lang="en-US" baseline="0" dirty="0" smtClean="0"/>
                  <a:t> of Persons in Care</a:t>
                </a:r>
                <a:endParaRPr lang="en-US" dirty="0"/>
              </a:p>
            </c:rich>
          </c:tx>
          <c:layout/>
          <c:overlay val="0"/>
        </c:title>
        <c:numFmt formatCode="0%" sourceLinked="0"/>
        <c:majorTickMark val="out"/>
        <c:minorTickMark val="none"/>
        <c:tickLblPos val="nextTo"/>
        <c:txPr>
          <a:bodyPr/>
          <a:lstStyle/>
          <a:p>
            <a:pPr>
              <a:defRPr sz="1600"/>
            </a:pPr>
            <a:endParaRPr lang="en-US"/>
          </a:p>
        </c:txPr>
        <c:crossAx val="175225472"/>
        <c:crosses val="autoZero"/>
        <c:crossBetween val="between"/>
        <c:dispUnits>
          <c:builtInUnit val="hundreds"/>
        </c:dispUnits>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Syphilis</c:v>
                </c:pt>
              </c:strCache>
            </c:strRef>
          </c:tx>
          <c:spPr>
            <a:solidFill>
              <a:schemeClr val="accent2"/>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0.41</c:v>
                </c:pt>
                <c:pt idx="1">
                  <c:v>0.37</c:v>
                </c:pt>
                <c:pt idx="2">
                  <c:v>0.47</c:v>
                </c:pt>
                <c:pt idx="3">
                  <c:v>0.55000000000000004</c:v>
                </c:pt>
                <c:pt idx="4">
                  <c:v>0.61</c:v>
                </c:pt>
                <c:pt idx="5">
                  <c:v>0.624</c:v>
                </c:pt>
              </c:numCache>
            </c:numRef>
          </c:val>
        </c:ser>
        <c:ser>
          <c:idx val="1"/>
          <c:order val="1"/>
          <c:tx>
            <c:strRef>
              <c:f>Sheet1!$C$1</c:f>
              <c:strCache>
                <c:ptCount val="1"/>
                <c:pt idx="0">
                  <c:v>Gonorrhea</c:v>
                </c:pt>
              </c:strCache>
            </c:strRef>
          </c:tx>
          <c:spPr>
            <a:solidFill>
              <a:schemeClr val="accent1"/>
            </a:solidFill>
          </c:spPr>
          <c:invertIfNegative val="0"/>
          <c:dLbls>
            <c:dLbl>
              <c:idx val="2"/>
              <c:layout>
                <c:manualLayout>
                  <c:x val="2.1604816759016234E-2"/>
                  <c:y val="0"/>
                </c:manualLayout>
              </c:layout>
              <c:dLblPos val="outEnd"/>
              <c:showLegendKey val="0"/>
              <c:showVal val="1"/>
              <c:showCatName val="0"/>
              <c:showSerName val="0"/>
              <c:showPercent val="0"/>
              <c:showBubbleSize val="0"/>
            </c:dLbl>
            <c:dLbl>
              <c:idx val="3"/>
              <c:layout>
                <c:manualLayout>
                  <c:x val="1.5432098765432098E-3"/>
                  <c:y val="0"/>
                </c:manualLayout>
              </c:layout>
              <c:dLblPos val="outEnd"/>
              <c:showLegendKey val="0"/>
              <c:showVal val="1"/>
              <c:showCatName val="0"/>
              <c:showSerName val="0"/>
              <c:showPercent val="0"/>
              <c:showBubbleSize val="0"/>
            </c:dLbl>
            <c:dLbl>
              <c:idx val="4"/>
              <c:layout>
                <c:manualLayout>
                  <c:x val="1.8518518518518517E-2"/>
                  <c:y val="2.6711182499842782E-3"/>
                </c:manualLayout>
              </c:layout>
              <c:dLblPos val="outEnd"/>
              <c:showLegendKey val="0"/>
              <c:showVal val="1"/>
              <c:showCatName val="0"/>
              <c:showSerName val="0"/>
              <c:showPercent val="0"/>
              <c:showBubbleSize val="0"/>
            </c:dLbl>
            <c:dLbl>
              <c:idx val="5"/>
              <c:layout>
                <c:manualLayout>
                  <c:x val="1.6975187129386719E-2"/>
                  <c:y val="8.0133547499528345E-3"/>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numRef>
              <c:f>Sheet1!$A$2:$A$7</c:f>
              <c:numCache>
                <c:formatCode>General</c:formatCode>
                <c:ptCount val="6"/>
                <c:pt idx="0">
                  <c:v>2009</c:v>
                </c:pt>
                <c:pt idx="1">
                  <c:v>2010</c:v>
                </c:pt>
                <c:pt idx="2">
                  <c:v>2011</c:v>
                </c:pt>
                <c:pt idx="3">
                  <c:v>2012</c:v>
                </c:pt>
                <c:pt idx="4">
                  <c:v>2013</c:v>
                </c:pt>
                <c:pt idx="5">
                  <c:v>2014</c:v>
                </c:pt>
              </c:numCache>
            </c:numRef>
          </c:cat>
          <c:val>
            <c:numRef>
              <c:f>Sheet1!$C$2:$C$7</c:f>
              <c:numCache>
                <c:formatCode>0%</c:formatCode>
                <c:ptCount val="6"/>
                <c:pt idx="0">
                  <c:v>0.12</c:v>
                </c:pt>
                <c:pt idx="1">
                  <c:v>0.08</c:v>
                </c:pt>
                <c:pt idx="2">
                  <c:v>0.11</c:v>
                </c:pt>
                <c:pt idx="3">
                  <c:v>0.18</c:v>
                </c:pt>
                <c:pt idx="4">
                  <c:v>0.3</c:v>
                </c:pt>
                <c:pt idx="5">
                  <c:v>0.30599999999999999</c:v>
                </c:pt>
              </c:numCache>
            </c:numRef>
          </c:val>
        </c:ser>
        <c:ser>
          <c:idx val="2"/>
          <c:order val="2"/>
          <c:tx>
            <c:strRef>
              <c:f>Sheet1!$D$1</c:f>
              <c:strCache>
                <c:ptCount val="1"/>
                <c:pt idx="0">
                  <c:v>Chlamydia</c:v>
                </c:pt>
              </c:strCache>
            </c:strRef>
          </c:tx>
          <c:invertIfNegative val="0"/>
          <c:dLbls>
            <c:dLbl>
              <c:idx val="0"/>
              <c:layout>
                <c:manualLayout>
                  <c:x val="1.2345679012345678E-2"/>
                  <c:y val="0"/>
                </c:manualLayout>
              </c:layout>
              <c:dLblPos val="outEnd"/>
              <c:showLegendKey val="0"/>
              <c:showVal val="1"/>
              <c:showCatName val="0"/>
              <c:showSerName val="0"/>
              <c:showPercent val="0"/>
              <c:showBubbleSize val="0"/>
            </c:dLbl>
            <c:dLbl>
              <c:idx val="1"/>
              <c:layout>
                <c:manualLayout>
                  <c:x val="1.0802469135802469E-2"/>
                  <c:y val="-5.3422364999685563E-3"/>
                </c:manualLayout>
              </c:layout>
              <c:dLblPos val="outEnd"/>
              <c:showLegendKey val="0"/>
              <c:showVal val="1"/>
              <c:showCatName val="0"/>
              <c:showSerName val="0"/>
              <c:showPercent val="0"/>
              <c:showBubbleSize val="0"/>
            </c:dLbl>
            <c:dLbl>
              <c:idx val="2"/>
              <c:delete val="1"/>
            </c:dLbl>
            <c:dLbl>
              <c:idx val="3"/>
              <c:layout>
                <c:manualLayout>
                  <c:x val="7.716049382716049E-3"/>
                  <c:y val="8.0133547499528345E-3"/>
                </c:manualLayout>
              </c:layout>
              <c:dLblPos val="outEnd"/>
              <c:showLegendKey val="0"/>
              <c:showVal val="1"/>
              <c:showCatName val="0"/>
              <c:showSerName val="0"/>
              <c:showPercent val="0"/>
              <c:showBubbleSize val="0"/>
            </c:dLbl>
            <c:dLbl>
              <c:idx val="4"/>
              <c:delete val="1"/>
            </c:dLbl>
            <c:dLbl>
              <c:idx val="5"/>
              <c:delete val="1"/>
            </c:dLbl>
            <c:txPr>
              <a:bodyPr/>
              <a:lstStyle/>
              <a:p>
                <a:pPr>
                  <a:defRPr sz="1400"/>
                </a:pPr>
                <a:endParaRPr lang="en-US"/>
              </a:p>
            </c:txPr>
            <c:dLblPos val="outEnd"/>
            <c:showLegendKey val="0"/>
            <c:showVal val="1"/>
            <c:showCatName val="0"/>
            <c:showSerName val="0"/>
            <c:showPercent val="0"/>
            <c:showBubbleSize val="0"/>
            <c:showLeaderLines val="0"/>
          </c:dLbls>
          <c:cat>
            <c:numRef>
              <c:f>Sheet1!$A$2:$A$7</c:f>
              <c:numCache>
                <c:formatCode>General</c:formatCode>
                <c:ptCount val="6"/>
                <c:pt idx="0">
                  <c:v>2009</c:v>
                </c:pt>
                <c:pt idx="1">
                  <c:v>2010</c:v>
                </c:pt>
                <c:pt idx="2">
                  <c:v>2011</c:v>
                </c:pt>
                <c:pt idx="3">
                  <c:v>2012</c:v>
                </c:pt>
                <c:pt idx="4">
                  <c:v>2013</c:v>
                </c:pt>
                <c:pt idx="5">
                  <c:v>2014</c:v>
                </c:pt>
              </c:numCache>
            </c:numRef>
          </c:cat>
          <c:val>
            <c:numRef>
              <c:f>Sheet1!$D$2:$D$7</c:f>
              <c:numCache>
                <c:formatCode>0%</c:formatCode>
                <c:ptCount val="6"/>
                <c:pt idx="0">
                  <c:v>0.11</c:v>
                </c:pt>
                <c:pt idx="1">
                  <c:v>0.1</c:v>
                </c:pt>
                <c:pt idx="2">
                  <c:v>0.11</c:v>
                </c:pt>
                <c:pt idx="3">
                  <c:v>0.19</c:v>
                </c:pt>
                <c:pt idx="4">
                  <c:v>0.3</c:v>
                </c:pt>
                <c:pt idx="5">
                  <c:v>0.30599999999999999</c:v>
                </c:pt>
              </c:numCache>
            </c:numRef>
          </c:val>
        </c:ser>
        <c:dLbls>
          <c:dLblPos val="outEnd"/>
          <c:showLegendKey val="0"/>
          <c:showVal val="1"/>
          <c:showCatName val="0"/>
          <c:showSerName val="0"/>
          <c:showPercent val="0"/>
          <c:showBubbleSize val="0"/>
        </c:dLbls>
        <c:gapWidth val="150"/>
        <c:axId val="190772352"/>
        <c:axId val="190774272"/>
      </c:barChart>
      <c:catAx>
        <c:axId val="190772352"/>
        <c:scaling>
          <c:orientation val="minMax"/>
        </c:scaling>
        <c:delete val="0"/>
        <c:axPos val="b"/>
        <c:title>
          <c:tx>
            <c:rich>
              <a:bodyPr/>
              <a:lstStyle/>
              <a:p>
                <a:pPr>
                  <a:defRPr/>
                </a:pPr>
                <a:r>
                  <a:rPr lang="en-US"/>
                  <a:t>MMP Year</a:t>
                </a:r>
              </a:p>
            </c:rich>
          </c:tx>
          <c:layout>
            <c:manualLayout>
              <c:xMode val="edge"/>
              <c:yMode val="edge"/>
              <c:x val="0.4925681685622631"/>
              <c:y val="0.90777051716594026"/>
            </c:manualLayout>
          </c:layout>
          <c:overlay val="0"/>
        </c:title>
        <c:numFmt formatCode="General" sourceLinked="1"/>
        <c:majorTickMark val="out"/>
        <c:minorTickMark val="none"/>
        <c:tickLblPos val="nextTo"/>
        <c:crossAx val="190774272"/>
        <c:crosses val="autoZero"/>
        <c:auto val="1"/>
        <c:lblAlgn val="ctr"/>
        <c:lblOffset val="100"/>
        <c:noMultiLvlLbl val="0"/>
      </c:catAx>
      <c:valAx>
        <c:axId val="190774272"/>
        <c:scaling>
          <c:orientation val="minMax"/>
          <c:max val="1"/>
        </c:scaling>
        <c:delete val="0"/>
        <c:axPos val="l"/>
        <c:title>
          <c:tx>
            <c:rich>
              <a:bodyPr rot="-5400000" vert="horz"/>
              <a:lstStyle/>
              <a:p>
                <a:pPr>
                  <a:defRPr/>
                </a:pPr>
                <a:r>
                  <a:rPr lang="en-US"/>
                  <a:t>Percent Screened</a:t>
                </a:r>
              </a:p>
            </c:rich>
          </c:tx>
          <c:layout/>
          <c:overlay val="0"/>
        </c:title>
        <c:numFmt formatCode="0%" sourceLinked="1"/>
        <c:majorTickMark val="out"/>
        <c:minorTickMark val="none"/>
        <c:tickLblPos val="nextTo"/>
        <c:crossAx val="190772352"/>
        <c:crosses val="autoZero"/>
        <c:crossBetween val="between"/>
      </c:valAx>
    </c:plotArea>
    <c:legend>
      <c:legendPos val="t"/>
      <c:layout/>
      <c:overlay val="0"/>
    </c:legend>
    <c:plotVisOnly val="1"/>
    <c:dispBlanksAs val="gap"/>
    <c:showDLblsOverMax val="0"/>
  </c:chart>
  <c:txPr>
    <a:bodyPr/>
    <a:lstStyle/>
    <a:p>
      <a:pPr>
        <a:defRPr sz="1800">
          <a:latin typeface="+mn-lt"/>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0.318</c:v>
                </c:pt>
                <c:pt idx="1">
                  <c:v>0.29299999999999998</c:v>
                </c:pt>
                <c:pt idx="2">
                  <c:v>0.27100000000000002</c:v>
                </c:pt>
                <c:pt idx="3">
                  <c:v>0.20100000000000001</c:v>
                </c:pt>
                <c:pt idx="4">
                  <c:v>0.19500000000000001</c:v>
                </c:pt>
                <c:pt idx="5">
                  <c:v>0.44</c:v>
                </c:pt>
              </c:numCache>
            </c:numRef>
          </c:val>
        </c:ser>
        <c:dLbls>
          <c:dLblPos val="outEnd"/>
          <c:showLegendKey val="0"/>
          <c:showVal val="1"/>
          <c:showCatName val="0"/>
          <c:showSerName val="0"/>
          <c:showPercent val="0"/>
          <c:showBubbleSize val="0"/>
        </c:dLbls>
        <c:gapWidth val="150"/>
        <c:axId val="190508416"/>
        <c:axId val="190535168"/>
      </c:barChart>
      <c:catAx>
        <c:axId val="190508416"/>
        <c:scaling>
          <c:orientation val="minMax"/>
        </c:scaling>
        <c:delete val="0"/>
        <c:axPos val="b"/>
        <c:title>
          <c:tx>
            <c:rich>
              <a:bodyPr/>
              <a:lstStyle/>
              <a:p>
                <a:pPr>
                  <a:defRPr/>
                </a:pPr>
                <a:r>
                  <a:rPr lang="en-US"/>
                  <a:t>MMP Year</a:t>
                </a:r>
              </a:p>
            </c:rich>
          </c:tx>
          <c:layout>
            <c:manualLayout>
              <c:xMode val="edge"/>
              <c:yMode val="edge"/>
              <c:x val="0.4925681685622631"/>
              <c:y val="0.90777051716594026"/>
            </c:manualLayout>
          </c:layout>
          <c:overlay val="0"/>
        </c:title>
        <c:numFmt formatCode="General" sourceLinked="1"/>
        <c:majorTickMark val="out"/>
        <c:minorTickMark val="none"/>
        <c:tickLblPos val="nextTo"/>
        <c:crossAx val="190535168"/>
        <c:crosses val="autoZero"/>
        <c:auto val="1"/>
        <c:lblAlgn val="ctr"/>
        <c:lblOffset val="100"/>
        <c:noMultiLvlLbl val="0"/>
      </c:catAx>
      <c:valAx>
        <c:axId val="190535168"/>
        <c:scaling>
          <c:orientation val="minMax"/>
          <c:max val="1"/>
        </c:scaling>
        <c:delete val="0"/>
        <c:axPos val="l"/>
        <c:title>
          <c:tx>
            <c:rich>
              <a:bodyPr rot="-5400000" vert="horz"/>
              <a:lstStyle/>
              <a:p>
                <a:pPr>
                  <a:defRPr/>
                </a:pPr>
                <a:r>
                  <a:rPr lang="en-US"/>
                  <a:t>Percent Screened</a:t>
                </a:r>
              </a:p>
            </c:rich>
          </c:tx>
          <c:layout/>
          <c:overlay val="0"/>
        </c:title>
        <c:numFmt formatCode="0%" sourceLinked="1"/>
        <c:majorTickMark val="out"/>
        <c:minorTickMark val="none"/>
        <c:tickLblPos val="nextTo"/>
        <c:crossAx val="190508416"/>
        <c:crosses val="autoZero"/>
        <c:crossBetween val="between"/>
      </c:valAx>
    </c:plotArea>
    <c:plotVisOnly val="1"/>
    <c:dispBlanksAs val="gap"/>
    <c:showDLblsOverMax val="0"/>
  </c:chart>
  <c:txPr>
    <a:bodyPr/>
    <a:lstStyle/>
    <a:p>
      <a:pPr>
        <a:defRPr sz="1800">
          <a:latin typeface="+mn-lt"/>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18650027237162"/>
          <c:y val="2.5729729340355469E-2"/>
          <c:w val="0.85951790224335167"/>
          <c:h val="0.71204718602751893"/>
        </c:manualLayout>
      </c:layout>
      <c:barChart>
        <c:barDir val="col"/>
        <c:grouping val="clustered"/>
        <c:varyColors val="0"/>
        <c:ser>
          <c:idx val="0"/>
          <c:order val="0"/>
          <c:tx>
            <c:strRef>
              <c:f>Sheet1!$B$1</c:f>
              <c:strCache>
                <c:ptCount val="1"/>
                <c:pt idx="0">
                  <c:v>Column1</c:v>
                </c:pt>
              </c:strCache>
            </c:strRef>
          </c:tx>
          <c:invertIfNegative val="0"/>
          <c:cat>
            <c:strRef>
              <c:f>Sheet1!$A$2:$A$4</c:f>
              <c:strCache>
                <c:ptCount val="3"/>
                <c:pt idx="0">
                  <c:v>Incarcerated in Past 12 Months?</c:v>
                </c:pt>
                <c:pt idx="1">
                  <c:v>Homeless in Past 12 Months?</c:v>
                </c:pt>
                <c:pt idx="2">
                  <c:v>At or Below the Poverty Level*</c:v>
                </c:pt>
              </c:strCache>
            </c:strRef>
          </c:cat>
          <c:val>
            <c:numRef>
              <c:f>Sheet1!$B$2:$B$4</c:f>
              <c:numCache>
                <c:formatCode>0%</c:formatCode>
                <c:ptCount val="3"/>
                <c:pt idx="0">
                  <c:v>0.05</c:v>
                </c:pt>
                <c:pt idx="1">
                  <c:v>0.1</c:v>
                </c:pt>
                <c:pt idx="2">
                  <c:v>0.43</c:v>
                </c:pt>
              </c:numCache>
            </c:numRef>
          </c:val>
        </c:ser>
        <c:dLbls>
          <c:showLegendKey val="0"/>
          <c:showVal val="0"/>
          <c:showCatName val="0"/>
          <c:showSerName val="0"/>
          <c:showPercent val="0"/>
          <c:showBubbleSize val="0"/>
        </c:dLbls>
        <c:gapWidth val="150"/>
        <c:axId val="176844160"/>
        <c:axId val="176862720"/>
      </c:barChart>
      <c:catAx>
        <c:axId val="176844160"/>
        <c:scaling>
          <c:orientation val="minMax"/>
        </c:scaling>
        <c:delete val="0"/>
        <c:axPos val="b"/>
        <c:title>
          <c:tx>
            <c:rich>
              <a:bodyPr/>
              <a:lstStyle/>
              <a:p>
                <a:pPr>
                  <a:defRPr/>
                </a:pPr>
                <a:r>
                  <a:rPr lang="en-US" dirty="0" smtClean="0"/>
                  <a:t>Structural  Factor</a:t>
                </a:r>
                <a:endParaRPr lang="en-US" dirty="0"/>
              </a:p>
            </c:rich>
          </c:tx>
          <c:layout/>
          <c:overlay val="0"/>
        </c:title>
        <c:numFmt formatCode="General" sourceLinked="1"/>
        <c:majorTickMark val="out"/>
        <c:minorTickMark val="none"/>
        <c:tickLblPos val="nextTo"/>
        <c:txPr>
          <a:bodyPr rot="0"/>
          <a:lstStyle/>
          <a:p>
            <a:pPr>
              <a:defRPr sz="1600"/>
            </a:pPr>
            <a:endParaRPr lang="en-US"/>
          </a:p>
        </c:txPr>
        <c:crossAx val="176862720"/>
        <c:crosses val="autoZero"/>
        <c:auto val="1"/>
        <c:lblAlgn val="ctr"/>
        <c:lblOffset val="100"/>
        <c:noMultiLvlLbl val="0"/>
      </c:catAx>
      <c:valAx>
        <c:axId val="176862720"/>
        <c:scaling>
          <c:orientation val="minMax"/>
        </c:scaling>
        <c:delete val="0"/>
        <c:axPos val="l"/>
        <c:majorGridlines>
          <c:spPr>
            <a:ln>
              <a:noFill/>
            </a:ln>
          </c:spPr>
        </c:majorGridlines>
        <c:title>
          <c:tx>
            <c:rich>
              <a:bodyPr rot="-5400000" vert="horz"/>
              <a:lstStyle/>
              <a:p>
                <a:pPr>
                  <a:defRPr/>
                </a:pPr>
                <a:r>
                  <a:rPr lang="en-US" dirty="0" smtClean="0"/>
                  <a:t>Percent </a:t>
                </a:r>
                <a:r>
                  <a:rPr lang="en-US" baseline="0" dirty="0" smtClean="0"/>
                  <a:t> of Persons in Care</a:t>
                </a:r>
                <a:endParaRPr lang="en-US" dirty="0"/>
              </a:p>
            </c:rich>
          </c:tx>
          <c:layout/>
          <c:overlay val="0"/>
        </c:title>
        <c:numFmt formatCode="0%" sourceLinked="0"/>
        <c:majorTickMark val="out"/>
        <c:minorTickMark val="none"/>
        <c:tickLblPos val="nextTo"/>
        <c:txPr>
          <a:bodyPr/>
          <a:lstStyle/>
          <a:p>
            <a:pPr>
              <a:defRPr sz="1600"/>
            </a:pPr>
            <a:endParaRPr lang="en-US"/>
          </a:p>
        </c:txPr>
        <c:crossAx val="17684416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solidFill>
                  <a:schemeClr val="tx2"/>
                </a:solidFill>
                <a:latin typeface="Candara" panose="020E0502030303020204" pitchFamily="34" charset="0"/>
              </a:defRPr>
            </a:pPr>
            <a:r>
              <a:rPr lang="en-US" sz="2400" dirty="0" smtClean="0">
                <a:solidFill>
                  <a:schemeClr val="tx2"/>
                </a:solidFill>
                <a:latin typeface="Candara" panose="020E0502030303020204" pitchFamily="34" charset="0"/>
              </a:rPr>
              <a:t>2009</a:t>
            </a:r>
            <a:endParaRPr lang="en-US" sz="2400" dirty="0">
              <a:solidFill>
                <a:schemeClr val="tx2"/>
              </a:solidFill>
              <a:latin typeface="Candara" panose="020E0502030303020204" pitchFamily="34" charset="0"/>
            </a:endParaRPr>
          </a:p>
        </c:rich>
      </c:tx>
      <c:layout>
        <c:manualLayout>
          <c:xMode val="edge"/>
          <c:yMode val="edge"/>
          <c:x val="0.23566561039626144"/>
          <c:y val="1.6836195965366927E-2"/>
        </c:manualLayout>
      </c:layout>
      <c:overlay val="1"/>
    </c:title>
    <c:autoTitleDeleted val="0"/>
    <c:plotArea>
      <c:layout>
        <c:manualLayout>
          <c:layoutTarget val="inner"/>
          <c:xMode val="edge"/>
          <c:yMode val="edge"/>
          <c:x val="7.2877536649382235E-2"/>
          <c:y val="0.1856320964179336"/>
          <c:w val="0.46626096280647844"/>
          <c:h val="0.64370499714646368"/>
        </c:manualLayout>
      </c:layout>
      <c:pieChart>
        <c:varyColors val="1"/>
        <c:dLbls>
          <c:dLblPos val="bestFit"/>
          <c:showLegendKey val="0"/>
          <c:showVal val="1"/>
          <c:showCatName val="0"/>
          <c:showSerName val="0"/>
          <c:showPercent val="0"/>
          <c:showBubbleSize val="0"/>
          <c:showLeaderLines val="1"/>
        </c:dLbls>
        <c:firstSliceAng val="0"/>
      </c:pieChart>
    </c:plotArea>
    <c:legend>
      <c:legendPos val="t"/>
      <c:layout>
        <c:manualLayout>
          <c:xMode val="edge"/>
          <c:yMode val="edge"/>
          <c:x val="0.40158840663209783"/>
          <c:y val="0"/>
          <c:w val="0.57605384554203454"/>
          <c:h val="0.16883699667893881"/>
        </c:manualLayout>
      </c:layout>
      <c:overlay val="0"/>
      <c:txPr>
        <a:bodyPr/>
        <a:lstStyle/>
        <a:p>
          <a:pPr>
            <a:defRPr sz="1600">
              <a:latin typeface="Candara" panose="020E0502030303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Insurance*</c:v>
                </c:pt>
              </c:strCache>
            </c:strRef>
          </c:tx>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0.82050000000000001</c:v>
                </c:pt>
                <c:pt idx="1">
                  <c:v>0.81</c:v>
                </c:pt>
                <c:pt idx="2">
                  <c:v>0.7</c:v>
                </c:pt>
                <c:pt idx="3">
                  <c:v>0.66500000000000004</c:v>
                </c:pt>
                <c:pt idx="4">
                  <c:v>0.76800000000000002</c:v>
                </c:pt>
                <c:pt idx="5">
                  <c:v>0.75</c:v>
                </c:pt>
              </c:numCache>
            </c:numRef>
          </c:val>
        </c:ser>
        <c:ser>
          <c:idx val="1"/>
          <c:order val="1"/>
          <c:tx>
            <c:strRef>
              <c:f>Sheet1!$C$1</c:f>
              <c:strCache>
                <c:ptCount val="1"/>
                <c:pt idx="0">
                  <c:v>Uninsured</c:v>
                </c:pt>
              </c:strCache>
            </c:strRef>
          </c:tx>
          <c:spPr>
            <a:solidFill>
              <a:schemeClr val="accent6">
                <a:lumMod val="50000"/>
              </a:schemeClr>
            </a:solidFill>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Sheet1!$C$2:$C$7</c:f>
              <c:numCache>
                <c:formatCode>0%</c:formatCode>
                <c:ptCount val="6"/>
                <c:pt idx="0">
                  <c:v>3.1252000000000002E-2</c:v>
                </c:pt>
                <c:pt idx="1">
                  <c:v>0.02</c:v>
                </c:pt>
                <c:pt idx="2">
                  <c:v>0.02</c:v>
                </c:pt>
                <c:pt idx="3">
                  <c:v>0.03</c:v>
                </c:pt>
                <c:pt idx="4">
                  <c:v>3.3000000000000002E-2</c:v>
                </c:pt>
                <c:pt idx="5">
                  <c:v>1.7000000000000001E-2</c:v>
                </c:pt>
              </c:numCache>
            </c:numRef>
          </c:val>
        </c:ser>
        <c:ser>
          <c:idx val="2"/>
          <c:order val="2"/>
          <c:tx>
            <c:strRef>
              <c:f>Sheet1!$D$1</c:f>
              <c:strCache>
                <c:ptCount val="1"/>
                <c:pt idx="0">
                  <c:v>Ryan White/ADAP</c:v>
                </c:pt>
              </c:strCache>
            </c:strRef>
          </c:tx>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Sheet1!$D$2:$D$7</c:f>
              <c:numCache>
                <c:formatCode>0%</c:formatCode>
                <c:ptCount val="6"/>
                <c:pt idx="0">
                  <c:v>0.15</c:v>
                </c:pt>
                <c:pt idx="1">
                  <c:v>0.17</c:v>
                </c:pt>
                <c:pt idx="2">
                  <c:v>0.28000000000000003</c:v>
                </c:pt>
                <c:pt idx="3">
                  <c:v>0.30499999999999999</c:v>
                </c:pt>
                <c:pt idx="4">
                  <c:v>0.19900000000000001</c:v>
                </c:pt>
                <c:pt idx="5">
                  <c:v>0.23</c:v>
                </c:pt>
              </c:numCache>
            </c:numRef>
          </c:val>
        </c:ser>
        <c:dLbls>
          <c:showLegendKey val="0"/>
          <c:showVal val="0"/>
          <c:showCatName val="0"/>
          <c:showSerName val="0"/>
          <c:showPercent val="0"/>
          <c:showBubbleSize val="0"/>
        </c:dLbls>
        <c:gapWidth val="150"/>
        <c:overlap val="100"/>
        <c:axId val="179403776"/>
        <c:axId val="179410048"/>
      </c:barChart>
      <c:catAx>
        <c:axId val="179403776"/>
        <c:scaling>
          <c:orientation val="minMax"/>
        </c:scaling>
        <c:delete val="0"/>
        <c:axPos val="b"/>
        <c:title>
          <c:tx>
            <c:rich>
              <a:bodyPr/>
              <a:lstStyle/>
              <a:p>
                <a:pPr>
                  <a:defRPr/>
                </a:pPr>
                <a:r>
                  <a:rPr lang="en-US" dirty="0" smtClean="0"/>
                  <a:t>MMP Year</a:t>
                </a:r>
                <a:endParaRPr lang="en-US" dirty="0"/>
              </a:p>
            </c:rich>
          </c:tx>
          <c:layout/>
          <c:overlay val="0"/>
        </c:title>
        <c:numFmt formatCode="General" sourceLinked="1"/>
        <c:majorTickMark val="out"/>
        <c:minorTickMark val="none"/>
        <c:tickLblPos val="nextTo"/>
        <c:crossAx val="179410048"/>
        <c:crosses val="autoZero"/>
        <c:auto val="1"/>
        <c:lblAlgn val="ctr"/>
        <c:lblOffset val="100"/>
        <c:noMultiLvlLbl val="0"/>
      </c:catAx>
      <c:valAx>
        <c:axId val="179410048"/>
        <c:scaling>
          <c:orientation val="minMax"/>
          <c:max val="1"/>
        </c:scaling>
        <c:delete val="0"/>
        <c:axPos val="l"/>
        <c:majorGridlines/>
        <c:title>
          <c:tx>
            <c:rich>
              <a:bodyPr rot="-5400000" vert="horz"/>
              <a:lstStyle/>
              <a:p>
                <a:pPr>
                  <a:defRPr/>
                </a:pPr>
                <a:r>
                  <a:rPr lang="en-US" dirty="0" smtClean="0"/>
                  <a:t>Percent of Persons in Care</a:t>
                </a:r>
                <a:endParaRPr lang="en-US" dirty="0"/>
              </a:p>
            </c:rich>
          </c:tx>
          <c:layout/>
          <c:overlay val="0"/>
        </c:title>
        <c:numFmt formatCode="0%" sourceLinked="1"/>
        <c:majorTickMark val="out"/>
        <c:minorTickMark val="none"/>
        <c:tickLblPos val="nextTo"/>
        <c:crossAx val="179403776"/>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6885875376689"/>
          <c:y val="5.8926685878784253E-2"/>
          <c:w val="0.48360345581802272"/>
          <c:h val="0.87934059558153699"/>
        </c:manualLayout>
      </c:layout>
      <c:pieChart>
        <c:varyColors val="1"/>
        <c:ser>
          <c:idx val="0"/>
          <c:order val="0"/>
          <c:tx>
            <c:strRef>
              <c:f>Sheet1!$B$1</c:f>
              <c:strCache>
                <c:ptCount val="1"/>
                <c:pt idx="0">
                  <c:v>Column1</c:v>
                </c:pt>
              </c:strCache>
            </c:strRef>
          </c:tx>
          <c:dPt>
            <c:idx val="1"/>
            <c:bubble3D val="0"/>
            <c:spPr>
              <a:solidFill>
                <a:schemeClr val="accent2">
                  <a:lumMod val="60000"/>
                  <a:lumOff val="40000"/>
                </a:schemeClr>
              </a:solidFill>
            </c:spPr>
          </c:dPt>
          <c:dPt>
            <c:idx val="3"/>
            <c:bubble3D val="0"/>
          </c:dPt>
          <c:dPt>
            <c:idx val="4"/>
            <c:bubble3D val="0"/>
          </c:dPt>
          <c:dLbls>
            <c:txPr>
              <a:bodyPr/>
              <a:lstStyle/>
              <a:p>
                <a:pPr>
                  <a:defRPr b="1"/>
                </a:pPr>
                <a:endParaRPr lang="en-US"/>
              </a:p>
            </c:txPr>
            <c:dLblPos val="bestFit"/>
            <c:showLegendKey val="0"/>
            <c:showVal val="1"/>
            <c:showCatName val="0"/>
            <c:showSerName val="0"/>
            <c:showPercent val="0"/>
            <c:showBubbleSize val="0"/>
            <c:showLeaderLines val="1"/>
          </c:dLbls>
          <c:cat>
            <c:strRef>
              <c:f>Sheet1!$A$2:$A$7</c:f>
              <c:strCache>
                <c:ptCount val="6"/>
                <c:pt idx="0">
                  <c:v>ADAP</c:v>
                </c:pt>
                <c:pt idx="1">
                  <c:v>Medicaid</c:v>
                </c:pt>
                <c:pt idx="2">
                  <c:v>Medicare</c:v>
                </c:pt>
                <c:pt idx="3">
                  <c:v>Private Insurance</c:v>
                </c:pt>
                <c:pt idx="4">
                  <c:v>Ryan White</c:v>
                </c:pt>
                <c:pt idx="5">
                  <c:v>No Insurance</c:v>
                </c:pt>
              </c:strCache>
            </c:strRef>
          </c:cat>
          <c:val>
            <c:numRef>
              <c:f>Sheet1!$B$2:$B$7</c:f>
              <c:numCache>
                <c:formatCode>0%</c:formatCode>
                <c:ptCount val="6"/>
                <c:pt idx="0">
                  <c:v>5.8339999999999998E-3</c:v>
                </c:pt>
                <c:pt idx="1">
                  <c:v>0.166878</c:v>
                </c:pt>
                <c:pt idx="2">
                  <c:v>0.22881399999999999</c:v>
                </c:pt>
                <c:pt idx="3">
                  <c:v>0.31876700000000002</c:v>
                </c:pt>
                <c:pt idx="4">
                  <c:v>0.23833699999999999</c:v>
                </c:pt>
                <c:pt idx="5">
                  <c:v>4.1374000000000001E-2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2854853212792847"/>
          <c:y val="0.2021607335278702"/>
          <c:w val="0.26219220861281228"/>
          <c:h val="0.5171093974917603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25724215028677"/>
          <c:y val="0.10101717579220157"/>
          <c:w val="0.87974275784971312"/>
          <c:h val="0.74088144335249762"/>
        </c:manualLayout>
      </c:layout>
      <c:barChart>
        <c:barDir val="col"/>
        <c:grouping val="clustered"/>
        <c:varyColors val="0"/>
        <c:ser>
          <c:idx val="0"/>
          <c:order val="0"/>
          <c:tx>
            <c:strRef>
              <c:f>Sheet1!$B$1</c:f>
              <c:strCache>
                <c:ptCount val="1"/>
                <c:pt idx="0">
                  <c:v>MMP</c:v>
                </c:pt>
              </c:strCache>
            </c:strRef>
          </c:tx>
          <c:spPr>
            <a:solidFill>
              <a:schemeClr val="accent2"/>
            </a:solidFill>
          </c:spPr>
          <c:invertIfNegative val="0"/>
          <c:dLbls>
            <c:delete val="1"/>
          </c:dLbls>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0.75</c:v>
                </c:pt>
                <c:pt idx="1">
                  <c:v>0.81</c:v>
                </c:pt>
                <c:pt idx="2">
                  <c:v>0.76</c:v>
                </c:pt>
                <c:pt idx="3">
                  <c:v>0.79600000000000004</c:v>
                </c:pt>
                <c:pt idx="4">
                  <c:v>0.84</c:v>
                </c:pt>
                <c:pt idx="5">
                  <c:v>0.84</c:v>
                </c:pt>
              </c:numCache>
            </c:numRef>
          </c:val>
        </c:ser>
        <c:dLbls>
          <c:dLblPos val="outEnd"/>
          <c:showLegendKey val="0"/>
          <c:showVal val="1"/>
          <c:showCatName val="0"/>
          <c:showSerName val="0"/>
          <c:showPercent val="0"/>
          <c:showBubbleSize val="0"/>
        </c:dLbls>
        <c:gapWidth val="150"/>
        <c:axId val="2482560"/>
        <c:axId val="2484864"/>
      </c:barChart>
      <c:catAx>
        <c:axId val="2482560"/>
        <c:scaling>
          <c:orientation val="minMax"/>
        </c:scaling>
        <c:delete val="0"/>
        <c:axPos val="b"/>
        <c:title>
          <c:tx>
            <c:rich>
              <a:bodyPr/>
              <a:lstStyle/>
              <a:p>
                <a:pPr>
                  <a:defRPr/>
                </a:pPr>
                <a:r>
                  <a:rPr lang="en-US" dirty="0" smtClean="0"/>
                  <a:t>MMP</a:t>
                </a:r>
                <a:r>
                  <a:rPr lang="en-US" baseline="0" dirty="0" smtClean="0"/>
                  <a:t> Year</a:t>
                </a:r>
                <a:endParaRPr lang="en-US" dirty="0"/>
              </a:p>
            </c:rich>
          </c:tx>
          <c:layout/>
          <c:overlay val="0"/>
        </c:title>
        <c:numFmt formatCode="General" sourceLinked="1"/>
        <c:majorTickMark val="out"/>
        <c:minorTickMark val="none"/>
        <c:tickLblPos val="nextTo"/>
        <c:crossAx val="2484864"/>
        <c:crosses val="autoZero"/>
        <c:auto val="1"/>
        <c:lblAlgn val="ctr"/>
        <c:lblOffset val="100"/>
        <c:noMultiLvlLbl val="0"/>
      </c:catAx>
      <c:valAx>
        <c:axId val="2484864"/>
        <c:scaling>
          <c:orientation val="minMax"/>
          <c:max val="1"/>
          <c:min val="0"/>
        </c:scaling>
        <c:delete val="0"/>
        <c:axPos val="l"/>
        <c:majorGridlines/>
        <c:title>
          <c:tx>
            <c:rich>
              <a:bodyPr rot="-5400000" vert="horz"/>
              <a:lstStyle/>
              <a:p>
                <a:pPr>
                  <a:defRPr/>
                </a:pPr>
                <a:r>
                  <a:rPr lang="en-US" dirty="0" smtClean="0"/>
                  <a:t>Percent of Persons</a:t>
                </a:r>
                <a:r>
                  <a:rPr lang="en-US" baseline="0" dirty="0" smtClean="0"/>
                  <a:t> in Care</a:t>
                </a:r>
                <a:endParaRPr lang="en-US" dirty="0"/>
              </a:p>
            </c:rich>
          </c:tx>
          <c:layout>
            <c:manualLayout>
              <c:xMode val="edge"/>
              <c:yMode val="edge"/>
              <c:x val="1.5432098765432098E-3"/>
              <c:y val="0.14804849266332934"/>
            </c:manualLayout>
          </c:layout>
          <c:overlay val="0"/>
        </c:title>
        <c:numFmt formatCode="0%" sourceLinked="1"/>
        <c:majorTickMark val="out"/>
        <c:minorTickMark val="none"/>
        <c:tickLblPos val="nextTo"/>
        <c:crossAx val="24825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0.61499999999999999</c:v>
                </c:pt>
                <c:pt idx="1">
                  <c:v>0.7</c:v>
                </c:pt>
                <c:pt idx="2">
                  <c:v>0.63</c:v>
                </c:pt>
                <c:pt idx="3">
                  <c:v>0.71</c:v>
                </c:pt>
                <c:pt idx="4">
                  <c:v>0.73</c:v>
                </c:pt>
                <c:pt idx="5">
                  <c:v>0.71</c:v>
                </c:pt>
              </c:numCache>
            </c:numRef>
          </c:val>
        </c:ser>
        <c:dLbls>
          <c:dLblPos val="outEnd"/>
          <c:showLegendKey val="0"/>
          <c:showVal val="1"/>
          <c:showCatName val="0"/>
          <c:showSerName val="0"/>
          <c:showPercent val="0"/>
          <c:showBubbleSize val="0"/>
        </c:dLbls>
        <c:gapWidth val="150"/>
        <c:axId val="188825600"/>
        <c:axId val="188827520"/>
      </c:barChart>
      <c:catAx>
        <c:axId val="188825600"/>
        <c:scaling>
          <c:orientation val="minMax"/>
        </c:scaling>
        <c:delete val="0"/>
        <c:axPos val="b"/>
        <c:numFmt formatCode="General" sourceLinked="1"/>
        <c:majorTickMark val="out"/>
        <c:minorTickMark val="none"/>
        <c:tickLblPos val="nextTo"/>
        <c:crossAx val="188827520"/>
        <c:crosses val="autoZero"/>
        <c:auto val="1"/>
        <c:lblAlgn val="ctr"/>
        <c:lblOffset val="100"/>
        <c:noMultiLvlLbl val="0"/>
      </c:catAx>
      <c:valAx>
        <c:axId val="188827520"/>
        <c:scaling>
          <c:orientation val="minMax"/>
          <c:max val="1"/>
          <c:min val="0"/>
        </c:scaling>
        <c:delete val="0"/>
        <c:axPos val="l"/>
        <c:majorGridlines>
          <c:spPr>
            <a:ln>
              <a:noFill/>
            </a:ln>
          </c:spPr>
        </c:majorGridlines>
        <c:title>
          <c:tx>
            <c:rich>
              <a:bodyPr rot="-5400000" vert="horz"/>
              <a:lstStyle/>
              <a:p>
                <a:pPr>
                  <a:defRPr/>
                </a:pPr>
                <a:r>
                  <a:rPr lang="en-US" dirty="0" smtClean="0"/>
                  <a:t>Percent of Persons in Care</a:t>
                </a:r>
                <a:endParaRPr lang="en-US" dirty="0"/>
              </a:p>
            </c:rich>
          </c:tx>
          <c:layout/>
          <c:overlay val="0"/>
        </c:title>
        <c:numFmt formatCode="0%" sourceLinked="1"/>
        <c:majorTickMark val="out"/>
        <c:minorTickMark val="none"/>
        <c:tickLblPos val="nextTo"/>
        <c:crossAx val="1888256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0.85</c:v>
                </c:pt>
                <c:pt idx="1">
                  <c:v>0.8</c:v>
                </c:pt>
                <c:pt idx="2">
                  <c:v>0.86</c:v>
                </c:pt>
                <c:pt idx="3">
                  <c:v>0.83</c:v>
                </c:pt>
                <c:pt idx="4">
                  <c:v>0.75</c:v>
                </c:pt>
                <c:pt idx="5">
                  <c:v>0.77</c:v>
                </c:pt>
              </c:numCache>
            </c:numRef>
          </c:val>
        </c:ser>
        <c:dLbls>
          <c:dLblPos val="outEnd"/>
          <c:showLegendKey val="0"/>
          <c:showVal val="1"/>
          <c:showCatName val="0"/>
          <c:showSerName val="0"/>
          <c:showPercent val="0"/>
          <c:showBubbleSize val="0"/>
        </c:dLbls>
        <c:gapWidth val="150"/>
        <c:axId val="189359616"/>
        <c:axId val="189361536"/>
      </c:barChart>
      <c:catAx>
        <c:axId val="189359616"/>
        <c:scaling>
          <c:orientation val="minMax"/>
        </c:scaling>
        <c:delete val="0"/>
        <c:axPos val="b"/>
        <c:title>
          <c:tx>
            <c:rich>
              <a:bodyPr/>
              <a:lstStyle/>
              <a:p>
                <a:pPr>
                  <a:defRPr/>
                </a:pPr>
                <a:r>
                  <a:rPr lang="en-US" dirty="0" smtClean="0"/>
                  <a:t>MMP Year</a:t>
                </a:r>
                <a:endParaRPr lang="en-US" dirty="0"/>
              </a:p>
            </c:rich>
          </c:tx>
          <c:layout/>
          <c:overlay val="0"/>
        </c:title>
        <c:numFmt formatCode="General" sourceLinked="1"/>
        <c:majorTickMark val="out"/>
        <c:minorTickMark val="none"/>
        <c:tickLblPos val="nextTo"/>
        <c:txPr>
          <a:bodyPr/>
          <a:lstStyle/>
          <a:p>
            <a:pPr>
              <a:defRPr sz="1600"/>
            </a:pPr>
            <a:endParaRPr lang="en-US"/>
          </a:p>
        </c:txPr>
        <c:crossAx val="189361536"/>
        <c:crosses val="autoZero"/>
        <c:auto val="1"/>
        <c:lblAlgn val="ctr"/>
        <c:lblOffset val="100"/>
        <c:noMultiLvlLbl val="0"/>
      </c:catAx>
      <c:valAx>
        <c:axId val="189361536"/>
        <c:scaling>
          <c:orientation val="minMax"/>
          <c:max val="1"/>
          <c:min val="0"/>
        </c:scaling>
        <c:delete val="0"/>
        <c:axPos val="l"/>
        <c:title>
          <c:tx>
            <c:rich>
              <a:bodyPr rot="-5400000" vert="horz"/>
              <a:lstStyle/>
              <a:p>
                <a:pPr>
                  <a:defRPr/>
                </a:pPr>
                <a:r>
                  <a:rPr lang="en-US" dirty="0" smtClean="0"/>
                  <a:t>Percent of Persons in Care</a:t>
                </a:r>
                <a:endParaRPr lang="en-US" dirty="0"/>
              </a:p>
            </c:rich>
          </c:tx>
          <c:layout/>
          <c:overlay val="0"/>
        </c:title>
        <c:numFmt formatCode="0%" sourceLinked="1"/>
        <c:majorTickMark val="out"/>
        <c:minorTickMark val="none"/>
        <c:tickLblPos val="nextTo"/>
        <c:crossAx val="1893596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c:formatCode>
                <c:ptCount val="6"/>
                <c:pt idx="0">
                  <c:v>0.31</c:v>
                </c:pt>
                <c:pt idx="1">
                  <c:v>0.28000000000000003</c:v>
                </c:pt>
                <c:pt idx="2">
                  <c:v>0.44</c:v>
                </c:pt>
                <c:pt idx="3">
                  <c:v>0.54</c:v>
                </c:pt>
                <c:pt idx="4">
                  <c:v>0.41</c:v>
                </c:pt>
                <c:pt idx="5">
                  <c:v>0.45</c:v>
                </c:pt>
              </c:numCache>
            </c:numRef>
          </c:val>
        </c:ser>
        <c:dLbls>
          <c:dLblPos val="outEnd"/>
          <c:showLegendKey val="0"/>
          <c:showVal val="1"/>
          <c:showCatName val="0"/>
          <c:showSerName val="0"/>
          <c:showPercent val="0"/>
          <c:showBubbleSize val="0"/>
        </c:dLbls>
        <c:gapWidth val="150"/>
        <c:axId val="190716928"/>
        <c:axId val="190723200"/>
      </c:barChart>
      <c:catAx>
        <c:axId val="190716928"/>
        <c:scaling>
          <c:orientation val="minMax"/>
        </c:scaling>
        <c:delete val="0"/>
        <c:axPos val="b"/>
        <c:title>
          <c:tx>
            <c:rich>
              <a:bodyPr/>
              <a:lstStyle/>
              <a:p>
                <a:pPr>
                  <a:defRPr/>
                </a:pPr>
                <a:r>
                  <a:rPr lang="en-US" dirty="0" smtClean="0"/>
                  <a:t>MMP</a:t>
                </a:r>
                <a:r>
                  <a:rPr lang="en-US" baseline="0" dirty="0" smtClean="0"/>
                  <a:t> Year</a:t>
                </a:r>
                <a:endParaRPr lang="en-US" dirty="0"/>
              </a:p>
            </c:rich>
          </c:tx>
          <c:layout/>
          <c:overlay val="0"/>
        </c:title>
        <c:numFmt formatCode="General" sourceLinked="1"/>
        <c:majorTickMark val="out"/>
        <c:minorTickMark val="none"/>
        <c:tickLblPos val="nextTo"/>
        <c:crossAx val="190723200"/>
        <c:crosses val="autoZero"/>
        <c:auto val="1"/>
        <c:lblAlgn val="ctr"/>
        <c:lblOffset val="100"/>
        <c:noMultiLvlLbl val="0"/>
      </c:catAx>
      <c:valAx>
        <c:axId val="190723200"/>
        <c:scaling>
          <c:orientation val="minMax"/>
          <c:max val="1"/>
          <c:min val="0"/>
        </c:scaling>
        <c:delete val="0"/>
        <c:axPos val="l"/>
        <c:title>
          <c:tx>
            <c:rich>
              <a:bodyPr rot="-5400000" vert="horz"/>
              <a:lstStyle/>
              <a:p>
                <a:pPr>
                  <a:defRPr/>
                </a:pPr>
                <a:r>
                  <a:rPr lang="en-US" dirty="0" smtClean="0"/>
                  <a:t>Percent</a:t>
                </a:r>
                <a:r>
                  <a:rPr lang="en-US" baseline="0" dirty="0" smtClean="0"/>
                  <a:t> of Persons in Care</a:t>
                </a:r>
                <a:endParaRPr lang="en-US" dirty="0"/>
              </a:p>
            </c:rich>
          </c:tx>
          <c:layout/>
          <c:overlay val="0"/>
        </c:title>
        <c:numFmt formatCode="0%" sourceLinked="1"/>
        <c:majorTickMark val="out"/>
        <c:minorTickMark val="none"/>
        <c:tickLblPos val="nextTo"/>
        <c:crossAx val="190716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0.33616</cdr:x>
      <cdr:y>0.06515</cdr:y>
    </cdr:from>
    <cdr:to>
      <cdr:x>0.79347</cdr:x>
      <cdr:y>0.20331</cdr:y>
    </cdr:to>
    <cdr:sp macro="" textlink="">
      <cdr:nvSpPr>
        <cdr:cNvPr id="2" name="TextBox 2"/>
        <cdr:cNvSpPr txBox="1"/>
      </cdr:nvSpPr>
      <cdr:spPr>
        <a:xfrm xmlns:a="http://schemas.openxmlformats.org/drawingml/2006/main">
          <a:off x="2766454" y="304800"/>
          <a:ext cx="3763491" cy="646362"/>
        </a:xfrm>
        <a:prstGeom xmlns:a="http://schemas.openxmlformats.org/drawingml/2006/main" prst="rect">
          <a:avLst/>
        </a:prstGeom>
        <a:solidFill xmlns:a="http://schemas.openxmlformats.org/drawingml/2006/main">
          <a:schemeClr val="accent4"/>
        </a:solidFill>
        <a:ln xmlns:a="http://schemas.openxmlformats.org/drawingml/2006/main">
          <a:solidFill>
            <a:schemeClr val="tx2"/>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a:latin typeface="Candara" panose="020E0502030303020204" pitchFamily="34" charset="0"/>
            </a:rPr>
            <a:t>No significant increase between 2009 and 2014</a:t>
          </a:r>
          <a:endParaRPr lang="en-US" b="1" dirty="0">
            <a:latin typeface="Candara" panose="020E0502030303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2CF40C6-C435-4572-9B47-B5770ACA1D7B}" type="datetimeFigureOut">
              <a:rPr lang="en-US" smtClean="0"/>
              <a:t>9/20/2016</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B94F390-CB5A-462F-8ABA-56810B11595A}" type="slidenum">
              <a:rPr lang="en-US" smtClean="0"/>
              <a:t>‹#›</a:t>
            </a:fld>
            <a:endParaRPr lang="en-US"/>
          </a:p>
        </p:txBody>
      </p:sp>
    </p:spTree>
    <p:extLst>
      <p:ext uri="{BB962C8B-B14F-4D97-AF65-F5344CB8AC3E}">
        <p14:creationId xmlns:p14="http://schemas.microsoft.com/office/powerpoint/2010/main" val="2905197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42A1DDC6-FB97-4175-9E45-6389395C1B67}" type="datetimeFigureOut">
              <a:rPr lang="en-US" smtClean="0"/>
              <a:t>9/20/2016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F7463D7E-9398-4CFD-B966-5C89387DA7FF}" type="slidenum">
              <a:rPr lang="en-US" smtClean="0"/>
              <a:t>‹#›</a:t>
            </a:fld>
            <a:endParaRPr lang="en-US"/>
          </a:p>
        </p:txBody>
      </p:sp>
    </p:spTree>
    <p:extLst>
      <p:ext uri="{BB962C8B-B14F-4D97-AF65-F5344CB8AC3E}">
        <p14:creationId xmlns:p14="http://schemas.microsoft.com/office/powerpoint/2010/main" val="67826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474958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(MRA): All viral load tests in past 12 months are less then 200 copies/mL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805364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*Asked Holly to F/U</a:t>
            </a:r>
            <a:r>
              <a:rPr lang="en-US" baseline="0" dirty="0" smtClean="0"/>
              <a:t> on the MAC guidelines to see if anything changed during this time period. </a:t>
            </a:r>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206617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have been some changes in the data collection for this. Exclusively</a:t>
            </a:r>
            <a:r>
              <a:rPr lang="en-US" baseline="0" dirty="0" smtClean="0"/>
              <a:t> for </a:t>
            </a:r>
            <a:r>
              <a:rPr lang="en-US" baseline="0" dirty="0" err="1" smtClean="0"/>
              <a:t>Hep</a:t>
            </a:r>
            <a:r>
              <a:rPr lang="en-US" baseline="0" dirty="0" smtClean="0"/>
              <a:t> B only. Is part of interview, and only part of MRA if diagnosed-not specifically looked for. </a:t>
            </a:r>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050354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538456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538456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r>
              <a:rPr lang="en-US" baseline="0" dirty="0" smtClean="0"/>
              <a:t> (Interview): </a:t>
            </a:r>
          </a:p>
          <a:p>
            <a:endParaRPr lang="en-US" baseline="0" dirty="0" smtClean="0"/>
          </a:p>
          <a:p>
            <a:r>
              <a:rPr lang="en-US" baseline="0" dirty="0" smtClean="0"/>
              <a:t>Binge drinking-</a:t>
            </a:r>
            <a:r>
              <a:rPr lang="en-US" sz="1200" kern="1200" baseline="0" dirty="0" smtClean="0">
                <a:solidFill>
                  <a:schemeClr val="tx1"/>
                </a:solidFill>
                <a:latin typeface="+mn-lt"/>
                <a:ea typeface="+mn-ea"/>
                <a:cs typeface="+mn-cs"/>
              </a:rPr>
              <a:t>D</a:t>
            </a:r>
            <a:r>
              <a:rPr lang="en-US" sz="1200" kern="1200" dirty="0" smtClean="0">
                <a:solidFill>
                  <a:schemeClr val="tx1"/>
                </a:solidFill>
                <a:latin typeface="+mn-lt"/>
                <a:ea typeface="+mn-ea"/>
                <a:cs typeface="+mn-cs"/>
              </a:rPr>
              <a:t>efinition -- Binge drinking defined as 5 or more alcohol drinks in one sitting for men, 4 or more alcohol drinks in one sitting for women.</a:t>
            </a:r>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407685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(Interview)</a:t>
            </a:r>
          </a:p>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504653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33988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721835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72183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469985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721835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t>29</a:t>
            </a:fld>
            <a:endParaRPr lang="en-US"/>
          </a:p>
        </p:txBody>
      </p:sp>
    </p:spTree>
    <p:extLst>
      <p:ext uri="{BB962C8B-B14F-4D97-AF65-F5344CB8AC3E}">
        <p14:creationId xmlns:p14="http://schemas.microsoft.com/office/powerpoint/2010/main" val="72183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compares</a:t>
            </a:r>
            <a:r>
              <a:rPr lang="en-US" baseline="0" dirty="0" smtClean="0"/>
              <a:t> MMP data to our surveillance data of the same time period</a:t>
            </a:r>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722576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in care are older</a:t>
            </a:r>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481717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in care are older</a:t>
            </a:r>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481717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(Interview): Health insurance</a:t>
            </a:r>
            <a:r>
              <a:rPr lang="en-US" baseline="0" dirty="0" smtClean="0"/>
              <a:t> in the past 12 months? Separates out RW, uninsured, and insurance. </a:t>
            </a:r>
          </a:p>
          <a:p>
            <a:endParaRPr lang="en-US" baseline="0" dirty="0" smtClean="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25365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were similar over the past 5 years, just graphed one year for </a:t>
            </a:r>
            <a:r>
              <a:rPr lang="en-US" baseline="0" smtClean="0"/>
              <a:t>the presentation. </a:t>
            </a:r>
            <a:endParaRPr lang="en-US" dirty="0" smtClean="0"/>
          </a:p>
          <a:p>
            <a:endParaRPr lang="en-US" dirty="0" smtClean="0"/>
          </a:p>
          <a:p>
            <a:r>
              <a:rPr lang="en-US" dirty="0" smtClean="0"/>
              <a:t>Of those that reported</a:t>
            </a:r>
            <a:r>
              <a:rPr lang="en-US" baseline="0" dirty="0" smtClean="0"/>
              <a:t> having insurance, these are the types of insurance they have. </a:t>
            </a:r>
          </a:p>
          <a:p>
            <a:r>
              <a:rPr lang="en-US" baseline="0" dirty="0" smtClean="0"/>
              <a:t>Recoded _KIND(letter)_13 variables for hierarchy since one can select more than one. Private, then Medicare, then Medicaid, then RW, then Other, followed by “NO”</a:t>
            </a:r>
          </a:p>
          <a:p>
            <a:endParaRPr lang="en-US" baseline="0" dirty="0" smtClean="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067244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(MRA): </a:t>
            </a:r>
            <a:r>
              <a:rPr lang="en-US" sz="1200" kern="1200" dirty="0" smtClean="0">
                <a:solidFill>
                  <a:schemeClr val="tx1"/>
                </a:solidFill>
                <a:latin typeface="+mn-lt"/>
                <a:ea typeface="+mn-ea"/>
                <a:cs typeface="+mn-cs"/>
              </a:rPr>
              <a:t>Types of AIDS into three categories using CDC surveillance classification (HICSB calculated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variable)—based</a:t>
            </a:r>
            <a:r>
              <a:rPr lang="en-US" sz="1200" kern="1200" baseline="0" dirty="0" smtClean="0">
                <a:solidFill>
                  <a:schemeClr val="tx1"/>
                </a:solidFill>
                <a:latin typeface="+mn-lt"/>
                <a:ea typeface="+mn-ea"/>
                <a:cs typeface="+mn-cs"/>
              </a:rPr>
              <a:t> on CD4 and documented OIs</a:t>
            </a:r>
          </a:p>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939275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(MRA): Most recent viral load test is less than 200 copies/mL</a:t>
            </a:r>
          </a:p>
          <a:p>
            <a:endParaRPr lang="en-US" dirty="0"/>
          </a:p>
        </p:txBody>
      </p:sp>
      <p:sp>
        <p:nvSpPr>
          <p:cNvPr id="4" name="Slide Number Placeholder 3"/>
          <p:cNvSpPr>
            <a:spLocks noGrp="1"/>
          </p:cNvSpPr>
          <p:nvPr>
            <p:ph type="sldNum" sz="quarter" idx="10"/>
          </p:nvPr>
        </p:nvSpPr>
        <p:spPr/>
        <p:txBody>
          <a:bodyPr/>
          <a:lstStyle/>
          <a:p>
            <a:fld id="{F7463D7E-9398-4CFD-B966-5C89387DA7FF}"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805364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cs typeface="Arial" charset="0"/>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817 h 1906"/>
                <a:gd name="T4" fmla="*/ 5959 w 5740"/>
                <a:gd name="T5" fmla="*/ 817 h 1906"/>
                <a:gd name="T6" fmla="*/ 5959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cs typeface="Arial" charset="0"/>
              </a:endParaRPr>
            </a:p>
          </p:txBody>
        </p:sp>
      </p:grpSp>
      <p:pic>
        <p:nvPicPr>
          <p:cNvPr id="13" name="Picture 19" descr="DHHS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5892800"/>
            <a:ext cx="12192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20"/>
          <p:cNvSpPr txBox="1">
            <a:spLocks noChangeArrowheads="1"/>
          </p:cNvSpPr>
          <p:nvPr userDrawn="1"/>
        </p:nvSpPr>
        <p:spPr bwMode="auto">
          <a:xfrm>
            <a:off x="4876800" y="6248400"/>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0" fontAlgn="base" hangingPunct="0">
              <a:spcBef>
                <a:spcPct val="50000"/>
              </a:spcBef>
              <a:spcAft>
                <a:spcPct val="0"/>
              </a:spcAft>
              <a:defRPr/>
            </a:pPr>
            <a:r>
              <a:rPr lang="en-US" sz="1400" b="1" dirty="0" smtClean="0">
                <a:solidFill>
                  <a:srgbClr val="FFFFFF"/>
                </a:solidFill>
              </a:rPr>
              <a:t>Communicable Infection Surveillance Unit</a:t>
            </a:r>
          </a:p>
        </p:txBody>
      </p:sp>
      <p:sp>
        <p:nvSpPr>
          <p:cNvPr id="32779" name="Rectangle 11"/>
          <p:cNvSpPr>
            <a:spLocks noGrp="1" noChangeArrowheads="1"/>
          </p:cNvSpPr>
          <p:nvPr>
            <p:ph type="ctrTitle" sz="quarter"/>
          </p:nvPr>
        </p:nvSpPr>
        <p:spPr>
          <a:xfrm>
            <a:off x="685800" y="1736725"/>
            <a:ext cx="7772400" cy="1920875"/>
          </a:xfrm>
        </p:spPr>
        <p:txBody>
          <a:bodyPr/>
          <a:lstStyle>
            <a:lvl1pPr>
              <a:defRPr sz="6000">
                <a:effectLst/>
              </a:defRPr>
            </a:lvl1pPr>
          </a:lstStyle>
          <a:p>
            <a:pPr lvl="0"/>
            <a:r>
              <a:rPr lang="en-US" noProof="0" smtClean="0"/>
              <a:t>Click to edit Master title style</a:t>
            </a:r>
          </a:p>
        </p:txBody>
      </p:sp>
      <p:sp>
        <p:nvSpPr>
          <p:cNvPr id="327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effectLst/>
              </a:defRPr>
            </a:lvl1pPr>
          </a:lstStyle>
          <a:p>
            <a:pPr lvl="0"/>
            <a:r>
              <a:rPr lang="en-US" noProof="0" smtClean="0"/>
              <a:t>Click to edit Master subtitle style</a:t>
            </a:r>
          </a:p>
        </p:txBody>
      </p:sp>
      <p:sp>
        <p:nvSpPr>
          <p:cNvPr id="15"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6"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7"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778443B-D8B7-477B-8338-E0B9147832D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4491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DAFDF2C0-91E6-4839-8F50-40C8FCA1A7E0}"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19893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5B2B4B9-4447-471B-BB79-DC34713A778F}"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8768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effectLst/>
              </a:defRPr>
            </a:lvl1p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lvl1pPr>
              <a:defRPr>
                <a:effectLst/>
              </a:defRPr>
            </a:lvl1p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264B6DDA-1F62-4570-9E31-5F84E8B40D0F}"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17280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600200"/>
            <a:ext cx="4038600" cy="2185988"/>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432706F2-F66E-48B1-8BDF-7290C8379C18}" type="slidenum">
              <a:rPr lang="en-US">
                <a:solidFill>
                  <a:srgbClr val="FFFFFF"/>
                </a:solidFill>
              </a:rPr>
              <a:pPr>
                <a:defRPr/>
              </a:pPr>
              <a:t>‹#›</a:t>
            </a:fld>
            <a:endParaRPr lang="en-US">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5991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effectLst/>
              </a:defRPr>
            </a:lvl1p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p:spPr>
        <p:txBody>
          <a:bodyPr/>
          <a:lstStyle>
            <a:lvl1pPr>
              <a:defRPr>
                <a:effectLst/>
              </a:defRPr>
            </a:lvl1pPr>
          </a:lstStyle>
          <a:p>
            <a:pPr lvl="0"/>
            <a:r>
              <a:rPr lang="en-US" noProof="0" dirty="0" smtClean="0"/>
              <a:t> </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BB0A173-81A8-451F-81E9-E0DDF79DF4BF}"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1038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solidFill>
                  <a:schemeClr val="tx2"/>
                </a:solidFill>
              </a:defRPr>
            </a:lvl1pPr>
          </a:lstStyle>
          <a:p>
            <a:pPr>
              <a:defRPr/>
            </a:pPr>
            <a:fld id="{410F2388-B259-4A2A-BC95-31C383C13A25}" type="slidenum">
              <a:rPr lang="en-US" smtClean="0">
                <a:solidFill>
                  <a:srgbClr val="003399"/>
                </a:solidFill>
              </a:rPr>
              <a:pPr>
                <a:defRPr/>
              </a:pPr>
              <a:t>‹#›</a:t>
            </a:fld>
            <a:endParaRPr lang="en-US">
              <a:solidFill>
                <a:srgbClr val="003399"/>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34837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59B54C22-FB86-4FDF-88DA-7AC47FD1347A}"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303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A94543F1-0BDD-4DD9-978E-F8304682533A}"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0075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5E2FD336-F445-41A0-816F-EC2E8CC96A17}"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7300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lvl1pPr>
              <a:defRPr>
                <a:effectLst/>
              </a:defRPr>
            </a:lvl1pPr>
          </a:lstStyle>
          <a:p>
            <a:r>
              <a:rPr lang="en-US" dirty="0" smtClean="0"/>
              <a:t>Click to edit Master title style</a:t>
            </a:r>
            <a:endParaRPr lang="en-US" dirty="0"/>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CD8BE42D-E6CF-44DD-AB10-2C4EC6CC81D8}"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3406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A1E31C0C-7C9C-4F7B-A412-C9ED3F3D218A}"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6544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effectLs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A4AAF1CD-1F1C-4168-8427-86FF2D846BA1}"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61389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16EDB3E-8D11-4069-A8E7-9AB708224016}"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97222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mn-cs"/>
              </a:defRPr>
            </a:lvl1pPr>
          </a:lstStyle>
          <a:p>
            <a:pPr fontAlgn="base">
              <a:spcBef>
                <a:spcPct val="0"/>
              </a:spcBef>
              <a:spcAft>
                <a:spcPct val="0"/>
              </a:spcAft>
              <a:defRPr/>
            </a:pPr>
            <a:endParaRPr lang="en-US">
              <a:solidFill>
                <a:srgbClr val="FFFFFF"/>
              </a:solidFill>
            </a:endParaRPr>
          </a:p>
        </p:txBody>
      </p:sp>
      <p:sp>
        <p:nvSpPr>
          <p:cNvPr id="31747"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fontAlgn="base">
              <a:spcBef>
                <a:spcPct val="0"/>
              </a:spcBef>
              <a:spcAft>
                <a:spcPct val="0"/>
              </a:spcAft>
              <a:defRPr/>
            </a:pPr>
            <a:fld id="{B4932FFC-FCE0-4BB7-A88F-9AB909515083}"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1750"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31751"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31752"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cs typeface="Arial" charset="0"/>
                </a:endParaRPr>
              </a:p>
            </p:txBody>
          </p:sp>
          <p:sp>
            <p:nvSpPr>
              <p:cNvPr id="31754"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grpSp>
        <p:sp>
          <p:nvSpPr>
            <p:cNvPr id="31755"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defRPr/>
              </a:pPr>
              <a:endParaRPr lang="en-US">
                <a:solidFill>
                  <a:srgbClr val="FFFFFF"/>
                </a:solidFill>
                <a:latin typeface="Arial"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817 h 1906"/>
                <a:gd name="T4" fmla="*/ 5959 w 5740"/>
                <a:gd name="T5" fmla="*/ 817 h 1906"/>
                <a:gd name="T6" fmla="*/ 5959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cs typeface="Arial" charset="0"/>
              </a:endParaRPr>
            </a:p>
          </p:txBody>
        </p:sp>
      </p:grpSp>
      <p:sp>
        <p:nvSpPr>
          <p:cNvPr id="31757"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58"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fontAlgn="base">
              <a:spcBef>
                <a:spcPct val="0"/>
              </a:spcBef>
              <a:spcAft>
                <a:spcPct val="0"/>
              </a:spcAft>
              <a:defRPr/>
            </a:pPr>
            <a:endParaRPr lang="en-US">
              <a:solidFill>
                <a:srgbClr val="FFFFFF"/>
              </a:solidFill>
            </a:endParaRPr>
          </a:p>
        </p:txBody>
      </p:sp>
      <p:sp>
        <p:nvSpPr>
          <p:cNvPr id="31759"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27340960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219200"/>
            <a:ext cx="7772400" cy="1920875"/>
          </a:xfrm>
        </p:spPr>
        <p:txBody>
          <a:bodyPr/>
          <a:lstStyle/>
          <a:p>
            <a:pPr>
              <a:defRPr/>
            </a:pPr>
            <a:r>
              <a:rPr lang="en-US" sz="4800" dirty="0">
                <a:latin typeface="Candara" panose="020E0502030303020204" pitchFamily="34" charset="0"/>
              </a:rPr>
              <a:t>North Carolina </a:t>
            </a:r>
            <a:r>
              <a:rPr lang="en-US" sz="4800" dirty="0" smtClean="0">
                <a:latin typeface="Candara" panose="020E0502030303020204" pitchFamily="34" charset="0"/>
              </a:rPr>
              <a:t>2009-2014 </a:t>
            </a:r>
            <a:r>
              <a:rPr lang="en-US" sz="4800" dirty="0">
                <a:latin typeface="Candara" panose="020E0502030303020204" pitchFamily="34" charset="0"/>
              </a:rPr>
              <a:t>Medical Monitoring Project</a:t>
            </a:r>
            <a:endParaRPr lang="en-US" sz="4800" i="1" dirty="0">
              <a:solidFill>
                <a:schemeClr val="accent1"/>
              </a:solidFill>
              <a:latin typeface="Candara" panose="020E0502030303020204" pitchFamily="34" charset="0"/>
              <a:cs typeface="Arial" panose="020B0604020202020204" pitchFamily="34" charset="0"/>
            </a:endParaRPr>
          </a:p>
        </p:txBody>
      </p:sp>
      <p:sp>
        <p:nvSpPr>
          <p:cNvPr id="3" name="Subtitle 2"/>
          <p:cNvSpPr>
            <a:spLocks noGrp="1"/>
          </p:cNvSpPr>
          <p:nvPr>
            <p:ph type="subTitle" sz="quarter" idx="1"/>
          </p:nvPr>
        </p:nvSpPr>
        <p:spPr>
          <a:xfrm>
            <a:off x="1447800" y="3048000"/>
            <a:ext cx="6400800" cy="1752600"/>
          </a:xfrm>
        </p:spPr>
        <p:txBody>
          <a:bodyPr/>
          <a:lstStyle/>
          <a:p>
            <a:r>
              <a:rPr lang="en-US" sz="2400" dirty="0">
                <a:latin typeface="Candara" panose="020E0502030303020204" pitchFamily="34" charset="0"/>
              </a:rPr>
              <a:t>Demographics, Clinical Care, Unmet Need, and Prevention Services for Persons Receiving HIV Care in North </a:t>
            </a:r>
            <a:r>
              <a:rPr lang="en-US" sz="2400" dirty="0" smtClean="0">
                <a:latin typeface="Candara" panose="020E0502030303020204" pitchFamily="34" charset="0"/>
              </a:rPr>
              <a:t>Carolina</a:t>
            </a:r>
          </a:p>
          <a:p>
            <a:endParaRPr lang="en-US" sz="2400" dirty="0">
              <a:latin typeface="Candara" panose="020E0502030303020204" pitchFamily="34" charset="0"/>
            </a:endParaRPr>
          </a:p>
          <a:p>
            <a:r>
              <a:rPr lang="en-US" sz="2400" dirty="0" smtClean="0">
                <a:latin typeface="Candara" panose="020E0502030303020204" pitchFamily="34" charset="0"/>
              </a:rPr>
              <a:t>September 2016</a:t>
            </a:r>
            <a:endParaRPr lang="en-US" sz="2400" dirty="0">
              <a:latin typeface="Candara" panose="020E0502030303020204" pitchFamily="34" charset="0"/>
            </a:endParaRPr>
          </a:p>
        </p:txBody>
      </p:sp>
      <p:sp>
        <p:nvSpPr>
          <p:cNvPr id="307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8"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642810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ndara" panose="020E0502030303020204" pitchFamily="34" charset="0"/>
              </a:rPr>
              <a:t>People in HIV Care: Kinds of Health Insurance*, 2014 (N=222)</a:t>
            </a:r>
            <a:endParaRPr lang="en-US" sz="4000" dirty="0">
              <a:latin typeface="Candara" panose="020E0502030303020204" pitchFamily="34" charset="0"/>
            </a:endParaRPr>
          </a:p>
        </p:txBody>
      </p:sp>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682427068"/>
              </p:ext>
            </p:extLst>
          </p:nvPr>
        </p:nvGraphicFramePr>
        <p:xfrm>
          <a:off x="420594" y="1633487"/>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799074" y="6288984"/>
            <a:ext cx="3198211" cy="461665"/>
          </a:xfrm>
          <a:prstGeom prst="rect">
            <a:avLst/>
          </a:prstGeom>
        </p:spPr>
        <p:txBody>
          <a:bodyPr wrap="square">
            <a:spAutoFit/>
          </a:bodyPr>
          <a:lstStyle/>
          <a:p>
            <a:r>
              <a:rPr lang="en-US" sz="1200" dirty="0">
                <a:solidFill>
                  <a:srgbClr val="000514"/>
                </a:solidFill>
                <a:latin typeface="Arial Narrow" panose="020B0606020202030204" pitchFamily="34" charset="0"/>
              </a:rPr>
              <a:t>Data Source: </a:t>
            </a:r>
            <a:r>
              <a:rPr lang="en-US" sz="1200" dirty="0" smtClean="0">
                <a:solidFill>
                  <a:srgbClr val="000514"/>
                </a:solidFill>
                <a:latin typeface="Arial Narrow" panose="020B0606020202030204" pitchFamily="34" charset="0"/>
              </a:rPr>
              <a:t>2009-2014 </a:t>
            </a:r>
            <a:r>
              <a:rPr lang="en-US" sz="1200" dirty="0">
                <a:solidFill>
                  <a:srgbClr val="000514"/>
                </a:solidFill>
                <a:latin typeface="Arial Narrow" panose="020B0606020202030204" pitchFamily="34" charset="0"/>
              </a:rPr>
              <a:t>Weighted </a:t>
            </a:r>
          </a:p>
          <a:p>
            <a:r>
              <a:rPr lang="en-US" sz="1200" dirty="0">
                <a:solidFill>
                  <a:srgbClr val="000514"/>
                </a:solidFill>
                <a:latin typeface="Arial Narrow" panose="020B0606020202030204" pitchFamily="34" charset="0"/>
              </a:rPr>
              <a:t>North Carolina MMP Data (data as of </a:t>
            </a:r>
            <a:r>
              <a:rPr lang="en-US" sz="1200" dirty="0" smtClean="0">
                <a:solidFill>
                  <a:srgbClr val="000514"/>
                </a:solidFill>
                <a:latin typeface="Arial Narrow" panose="020B0606020202030204" pitchFamily="34" charset="0"/>
              </a:rPr>
              <a:t>August 4, 2016).  </a:t>
            </a:r>
            <a:endParaRPr lang="en-US" sz="1200" dirty="0">
              <a:solidFill>
                <a:srgbClr val="000514"/>
              </a:solidFill>
              <a:latin typeface="Arial Narrow" panose="020B0606020202030204" pitchFamily="34" charset="0"/>
            </a:endParaRPr>
          </a:p>
        </p:txBody>
      </p:sp>
      <p:pic>
        <p:nvPicPr>
          <p:cNvPr id="8"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16054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latin typeface="Candara" panose="020E0502030303020204" pitchFamily="34" charset="0"/>
              </a:rPr>
              <a:t>Clinical outcomes of people in </a:t>
            </a:r>
            <a:r>
              <a:rPr lang="en-US" dirty="0" err="1" smtClean="0">
                <a:latin typeface="Candara" panose="020E0502030303020204" pitchFamily="34" charset="0"/>
              </a:rPr>
              <a:t>hiv</a:t>
            </a:r>
            <a:r>
              <a:rPr lang="en-US" dirty="0" smtClean="0">
                <a:latin typeface="Candara" panose="020E0502030303020204" pitchFamily="34" charset="0"/>
              </a:rPr>
              <a:t> care</a:t>
            </a:r>
            <a:endParaRPr lang="en-US" dirty="0">
              <a:latin typeface="Candara" panose="020E0502030303020204" pitchFamily="34" charset="0"/>
            </a:endParaRPr>
          </a:p>
        </p:txBody>
      </p:sp>
      <p:sp>
        <p:nvSpPr>
          <p:cNvPr id="9" name="Content Placeholder 8"/>
          <p:cNvSpPr>
            <a:spLocks noGrp="1"/>
          </p:cNvSpPr>
          <p:nvPr>
            <p:ph type="body" idx="1"/>
          </p:nvPr>
        </p:nvSpPr>
        <p:spPr/>
        <p:txBody>
          <a:bodyPr/>
          <a:lstStyle/>
          <a:p>
            <a:endParaRPr lang="en-US" dirty="0">
              <a:latin typeface="Candara" panose="020E0502030303020204" pitchFamily="34" charset="0"/>
            </a:endParaRPr>
          </a:p>
        </p:txBody>
      </p:sp>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7"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033266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ndara" panose="020E0502030303020204" pitchFamily="34" charset="0"/>
              </a:rPr>
              <a:t>People in HIV Care: </a:t>
            </a:r>
            <a:br>
              <a:rPr lang="en-US" dirty="0" smtClean="0">
                <a:latin typeface="Candara" panose="020E0502030303020204" pitchFamily="34" charset="0"/>
              </a:rPr>
            </a:br>
            <a:r>
              <a:rPr lang="en-US" dirty="0" smtClean="0">
                <a:latin typeface="Candara" panose="020E0502030303020204" pitchFamily="34" charset="0"/>
              </a:rPr>
              <a:t>Stage of Infection, 2009 and 2014</a:t>
            </a:r>
            <a:endParaRPr lang="en-US" dirty="0">
              <a:latin typeface="Candara" panose="020E050203030302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6980176"/>
              </p:ext>
            </p:extLst>
          </p:nvPr>
        </p:nvGraphicFramePr>
        <p:xfrm>
          <a:off x="1093123" y="1752600"/>
          <a:ext cx="7136477" cy="2468880"/>
        </p:xfrm>
        <a:graphic>
          <a:graphicData uri="http://schemas.openxmlformats.org/drawingml/2006/table">
            <a:tbl>
              <a:tblPr firstRow="1" bandRow="1">
                <a:tableStyleId>{6E25E649-3F16-4E02-A733-19D2CDBF48F0}</a:tableStyleId>
              </a:tblPr>
              <a:tblGrid>
                <a:gridCol w="1726277"/>
                <a:gridCol w="634217"/>
                <a:gridCol w="697995"/>
                <a:gridCol w="1106188"/>
                <a:gridCol w="743008"/>
                <a:gridCol w="1209295"/>
                <a:gridCol w="1019497"/>
              </a:tblGrid>
              <a:tr h="557349">
                <a:tc>
                  <a:txBody>
                    <a:bodyPr/>
                    <a:lstStyle/>
                    <a:p>
                      <a:endParaRPr lang="en-US" dirty="0">
                        <a:latin typeface="Candara" panose="020E0502030303020204" pitchFamily="34" charset="0"/>
                      </a:endParaRPr>
                    </a:p>
                  </a:txBody>
                  <a:tcPr>
                    <a:lnB w="12700" cap="flat" cmpd="sng" algn="ctr">
                      <a:noFill/>
                      <a:prstDash val="solid"/>
                      <a:round/>
                      <a:headEnd type="none" w="med" len="med"/>
                      <a:tailEnd type="none" w="med" len="med"/>
                    </a:lnB>
                  </a:tcPr>
                </a:tc>
                <a:tc gridSpan="3">
                  <a:txBody>
                    <a:bodyPr/>
                    <a:lstStyle/>
                    <a:p>
                      <a:pPr algn="ctr"/>
                      <a:r>
                        <a:rPr lang="en-US" dirty="0" smtClean="0">
                          <a:latin typeface="+mn-lt"/>
                        </a:rPr>
                        <a:t>2009 (N=193)</a:t>
                      </a:r>
                      <a:endParaRPr lang="en-US" dirty="0">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latin typeface="Candara" panose="020E0502030303020204" pitchFamily="34" charset="0"/>
                      </a:endParaRPr>
                    </a:p>
                  </a:txBody>
                  <a:tcPr/>
                </a:tc>
                <a:tc hMerge="1">
                  <a:txBody>
                    <a:bodyPr/>
                    <a:lstStyle/>
                    <a:p>
                      <a:endParaRPr lang="en-US"/>
                    </a:p>
                  </a:txBody>
                  <a:tcPr/>
                </a:tc>
                <a:tc gridSpan="3">
                  <a:txBody>
                    <a:bodyPr/>
                    <a:lstStyle/>
                    <a:p>
                      <a:pPr algn="ctr"/>
                      <a:r>
                        <a:rPr lang="en-US" dirty="0" smtClean="0">
                          <a:latin typeface="+mn-lt"/>
                        </a:rPr>
                        <a:t>2014 (N=222)</a:t>
                      </a:r>
                      <a:endParaRPr lang="en-US" dirty="0">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US" dirty="0">
                        <a:latin typeface="Candara" panose="020E0502030303020204" pitchFamily="34" charset="0"/>
                      </a:endParaRPr>
                    </a:p>
                  </a:txBody>
                  <a:tcPr/>
                </a:tc>
                <a:tc hMerge="1">
                  <a:txBody>
                    <a:bodyPr/>
                    <a:lstStyle/>
                    <a:p>
                      <a:pPr algn="ctr"/>
                      <a:endParaRPr lang="en-US" dirty="0">
                        <a:latin typeface="Candara" panose="020E0502030303020204" pitchFamily="34" charset="0"/>
                      </a:endParaRPr>
                    </a:p>
                  </a:txBody>
                  <a:tcPr/>
                </a:tc>
              </a:tr>
              <a:tr h="557349">
                <a:tc>
                  <a:txBody>
                    <a:bodyPr/>
                    <a:lstStyle/>
                    <a:p>
                      <a:r>
                        <a:rPr lang="en-US" b="1" dirty="0" smtClean="0">
                          <a:solidFill>
                            <a:schemeClr val="bg1"/>
                          </a:solidFill>
                        </a:rPr>
                        <a:t>Stage of HIV Infection</a:t>
                      </a:r>
                      <a:endParaRPr lang="en-US" b="1" dirty="0">
                        <a:solidFill>
                          <a:schemeClr val="bg1"/>
                        </a:solidFill>
                        <a:latin typeface="Candara" panose="020E0502030303020204" pitchFamily="34" charset="0"/>
                      </a:endParaRPr>
                    </a:p>
                  </a:txBody>
                  <a:tcP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smtClean="0">
                          <a:solidFill>
                            <a:schemeClr val="bg1"/>
                          </a:solidFill>
                        </a:rPr>
                        <a:t>%ᵃ</a:t>
                      </a:r>
                      <a:endParaRPr lang="en-US" b="1" dirty="0">
                        <a:solidFill>
                          <a:schemeClr val="bg1"/>
                        </a:solidFill>
                        <a:latin typeface="Candara" panose="020E0502030303020204" pitchFamily="34" charset="0"/>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b="1" dirty="0" smtClean="0">
                          <a:solidFill>
                            <a:schemeClr val="bg1"/>
                          </a:solidFill>
                        </a:rPr>
                        <a:t>95% Confidence</a:t>
                      </a:r>
                      <a:r>
                        <a:rPr lang="en-US" b="1" baseline="0" dirty="0" smtClean="0">
                          <a:solidFill>
                            <a:schemeClr val="bg1"/>
                          </a:solidFill>
                        </a:rPr>
                        <a:t> Intervalsᵇ</a:t>
                      </a:r>
                      <a:endParaRPr lang="en-US" b="1" dirty="0">
                        <a:solidFill>
                          <a:schemeClr val="bg1"/>
                        </a:solidFill>
                        <a:latin typeface="Candara" panose="020E0502030303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latin typeface="Candara" panose="020E0502030303020204" pitchFamily="34" charset="0"/>
                      </a:endParaRPr>
                    </a:p>
                  </a:txBody>
                  <a:tcPr/>
                </a:tc>
                <a:tc>
                  <a:txBody>
                    <a:bodyPr/>
                    <a:lstStyle/>
                    <a:p>
                      <a:pPr algn="ctr"/>
                      <a:r>
                        <a:rPr lang="en-US" b="1" dirty="0" smtClean="0">
                          <a:solidFill>
                            <a:schemeClr val="bg1"/>
                          </a:solidFill>
                        </a:rPr>
                        <a:t>%ᵃ</a:t>
                      </a:r>
                      <a:endParaRPr lang="en-US" b="1" dirty="0">
                        <a:solidFill>
                          <a:schemeClr val="bg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b="1" dirty="0" smtClean="0">
                          <a:solidFill>
                            <a:schemeClr val="bg1"/>
                          </a:solidFill>
                        </a:rPr>
                        <a:t>95% Confidence</a:t>
                      </a:r>
                      <a:r>
                        <a:rPr lang="en-US" b="1" baseline="0" dirty="0" smtClean="0">
                          <a:solidFill>
                            <a:schemeClr val="bg1"/>
                          </a:solidFill>
                        </a:rPr>
                        <a:t> Intervalsᵇ</a:t>
                      </a:r>
                      <a:endParaRPr lang="en-US" b="1" dirty="0">
                        <a:solidFill>
                          <a:schemeClr val="bg1"/>
                        </a:solidFill>
                        <a:latin typeface="Candara" panose="020E0502030303020204" pitchFamily="34" charset="0"/>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latin typeface="Candara" panose="020E0502030303020204" pitchFamily="34" charset="0"/>
                      </a:endParaRPr>
                    </a:p>
                  </a:txBody>
                  <a:tcPr/>
                </a:tc>
              </a:tr>
              <a:tr h="423817">
                <a:tc>
                  <a:txBody>
                    <a:bodyPr/>
                    <a:lstStyle/>
                    <a:p>
                      <a:r>
                        <a:rPr lang="en-US" sz="1600" dirty="0" smtClean="0"/>
                        <a:t>Stage 1ᶜ</a:t>
                      </a:r>
                      <a:endParaRPr lang="en-US" sz="1600" dirty="0">
                        <a:latin typeface="Candara" panose="020E0502030303020204" pitchFamily="34" charset="0"/>
                      </a:endParaRPr>
                    </a:p>
                  </a:txBody>
                  <a:tcPr>
                    <a:lnT w="19050" cap="flat" cmpd="sng" algn="ctr">
                      <a:solidFill>
                        <a:schemeClr val="tx1"/>
                      </a:solidFill>
                      <a:prstDash val="solid"/>
                      <a:round/>
                      <a:headEnd type="none" w="med" len="med"/>
                      <a:tailEnd type="none" w="med" len="med"/>
                    </a:lnT>
                  </a:tcPr>
                </a:tc>
                <a:tc>
                  <a:txBody>
                    <a:bodyPr/>
                    <a:lstStyle/>
                    <a:p>
                      <a:pPr algn="ctr"/>
                      <a:r>
                        <a:rPr lang="en-US" sz="1800" dirty="0" smtClean="0">
                          <a:latin typeface="+mn-lt"/>
                        </a:rPr>
                        <a:t>6.6</a:t>
                      </a:r>
                      <a:endParaRPr lang="en-US" sz="18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800" dirty="0" smtClean="0">
                          <a:latin typeface="+mn-lt"/>
                        </a:rPr>
                        <a:t>3.4</a:t>
                      </a:r>
                      <a:endParaRPr lang="en-US" sz="18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800" dirty="0" smtClean="0">
                          <a:latin typeface="+mn-lt"/>
                        </a:rPr>
                        <a:t>9.7</a:t>
                      </a:r>
                      <a:endParaRPr lang="en-US" sz="1800" dirty="0">
                        <a:latin typeface="+mn-lt"/>
                      </a:endParaRPr>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r>
                        <a:rPr lang="en-US" sz="1800" dirty="0" smtClean="0">
                          <a:latin typeface="+mn-lt"/>
                        </a:rPr>
                        <a:t>9.0</a:t>
                      </a:r>
                      <a:endParaRPr lang="en-US" sz="1800" dirty="0">
                        <a:latin typeface="+mn-lt"/>
                      </a:endParaRPr>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lang="en-US" sz="1800" dirty="0" smtClean="0">
                          <a:latin typeface="+mn-lt"/>
                        </a:rPr>
                        <a:t>4.6</a:t>
                      </a:r>
                      <a:endParaRPr lang="en-US" sz="18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800" dirty="0" smtClean="0">
                          <a:latin typeface="+mn-lt"/>
                        </a:rPr>
                        <a:t>13.5</a:t>
                      </a:r>
                      <a:endParaRPr lang="en-US" sz="1800" dirty="0">
                        <a:latin typeface="+mn-lt"/>
                      </a:endParaRPr>
                    </a:p>
                  </a:txBody>
                  <a:tcPr>
                    <a:lnT w="19050" cap="flat" cmpd="sng" algn="ctr">
                      <a:solidFill>
                        <a:schemeClr val="tx1"/>
                      </a:solidFill>
                      <a:prstDash val="solid"/>
                      <a:round/>
                      <a:headEnd type="none" w="med" len="med"/>
                      <a:tailEnd type="none" w="med" len="med"/>
                    </a:lnT>
                  </a:tcPr>
                </a:tc>
              </a:tr>
              <a:tr h="423817">
                <a:tc>
                  <a:txBody>
                    <a:bodyPr/>
                    <a:lstStyle/>
                    <a:p>
                      <a:r>
                        <a:rPr lang="en-US" sz="1600" dirty="0" smtClean="0"/>
                        <a:t>Stage 2ᵈ</a:t>
                      </a:r>
                      <a:endParaRPr lang="en-US" sz="1600" dirty="0">
                        <a:latin typeface="Candara" panose="020E0502030303020204" pitchFamily="34" charset="0"/>
                      </a:endParaRPr>
                    </a:p>
                  </a:txBody>
                  <a:tcPr/>
                </a:tc>
                <a:tc>
                  <a:txBody>
                    <a:bodyPr/>
                    <a:lstStyle/>
                    <a:p>
                      <a:pPr algn="ctr"/>
                      <a:r>
                        <a:rPr lang="en-US" sz="1800" dirty="0" smtClean="0">
                          <a:latin typeface="+mn-lt"/>
                        </a:rPr>
                        <a:t>28.5</a:t>
                      </a:r>
                      <a:endParaRPr lang="en-US" sz="1800" dirty="0">
                        <a:latin typeface="+mn-lt"/>
                      </a:endParaRPr>
                    </a:p>
                  </a:txBody>
                  <a:tcPr/>
                </a:tc>
                <a:tc>
                  <a:txBody>
                    <a:bodyPr/>
                    <a:lstStyle/>
                    <a:p>
                      <a:pPr algn="ctr"/>
                      <a:r>
                        <a:rPr lang="en-US" sz="1800" dirty="0" smtClean="0">
                          <a:latin typeface="+mn-lt"/>
                        </a:rPr>
                        <a:t>21.9</a:t>
                      </a:r>
                      <a:endParaRPr lang="en-US" sz="1800" dirty="0">
                        <a:latin typeface="+mn-lt"/>
                      </a:endParaRPr>
                    </a:p>
                  </a:txBody>
                  <a:tcPr/>
                </a:tc>
                <a:tc>
                  <a:txBody>
                    <a:bodyPr/>
                    <a:lstStyle/>
                    <a:p>
                      <a:pPr algn="ctr"/>
                      <a:r>
                        <a:rPr lang="en-US" sz="1800" dirty="0" smtClean="0">
                          <a:latin typeface="+mn-lt"/>
                        </a:rPr>
                        <a:t>35.2</a:t>
                      </a:r>
                      <a:endParaRPr lang="en-US" sz="1800" dirty="0">
                        <a:latin typeface="+mn-lt"/>
                      </a:endParaRPr>
                    </a:p>
                  </a:txBody>
                  <a:tcPr>
                    <a:lnR w="12700" cap="flat" cmpd="sng" algn="ctr">
                      <a:solidFill>
                        <a:schemeClr val="tx1"/>
                      </a:solidFill>
                      <a:prstDash val="solid"/>
                      <a:round/>
                      <a:headEnd type="none" w="med" len="med"/>
                      <a:tailEnd type="none" w="med" len="med"/>
                    </a:lnR>
                  </a:tcPr>
                </a:tc>
                <a:tc>
                  <a:txBody>
                    <a:bodyPr/>
                    <a:lstStyle/>
                    <a:p>
                      <a:pPr algn="ctr"/>
                      <a:r>
                        <a:rPr lang="en-US" sz="1800" dirty="0" smtClean="0">
                          <a:latin typeface="+mn-lt"/>
                        </a:rPr>
                        <a:t>29.3</a:t>
                      </a:r>
                      <a:endParaRPr lang="en-US" sz="1800" dirty="0">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US" sz="1800" dirty="0" smtClean="0">
                          <a:latin typeface="+mn-lt"/>
                        </a:rPr>
                        <a:t>23.0</a:t>
                      </a:r>
                      <a:endParaRPr lang="en-US" sz="1800" dirty="0">
                        <a:latin typeface="+mn-lt"/>
                      </a:endParaRPr>
                    </a:p>
                  </a:txBody>
                  <a:tcPr/>
                </a:tc>
                <a:tc>
                  <a:txBody>
                    <a:bodyPr/>
                    <a:lstStyle/>
                    <a:p>
                      <a:pPr algn="ctr"/>
                      <a:r>
                        <a:rPr lang="en-US" sz="1800" dirty="0" smtClean="0">
                          <a:latin typeface="+mn-lt"/>
                        </a:rPr>
                        <a:t>35.6</a:t>
                      </a:r>
                      <a:endParaRPr lang="en-US" sz="1800" dirty="0">
                        <a:latin typeface="+mn-lt"/>
                      </a:endParaRPr>
                    </a:p>
                  </a:txBody>
                  <a:tcPr/>
                </a:tc>
              </a:tr>
              <a:tr h="423817">
                <a:tc>
                  <a:txBody>
                    <a:bodyPr/>
                    <a:lstStyle/>
                    <a:p>
                      <a:r>
                        <a:rPr lang="en-US" sz="1600" dirty="0" smtClean="0"/>
                        <a:t>Stage 3 (AIDS)ᵉ</a:t>
                      </a:r>
                      <a:endParaRPr lang="en-US" sz="1600" dirty="0">
                        <a:latin typeface="Candara" panose="020E0502030303020204" pitchFamily="34" charset="0"/>
                      </a:endParaRPr>
                    </a:p>
                  </a:txBody>
                  <a:tcPr/>
                </a:tc>
                <a:tc>
                  <a:txBody>
                    <a:bodyPr/>
                    <a:lstStyle/>
                    <a:p>
                      <a:pPr algn="ctr"/>
                      <a:r>
                        <a:rPr lang="en-US" sz="1800" dirty="0" smtClean="0">
                          <a:latin typeface="+mn-lt"/>
                        </a:rPr>
                        <a:t>64.8</a:t>
                      </a:r>
                      <a:endParaRPr lang="en-US" sz="1800" dirty="0">
                        <a:latin typeface="+mn-lt"/>
                      </a:endParaRPr>
                    </a:p>
                  </a:txBody>
                  <a:tcPr/>
                </a:tc>
                <a:tc>
                  <a:txBody>
                    <a:bodyPr/>
                    <a:lstStyle/>
                    <a:p>
                      <a:pPr algn="ctr"/>
                      <a:r>
                        <a:rPr lang="en-US" sz="1800" dirty="0" smtClean="0">
                          <a:latin typeface="+mn-lt"/>
                        </a:rPr>
                        <a:t>59.1</a:t>
                      </a:r>
                      <a:endParaRPr lang="en-US" sz="1800" dirty="0">
                        <a:latin typeface="+mn-lt"/>
                      </a:endParaRPr>
                    </a:p>
                  </a:txBody>
                  <a:tcPr/>
                </a:tc>
                <a:tc>
                  <a:txBody>
                    <a:bodyPr/>
                    <a:lstStyle/>
                    <a:p>
                      <a:pPr algn="ctr"/>
                      <a:r>
                        <a:rPr lang="en-US" sz="1800" dirty="0" smtClean="0">
                          <a:latin typeface="+mn-lt"/>
                        </a:rPr>
                        <a:t>70.1</a:t>
                      </a:r>
                      <a:endParaRPr lang="en-US" sz="1800" dirty="0">
                        <a:latin typeface="+mn-lt"/>
                      </a:endParaRPr>
                    </a:p>
                  </a:txBody>
                  <a:tcPr>
                    <a:lnR w="12700" cap="flat" cmpd="sng" algn="ctr">
                      <a:solidFill>
                        <a:schemeClr val="tx1"/>
                      </a:solidFill>
                      <a:prstDash val="solid"/>
                      <a:round/>
                      <a:headEnd type="none" w="med" len="med"/>
                      <a:tailEnd type="none" w="med" len="med"/>
                    </a:lnR>
                  </a:tcPr>
                </a:tc>
                <a:tc>
                  <a:txBody>
                    <a:bodyPr/>
                    <a:lstStyle/>
                    <a:p>
                      <a:pPr algn="ctr"/>
                      <a:r>
                        <a:rPr lang="en-US" sz="1800" dirty="0" smtClean="0">
                          <a:latin typeface="+mn-lt"/>
                        </a:rPr>
                        <a:t>61.7</a:t>
                      </a:r>
                      <a:endParaRPr lang="en-US" sz="1800" dirty="0">
                        <a:latin typeface="+mn-lt"/>
                      </a:endParaRPr>
                    </a:p>
                  </a:txBody>
                  <a:tcPr>
                    <a:lnL w="12700" cap="flat" cmpd="sng" algn="ctr">
                      <a:solidFill>
                        <a:schemeClr val="tx1"/>
                      </a:solidFill>
                      <a:prstDash val="solid"/>
                      <a:round/>
                      <a:headEnd type="none" w="med" len="med"/>
                      <a:tailEnd type="none" w="med" len="med"/>
                    </a:lnL>
                  </a:tcPr>
                </a:tc>
                <a:tc>
                  <a:txBody>
                    <a:bodyPr/>
                    <a:lstStyle/>
                    <a:p>
                      <a:pPr algn="ctr"/>
                      <a:r>
                        <a:rPr lang="en-US" sz="1800" dirty="0" smtClean="0">
                          <a:latin typeface="+mn-lt"/>
                        </a:rPr>
                        <a:t>53.5</a:t>
                      </a:r>
                      <a:endParaRPr lang="en-US" sz="1800" dirty="0">
                        <a:latin typeface="+mn-lt"/>
                      </a:endParaRPr>
                    </a:p>
                  </a:txBody>
                  <a:tcPr/>
                </a:tc>
                <a:tc>
                  <a:txBody>
                    <a:bodyPr/>
                    <a:lstStyle/>
                    <a:p>
                      <a:pPr algn="ctr"/>
                      <a:r>
                        <a:rPr lang="en-US" sz="1800" dirty="0" smtClean="0">
                          <a:latin typeface="+mn-lt"/>
                        </a:rPr>
                        <a:t>69.8</a:t>
                      </a:r>
                      <a:endParaRPr lang="en-US" sz="1800" dirty="0">
                        <a:latin typeface="+mn-lt"/>
                      </a:endParaRPr>
                    </a:p>
                  </a:txBody>
                  <a:tcPr/>
                </a:tc>
              </a:tr>
            </a:tbl>
          </a:graphicData>
        </a:graphic>
      </p:graphicFrame>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graphicFrame>
        <p:nvGraphicFramePr>
          <p:cNvPr id="11" name="Table 10"/>
          <p:cNvGraphicFramePr>
            <a:graphicFrameLocks noGrp="1"/>
          </p:cNvGraphicFramePr>
          <p:nvPr>
            <p:extLst>
              <p:ext uri="{D42A27DB-BD31-4B8C-83A1-F6EECF244321}">
                <p14:modId xmlns:p14="http://schemas.microsoft.com/office/powerpoint/2010/main" val="3879241329"/>
              </p:ext>
            </p:extLst>
          </p:nvPr>
        </p:nvGraphicFramePr>
        <p:xfrm>
          <a:off x="1143000" y="4267200"/>
          <a:ext cx="6781800" cy="1329690"/>
        </p:xfrm>
        <a:graphic>
          <a:graphicData uri="http://schemas.openxmlformats.org/drawingml/2006/table">
            <a:tbl>
              <a:tblPr>
                <a:tableStyleId>{5C22544A-7EE6-4342-B048-85BDC9FD1C3A}</a:tableStyleId>
              </a:tblPr>
              <a:tblGrid>
                <a:gridCol w="6781800"/>
              </a:tblGrid>
              <a:tr h="190500">
                <a:tc>
                  <a:txBody>
                    <a:bodyPr/>
                    <a:lstStyle/>
                    <a:p>
                      <a:pPr algn="l" fontAlgn="ctr"/>
                      <a:r>
                        <a:rPr lang="en-US" sz="1050" u="none" strike="noStrike" dirty="0" smtClean="0">
                          <a:effectLst/>
                          <a:latin typeface="Arial Narrow" panose="020B0606020202030204" pitchFamily="34" charset="0"/>
                        </a:rPr>
                        <a:t>ᵃ</a:t>
                      </a:r>
                      <a:r>
                        <a:rPr lang="en-US" sz="900" u="none" strike="noStrike" dirty="0" smtClean="0">
                          <a:effectLst/>
                          <a:latin typeface="Arial Narrow" panose="020B0606020202030204" pitchFamily="34" charset="0"/>
                        </a:rPr>
                        <a:t>Percentages </a:t>
                      </a:r>
                      <a:r>
                        <a:rPr lang="en-US" sz="900" u="none" strike="noStrike" dirty="0">
                          <a:effectLst/>
                          <a:latin typeface="Arial Narrow" panose="020B0606020202030204" pitchFamily="34" charset="0"/>
                        </a:rPr>
                        <a:t>are weighted percentages.</a:t>
                      </a: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0500">
                <a:tc>
                  <a:txBody>
                    <a:bodyPr/>
                    <a:lstStyle/>
                    <a:p>
                      <a:pPr algn="l" fontAlgn="ctr"/>
                      <a:r>
                        <a:rPr lang="en-US" sz="900" u="none" strike="noStrike" dirty="0">
                          <a:effectLst/>
                          <a:latin typeface="Arial Narrow" panose="020B0606020202030204" pitchFamily="34" charset="0"/>
                        </a:rPr>
                        <a:t>ᵇ95 % Confidence Intervals (CIs) incorporate weighted percentages.</a:t>
                      </a: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14325">
                <a:tc>
                  <a:txBody>
                    <a:bodyPr/>
                    <a:lstStyle/>
                    <a:p>
                      <a:pPr algn="l" fontAlgn="ctr"/>
                      <a:r>
                        <a:rPr lang="en-US" sz="900" u="none" strike="noStrike" dirty="0">
                          <a:effectLst/>
                          <a:latin typeface="Arial Narrow" panose="020B0606020202030204" pitchFamily="34" charset="0"/>
                        </a:rPr>
                        <a:t>ᶜHIV infection, stage 1: No AIDS-defining condition and either CD4 count of greater than or equal to 500 cells/</a:t>
                      </a:r>
                      <a:r>
                        <a:rPr lang="en-US" sz="900" u="none" strike="noStrike" dirty="0" err="1">
                          <a:effectLst/>
                          <a:latin typeface="Arial Narrow" panose="020B0606020202030204" pitchFamily="34" charset="0"/>
                        </a:rPr>
                        <a:t>μL</a:t>
                      </a:r>
                      <a:r>
                        <a:rPr lang="en-US" sz="900" u="none" strike="noStrike" dirty="0">
                          <a:effectLst/>
                          <a:latin typeface="Arial Narrow" panose="020B0606020202030204" pitchFamily="34" charset="0"/>
                        </a:rPr>
                        <a:t> or CD4 percentage of total lymphocytes of </a:t>
                      </a:r>
                      <a:r>
                        <a:rPr lang="en-US" sz="900" u="none" strike="noStrike" dirty="0" smtClean="0">
                          <a:effectLst/>
                          <a:latin typeface="Arial Narrow" panose="020B0606020202030204" pitchFamily="34" charset="0"/>
                        </a:rPr>
                        <a:t>greater </a:t>
                      </a:r>
                      <a:r>
                        <a:rPr lang="en-US" sz="900" u="none" strike="noStrike" dirty="0">
                          <a:effectLst/>
                          <a:latin typeface="Arial Narrow" panose="020B0606020202030204" pitchFamily="34" charset="0"/>
                        </a:rPr>
                        <a:t>than or equal to 29.</a:t>
                      </a: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0500">
                <a:tc>
                  <a:txBody>
                    <a:bodyPr/>
                    <a:lstStyle/>
                    <a:p>
                      <a:pPr algn="l" fontAlgn="ctr"/>
                      <a:r>
                        <a:rPr lang="en-US" sz="900" u="none" strike="noStrike" dirty="0">
                          <a:effectLst/>
                          <a:latin typeface="Arial Narrow" panose="020B0606020202030204" pitchFamily="34" charset="0"/>
                        </a:rPr>
                        <a:t>ᵈHIV infection, stage 2: No AIDS-defining condition and either CD4 count of 200–499 cells/</a:t>
                      </a:r>
                      <a:r>
                        <a:rPr lang="en-US" sz="900" u="none" strike="noStrike" dirty="0" err="1">
                          <a:effectLst/>
                          <a:latin typeface="Arial Narrow" panose="020B0606020202030204" pitchFamily="34" charset="0"/>
                        </a:rPr>
                        <a:t>μL</a:t>
                      </a:r>
                      <a:r>
                        <a:rPr lang="en-US" sz="900" u="none" strike="noStrike" dirty="0">
                          <a:effectLst/>
                          <a:latin typeface="Arial Narrow" panose="020B0606020202030204" pitchFamily="34" charset="0"/>
                        </a:rPr>
                        <a:t> or CD4 percentage of total lymphocytes of 14–28.</a:t>
                      </a: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0500">
                <a:tc>
                  <a:txBody>
                    <a:bodyPr/>
                    <a:lstStyle/>
                    <a:p>
                      <a:pPr algn="l" fontAlgn="ctr"/>
                      <a:r>
                        <a:rPr lang="en-US" sz="1050" u="none" strike="noStrike" dirty="0">
                          <a:effectLst/>
                          <a:latin typeface="Arial Narrow" panose="020B0606020202030204" pitchFamily="34" charset="0"/>
                        </a:rPr>
                        <a:t>ᵉ</a:t>
                      </a:r>
                      <a:r>
                        <a:rPr lang="en-US" sz="900" u="none" strike="noStrike" dirty="0">
                          <a:effectLst/>
                          <a:latin typeface="Arial Narrow" panose="020B0606020202030204" pitchFamily="34" charset="0"/>
                        </a:rPr>
                        <a:t>HIV infection, stage 3 (AIDS): Documentation of an AIDS-defining condition or either a CD4 count of &lt;200 cells/</a:t>
                      </a:r>
                      <a:r>
                        <a:rPr lang="en-US" sz="900" u="none" strike="noStrike" dirty="0" err="1">
                          <a:effectLst/>
                          <a:latin typeface="Arial Narrow" panose="020B0606020202030204" pitchFamily="34" charset="0"/>
                        </a:rPr>
                        <a:t>μL</a:t>
                      </a:r>
                      <a:r>
                        <a:rPr lang="en-US" sz="900" u="none" strike="noStrike" dirty="0">
                          <a:effectLst/>
                          <a:latin typeface="Arial Narrow" panose="020B0606020202030204" pitchFamily="34" charset="0"/>
                        </a:rPr>
                        <a:t> or a CD4 percentage of total lymphocytes of &lt;14. Documentation of an AIDS-defining condition supersedes a CD4 count or percentage that would not, by itself, be the basis for a stage 3 (AIDS) classification</a:t>
                      </a:r>
                      <a:r>
                        <a:rPr lang="en-US" sz="900" u="none" strike="noStrike" dirty="0" smtClean="0">
                          <a:effectLst/>
                          <a:latin typeface="Arial Narrow" panose="020B0606020202030204" pitchFamily="34" charset="0"/>
                        </a:rPr>
                        <a:t>.</a:t>
                      </a:r>
                    </a:p>
                    <a:p>
                      <a:r>
                        <a:rPr lang="en-US" sz="900" dirty="0" smtClean="0">
                          <a:latin typeface="Arial Narrow" panose="020B0606020202030204" pitchFamily="34" charset="0"/>
                        </a:rPr>
                        <a:t>Data Source: 2009-2014 Weighted North Carolina MMP Data (data as of August</a:t>
                      </a:r>
                      <a:r>
                        <a:rPr lang="en-US" sz="900" baseline="0" dirty="0" smtClean="0">
                          <a:latin typeface="Arial Narrow" panose="020B0606020202030204" pitchFamily="34" charset="0"/>
                        </a:rPr>
                        <a:t> 4, 2016</a:t>
                      </a:r>
                      <a:r>
                        <a:rPr lang="en-US" sz="900" dirty="0" smtClean="0">
                          <a:latin typeface="Arial Narrow" panose="020B0606020202030204" pitchFamily="34" charset="0"/>
                        </a:rPr>
                        <a:t>).  </a:t>
                      </a: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10"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951565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latin typeface="Candara" panose="020E0502030303020204" pitchFamily="34" charset="0"/>
              </a:rPr>
              <a:t>Viral Suppression* of People in HIV Care, 2009-2014</a:t>
            </a:r>
            <a:endParaRPr lang="en-US" dirty="0">
              <a:latin typeface="Candara" panose="020E0502030303020204" pitchFamily="34" charset="0"/>
            </a:endParaRPr>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graphicFrame>
        <p:nvGraphicFramePr>
          <p:cNvPr id="8" name="Table 7"/>
          <p:cNvGraphicFramePr>
            <a:graphicFrameLocks noGrp="1"/>
          </p:cNvGraphicFramePr>
          <p:nvPr>
            <p:extLst>
              <p:ext uri="{D42A27DB-BD31-4B8C-83A1-F6EECF244321}">
                <p14:modId xmlns:p14="http://schemas.microsoft.com/office/powerpoint/2010/main" val="2586526754"/>
              </p:ext>
            </p:extLst>
          </p:nvPr>
        </p:nvGraphicFramePr>
        <p:xfrm>
          <a:off x="799075" y="6048375"/>
          <a:ext cx="6781800" cy="809625"/>
        </p:xfrm>
        <a:graphic>
          <a:graphicData uri="http://schemas.openxmlformats.org/drawingml/2006/table">
            <a:tbl>
              <a:tblPr>
                <a:tableStyleId>{5C22544A-7EE6-4342-B048-85BDC9FD1C3A}</a:tableStyleId>
              </a:tblPr>
              <a:tblGrid>
                <a:gridCol w="6781800"/>
              </a:tblGrid>
              <a:tr h="190500">
                <a:tc>
                  <a:txBody>
                    <a:bodyPr/>
                    <a:lstStyle/>
                    <a:p>
                      <a:pPr algn="l" fontAlgn="ctr"/>
                      <a:r>
                        <a:rPr lang="en-US" sz="1000" u="none" strike="noStrike" dirty="0" smtClean="0">
                          <a:effectLst/>
                          <a:latin typeface="Arial Narrow" panose="020B0606020202030204" pitchFamily="34" charset="0"/>
                        </a:rPr>
                        <a:t>*Most recent</a:t>
                      </a:r>
                      <a:r>
                        <a:rPr lang="en-US" sz="1000" u="none" strike="noStrike" baseline="0" dirty="0" smtClean="0">
                          <a:effectLst/>
                          <a:latin typeface="Arial Narrow" panose="020B0606020202030204" pitchFamily="34" charset="0"/>
                        </a:rPr>
                        <a:t> viral load test is less than 200 copies/mL; </a:t>
                      </a:r>
                    </a:p>
                    <a:p>
                      <a:pPr algn="l" fontAlgn="ctr"/>
                      <a:r>
                        <a:rPr lang="en-US" sz="1000" u="none" strike="noStrike" dirty="0" smtClean="0">
                          <a:effectLst/>
                          <a:latin typeface="Arial Narrow" panose="020B0606020202030204" pitchFamily="34" charset="0"/>
                        </a:rPr>
                        <a:t>Percentages </a:t>
                      </a:r>
                      <a:r>
                        <a:rPr lang="en-US" sz="1000" u="none" strike="noStrike" dirty="0">
                          <a:effectLst/>
                          <a:latin typeface="Arial Narrow" panose="020B0606020202030204" pitchFamily="34" charset="0"/>
                        </a:rPr>
                        <a:t>are weighted percentages</a:t>
                      </a:r>
                      <a:r>
                        <a:rPr lang="en-US" sz="1000" u="none" strike="noStrike" dirty="0" smtClean="0">
                          <a:effectLst/>
                          <a:latin typeface="Arial Narrow" panose="020B0606020202030204" pitchFamily="34" charset="0"/>
                        </a:rPr>
                        <a:t>.</a:t>
                      </a:r>
                    </a:p>
                    <a:p>
                      <a:r>
                        <a:rPr lang="en-US" sz="1000" b="0" i="0" u="none" strike="noStrike" dirty="0" smtClean="0">
                          <a:solidFill>
                            <a:srgbClr val="000000"/>
                          </a:solidFill>
                          <a:effectLst/>
                          <a:latin typeface="Arial Narrow" panose="020B0606020202030204" pitchFamily="34" charset="0"/>
                        </a:rPr>
                        <a:t>Data Source: </a:t>
                      </a:r>
                      <a:r>
                        <a:rPr lang="en-US" sz="1000" dirty="0" smtClean="0">
                          <a:latin typeface="Arial Narrow" panose="020B0606020202030204" pitchFamily="34" charset="0"/>
                        </a:rPr>
                        <a:t>2009-2014 Weighted</a:t>
                      </a:r>
                      <a:r>
                        <a:rPr lang="en-US" sz="1000" baseline="0" dirty="0" smtClean="0">
                          <a:latin typeface="Arial Narrow" panose="020B0606020202030204" pitchFamily="34" charset="0"/>
                        </a:rPr>
                        <a:t> N</a:t>
                      </a:r>
                      <a:r>
                        <a:rPr lang="en-US" sz="1000" dirty="0" smtClean="0">
                          <a:latin typeface="Arial Narrow" panose="020B0606020202030204" pitchFamily="34" charset="0"/>
                        </a:rPr>
                        <a:t>orth Carolina MMP Data </a:t>
                      </a:r>
                    </a:p>
                    <a:p>
                      <a:r>
                        <a:rPr lang="en-US" sz="1000" dirty="0" smtClean="0">
                          <a:latin typeface="Arial Narrow" panose="020B0606020202030204" pitchFamily="34" charset="0"/>
                        </a:rPr>
                        <a:t>(data as of August 4, 2016).  </a:t>
                      </a:r>
                      <a:endParaRPr lang="en-US" sz="1000" dirty="0">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0500">
                <a:tc>
                  <a:txBody>
                    <a:bodyPr/>
                    <a:lstStyle/>
                    <a:p>
                      <a:pPr algn="l" fontAlgn="ct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2062898398"/>
              </p:ext>
            </p:extLst>
          </p:nvPr>
        </p:nvGraphicFramePr>
        <p:xfrm>
          <a:off x="445293" y="12954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530494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latin typeface="Candara" panose="020E0502030303020204" pitchFamily="34" charset="0"/>
              </a:rPr>
              <a:t>Durable Viral Suppression* of People in HIV Care, 2009-2014</a:t>
            </a:r>
            <a:endParaRPr lang="en-US" dirty="0">
              <a:latin typeface="Candara" panose="020E0502030303020204" pitchFamily="34" charset="0"/>
            </a:endParaRPr>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254348770"/>
              </p:ext>
            </p:extLst>
          </p:nvPr>
        </p:nvGraphicFramePr>
        <p:xfrm>
          <a:off x="482830" y="1371600"/>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18612180"/>
              </p:ext>
            </p:extLst>
          </p:nvPr>
        </p:nvGraphicFramePr>
        <p:xfrm>
          <a:off x="799075" y="6181635"/>
          <a:ext cx="5329442" cy="962025"/>
        </p:xfrm>
        <a:graphic>
          <a:graphicData uri="http://schemas.openxmlformats.org/drawingml/2006/table">
            <a:tbl>
              <a:tblPr>
                <a:tableStyleId>{5C22544A-7EE6-4342-B048-85BDC9FD1C3A}</a:tableStyleId>
              </a:tblPr>
              <a:tblGrid>
                <a:gridCol w="5329442"/>
              </a:tblGrid>
              <a:tr h="190500">
                <a:tc>
                  <a:txBody>
                    <a:bodyPr/>
                    <a:lstStyle/>
                    <a:p>
                      <a:pPr algn="l" fontAlgn="ctr"/>
                      <a:r>
                        <a:rPr lang="en-US" sz="1000" u="none" strike="noStrike" dirty="0" smtClean="0">
                          <a:effectLst/>
                          <a:latin typeface="Arial Narrow" panose="020B0606020202030204" pitchFamily="34" charset="0"/>
                        </a:rPr>
                        <a:t>*All</a:t>
                      </a:r>
                      <a:r>
                        <a:rPr lang="en-US" sz="1000" u="none" strike="noStrike" baseline="0" dirty="0" smtClean="0">
                          <a:effectLst/>
                          <a:latin typeface="Arial Narrow" panose="020B0606020202030204" pitchFamily="34" charset="0"/>
                        </a:rPr>
                        <a:t> measurements in past 12 months less than 200 copies/mL; </a:t>
                      </a:r>
                    </a:p>
                    <a:p>
                      <a:pPr algn="l" fontAlgn="ctr"/>
                      <a:r>
                        <a:rPr lang="en-US" sz="1000" u="none" strike="noStrike" dirty="0" smtClean="0">
                          <a:effectLst/>
                          <a:latin typeface="Arial Narrow" panose="020B0606020202030204" pitchFamily="34" charset="0"/>
                        </a:rPr>
                        <a:t>Percentages </a:t>
                      </a:r>
                      <a:r>
                        <a:rPr lang="en-US" sz="1000" u="none" strike="noStrike" dirty="0">
                          <a:effectLst/>
                          <a:latin typeface="Arial Narrow" panose="020B0606020202030204" pitchFamily="34" charset="0"/>
                        </a:rPr>
                        <a:t>are weighted percentages</a:t>
                      </a:r>
                      <a:r>
                        <a:rPr lang="en-US" sz="1000" u="none" strike="noStrike" dirty="0" smtClean="0">
                          <a:effectLst/>
                          <a:latin typeface="Arial Narrow" panose="020B0606020202030204" pitchFamily="34" charset="0"/>
                        </a:rPr>
                        <a:t>.</a:t>
                      </a:r>
                    </a:p>
                    <a:p>
                      <a:r>
                        <a:rPr lang="en-US" sz="1000" dirty="0" smtClean="0">
                          <a:latin typeface="Arial Narrow" panose="020B0606020202030204" pitchFamily="34" charset="0"/>
                        </a:rPr>
                        <a:t>Data Source: 2009-2014 Weighted </a:t>
                      </a:r>
                    </a:p>
                    <a:p>
                      <a:r>
                        <a:rPr lang="en-US" sz="1000" dirty="0" smtClean="0">
                          <a:latin typeface="Arial Narrow" panose="020B0606020202030204" pitchFamily="34" charset="0"/>
                        </a:rPr>
                        <a:t>North Carolina MMP Data (data as of August</a:t>
                      </a:r>
                      <a:r>
                        <a:rPr lang="en-US" sz="1000" baseline="0" dirty="0" smtClean="0">
                          <a:latin typeface="Arial Narrow" panose="020B0606020202030204" pitchFamily="34" charset="0"/>
                        </a:rPr>
                        <a:t> 4, 2016</a:t>
                      </a:r>
                      <a:r>
                        <a:rPr lang="en-US" sz="1000" dirty="0" smtClean="0">
                          <a:latin typeface="Arial Narrow" panose="020B0606020202030204" pitchFamily="34" charset="0"/>
                        </a:rPr>
                        <a:t>).  </a:t>
                      </a:r>
                    </a:p>
                    <a:p>
                      <a:pPr algn="l" fontAlgn="ctr"/>
                      <a:endParaRPr lang="en-US" sz="10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0500">
                <a:tc>
                  <a:txBody>
                    <a:bodyPr/>
                    <a:lstStyle/>
                    <a:p>
                      <a:pPr algn="l" fontAlgn="ctr"/>
                      <a:endParaRPr lang="en-US" sz="900" b="0" i="0" u="none" strike="noStrike" dirty="0">
                        <a:solidFill>
                          <a:srgbClr val="000000"/>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8"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3306503" y="1539834"/>
            <a:ext cx="3533997" cy="646331"/>
          </a:xfrm>
          <a:prstGeom prst="rect">
            <a:avLst/>
          </a:prstGeom>
          <a:solidFill>
            <a:schemeClr val="accent4"/>
          </a:solidFill>
          <a:ln>
            <a:solidFill>
              <a:schemeClr val="tx2"/>
            </a:solidFill>
          </a:ln>
        </p:spPr>
        <p:txBody>
          <a:bodyPr wrap="square" rtlCol="0">
            <a:spAutoFit/>
          </a:bodyPr>
          <a:lstStyle/>
          <a:p>
            <a:pPr algn="ctr"/>
            <a:r>
              <a:rPr lang="en-US" b="1" dirty="0">
                <a:latin typeface="Candara" panose="020E0502030303020204" pitchFamily="34" charset="0"/>
              </a:rPr>
              <a:t>No significant increase between 2009 and 2014</a:t>
            </a:r>
            <a:endParaRPr lang="en-US" b="1" dirty="0">
              <a:latin typeface="Candara" panose="020E0502030303020204" pitchFamily="34" charset="0"/>
            </a:endParaRPr>
          </a:p>
        </p:txBody>
      </p:sp>
    </p:spTree>
    <p:extLst>
      <p:ext uri="{BB962C8B-B14F-4D97-AF65-F5344CB8AC3E}">
        <p14:creationId xmlns:p14="http://schemas.microsoft.com/office/powerpoint/2010/main" val="1069348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40" y="76200"/>
            <a:ext cx="8229600" cy="1143000"/>
          </a:xfrm>
        </p:spPr>
        <p:txBody>
          <a:bodyPr/>
          <a:lstStyle/>
          <a:p>
            <a:r>
              <a:rPr lang="en-US" sz="3200" dirty="0" smtClean="0">
                <a:latin typeface="Candara" panose="020E0502030303020204" pitchFamily="34" charset="0"/>
              </a:rPr>
              <a:t>HIV Clinical Care Recommendations*</a:t>
            </a:r>
            <a:br>
              <a:rPr lang="en-US" sz="3200" dirty="0" smtClean="0">
                <a:latin typeface="Candara" panose="020E0502030303020204" pitchFamily="34" charset="0"/>
              </a:rPr>
            </a:br>
            <a:r>
              <a:rPr lang="en-US" sz="3200" dirty="0" smtClean="0">
                <a:latin typeface="Candara" panose="020E0502030303020204" pitchFamily="34" charset="0"/>
              </a:rPr>
              <a:t>2009 and 2014</a:t>
            </a:r>
            <a:endParaRPr lang="en-US" sz="32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6868225"/>
              </p:ext>
            </p:extLst>
          </p:nvPr>
        </p:nvGraphicFramePr>
        <p:xfrm>
          <a:off x="487280" y="1143000"/>
          <a:ext cx="8138161" cy="3677672"/>
        </p:xfrm>
        <a:graphic>
          <a:graphicData uri="http://schemas.openxmlformats.org/drawingml/2006/table">
            <a:tbl>
              <a:tblPr firstRow="1" bandRow="1">
                <a:tableStyleId>{6E25E649-3F16-4E02-A733-19D2CDBF48F0}</a:tableStyleId>
              </a:tblPr>
              <a:tblGrid>
                <a:gridCol w="2502104"/>
                <a:gridCol w="766021"/>
                <a:gridCol w="842623"/>
                <a:gridCol w="1072429"/>
                <a:gridCol w="629794"/>
                <a:gridCol w="1162595"/>
                <a:gridCol w="1162595"/>
              </a:tblGrid>
              <a:tr h="297366">
                <a:tc>
                  <a:txBody>
                    <a:bodyPr/>
                    <a:lstStyle/>
                    <a:p>
                      <a:endParaRPr lang="en-US" sz="1400" dirty="0">
                        <a:latin typeface="+mn-lt"/>
                      </a:endParaRPr>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gridSpan="3">
                  <a:txBody>
                    <a:bodyPr/>
                    <a:lstStyle/>
                    <a:p>
                      <a:pPr algn="ctr"/>
                      <a:r>
                        <a:rPr lang="en-US" sz="1400" dirty="0" smtClean="0">
                          <a:latin typeface="+mn-lt"/>
                        </a:rPr>
                        <a:t>2009 (N=193)</a:t>
                      </a:r>
                      <a:endParaRPr lang="en-US" sz="1400" dirty="0">
                        <a:latin typeface="+mn-lt"/>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nchor="ctr"/>
                </a:tc>
                <a:tc hMerge="1">
                  <a:txBody>
                    <a:bodyPr/>
                    <a:lstStyle/>
                    <a:p>
                      <a:endParaRPr lang="en-US"/>
                    </a:p>
                  </a:txBody>
                  <a:tcPr/>
                </a:tc>
                <a:tc gridSpan="3">
                  <a:txBody>
                    <a:bodyPr/>
                    <a:lstStyle/>
                    <a:p>
                      <a:pPr algn="ctr"/>
                      <a:r>
                        <a:rPr lang="en-US" sz="1400" dirty="0" smtClean="0">
                          <a:latin typeface="+mn-lt"/>
                        </a:rPr>
                        <a:t>2014 (N=222)</a:t>
                      </a:r>
                      <a:endParaRPr lang="en-US" sz="1400" dirty="0">
                        <a:latin typeface="+mn-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nchor="ctr"/>
                </a:tc>
                <a:tc hMerge="1">
                  <a:txBody>
                    <a:bodyPr/>
                    <a:lstStyle/>
                    <a:p>
                      <a:pPr algn="ctr"/>
                      <a:endParaRPr lang="en-US" dirty="0">
                        <a:latin typeface="+mn-lt"/>
                      </a:endParaRPr>
                    </a:p>
                  </a:txBody>
                  <a:tcPr anchor="ctr"/>
                </a:tc>
              </a:tr>
              <a:tr h="505522">
                <a:tc>
                  <a:txBody>
                    <a:bodyPr/>
                    <a:lstStyle/>
                    <a:p>
                      <a:r>
                        <a:rPr lang="en-US" sz="1400" b="1" dirty="0" smtClean="0">
                          <a:solidFill>
                            <a:schemeClr val="bg1"/>
                          </a:solidFill>
                          <a:latin typeface="+mn-lt"/>
                        </a:rPr>
                        <a:t>Care Recommendation</a:t>
                      </a:r>
                      <a:endParaRPr lang="en-US" sz="1400" b="1" dirty="0">
                        <a:solidFill>
                          <a:schemeClr val="bg1"/>
                        </a:solidFill>
                        <a:latin typeface="+mn-lt"/>
                      </a:endParaRPr>
                    </a:p>
                  </a:txBody>
                  <a:tcP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r>
                        <a:rPr lang="en-US" sz="1400" b="1" dirty="0" smtClean="0">
                          <a:solidFill>
                            <a:schemeClr val="bg1"/>
                          </a:solidFill>
                          <a:latin typeface="+mn-lt"/>
                        </a:rPr>
                        <a:t>%ᵃ</a:t>
                      </a:r>
                      <a:endParaRPr lang="en-US" sz="1400"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400" b="1" dirty="0" smtClean="0">
                          <a:solidFill>
                            <a:schemeClr val="bg1"/>
                          </a:solidFill>
                          <a:latin typeface="+mn-lt"/>
                        </a:rPr>
                        <a:t>95% Confidence Intervalᵇ</a:t>
                      </a:r>
                      <a:endParaRPr lang="en-US" sz="1400" b="1" dirty="0">
                        <a:solidFill>
                          <a:schemeClr val="bg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c>
                  <a:txBody>
                    <a:bodyPr/>
                    <a:lstStyle/>
                    <a:p>
                      <a:pPr algn="ctr"/>
                      <a:r>
                        <a:rPr lang="en-US" sz="1400" b="1" dirty="0" smtClean="0">
                          <a:solidFill>
                            <a:schemeClr val="bg1"/>
                          </a:solidFill>
                          <a:latin typeface="+mn-lt"/>
                        </a:rPr>
                        <a:t>%ᵃ</a:t>
                      </a:r>
                      <a:endParaRPr lang="en-US" sz="1400" b="1" dirty="0">
                        <a:solidFill>
                          <a:schemeClr val="bg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400" b="1" dirty="0" smtClean="0">
                          <a:solidFill>
                            <a:schemeClr val="bg1"/>
                          </a:solidFill>
                          <a:latin typeface="+mn-lt"/>
                        </a:rPr>
                        <a:t>95% Confidence Intervalᵇ</a:t>
                      </a:r>
                      <a:endParaRPr lang="en-US" sz="1400"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r>
              <a:tr h="356839">
                <a:tc>
                  <a:txBody>
                    <a:bodyPr/>
                    <a:lstStyle/>
                    <a:p>
                      <a:r>
                        <a:rPr lang="en-US" sz="1200" dirty="0" smtClean="0">
                          <a:latin typeface="+mn-lt"/>
                        </a:rPr>
                        <a:t>One</a:t>
                      </a:r>
                      <a:r>
                        <a:rPr lang="en-US" sz="1200" baseline="0" dirty="0" smtClean="0">
                          <a:latin typeface="+mn-lt"/>
                        </a:rPr>
                        <a:t> or more CD4 Cell Count</a:t>
                      </a:r>
                      <a:endParaRPr lang="en-US" sz="12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200" dirty="0" smtClean="0"/>
                        <a:t>96.4</a:t>
                      </a:r>
                      <a:endParaRPr lang="en-US" sz="1200" dirty="0"/>
                    </a:p>
                  </a:txBody>
                  <a:tcPr>
                    <a:lnT w="19050" cap="flat" cmpd="sng" algn="ctr">
                      <a:solidFill>
                        <a:schemeClr val="tx1"/>
                      </a:solidFill>
                      <a:prstDash val="solid"/>
                      <a:round/>
                      <a:headEnd type="none" w="med" len="med"/>
                      <a:tailEnd type="none" w="med" len="med"/>
                    </a:lnT>
                  </a:tcPr>
                </a:tc>
                <a:tc>
                  <a:txBody>
                    <a:bodyPr/>
                    <a:lstStyle/>
                    <a:p>
                      <a:pPr algn="ctr"/>
                      <a:r>
                        <a:rPr lang="en-US" sz="1200" dirty="0" smtClean="0"/>
                        <a:t>93.1</a:t>
                      </a:r>
                      <a:endParaRPr lang="en-US" sz="1200" dirty="0"/>
                    </a:p>
                  </a:txBody>
                  <a:tcPr>
                    <a:lnT w="19050" cap="flat" cmpd="sng" algn="ctr">
                      <a:solidFill>
                        <a:schemeClr val="tx1"/>
                      </a:solidFill>
                      <a:prstDash val="solid"/>
                      <a:round/>
                      <a:headEnd type="none" w="med" len="med"/>
                      <a:tailEnd type="none" w="med" len="med"/>
                    </a:lnT>
                  </a:tcPr>
                </a:tc>
                <a:tc>
                  <a:txBody>
                    <a:bodyPr/>
                    <a:lstStyle/>
                    <a:p>
                      <a:pPr algn="ctr"/>
                      <a:r>
                        <a:rPr lang="en-US" sz="1200" dirty="0" smtClean="0"/>
                        <a:t>99.7</a:t>
                      </a:r>
                      <a:endParaRPr lang="en-US" sz="1200" dirty="0"/>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r>
                        <a:rPr lang="en-US" sz="1200" dirty="0" smtClean="0"/>
                        <a:t>93.2</a:t>
                      </a:r>
                      <a:endParaRPr lang="en-US" sz="1200" dirty="0"/>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lang="en-US" sz="1200" dirty="0" smtClean="0"/>
                        <a:t>88.1</a:t>
                      </a:r>
                      <a:endParaRPr lang="en-US" sz="1200" dirty="0"/>
                    </a:p>
                  </a:txBody>
                  <a:tcPr>
                    <a:lnT w="19050" cap="flat" cmpd="sng" algn="ctr">
                      <a:solidFill>
                        <a:schemeClr val="tx1"/>
                      </a:solidFill>
                      <a:prstDash val="solid"/>
                      <a:round/>
                      <a:headEnd type="none" w="med" len="med"/>
                      <a:tailEnd type="none" w="med" len="med"/>
                    </a:lnT>
                  </a:tcPr>
                </a:tc>
                <a:tc>
                  <a:txBody>
                    <a:bodyPr/>
                    <a:lstStyle/>
                    <a:p>
                      <a:pPr algn="ctr"/>
                      <a:r>
                        <a:rPr lang="en-US" sz="1200" dirty="0" smtClean="0"/>
                        <a:t>98.3</a:t>
                      </a:r>
                      <a:endParaRPr lang="en-US" sz="1200" dirty="0"/>
                    </a:p>
                  </a:txBody>
                  <a:tcPr>
                    <a:lnT w="19050" cap="flat" cmpd="sng" algn="ctr">
                      <a:solidFill>
                        <a:schemeClr val="tx1"/>
                      </a:solidFill>
                      <a:prstDash val="solid"/>
                      <a:round/>
                      <a:headEnd type="none" w="med" len="med"/>
                      <a:tailEnd type="none" w="med" len="med"/>
                    </a:lnT>
                  </a:tcPr>
                </a:tc>
              </a:tr>
              <a:tr h="356839">
                <a:tc>
                  <a:txBody>
                    <a:bodyPr/>
                    <a:lstStyle/>
                    <a:p>
                      <a:r>
                        <a:rPr lang="en-US" sz="1200" dirty="0" smtClean="0">
                          <a:latin typeface="+mn-lt"/>
                        </a:rPr>
                        <a:t>Viral Load every 6 months</a:t>
                      </a:r>
                      <a:endParaRPr lang="en-US" sz="1200" dirty="0">
                        <a:latin typeface="+mn-lt"/>
                      </a:endParaRPr>
                    </a:p>
                  </a:txBody>
                  <a:tcPr/>
                </a:tc>
                <a:tc>
                  <a:txBody>
                    <a:bodyPr/>
                    <a:lstStyle/>
                    <a:p>
                      <a:pPr algn="ctr"/>
                      <a:r>
                        <a:rPr lang="en-US" sz="1200" dirty="0" smtClean="0"/>
                        <a:t>78.0</a:t>
                      </a:r>
                      <a:endParaRPr lang="en-US" sz="1200" dirty="0"/>
                    </a:p>
                  </a:txBody>
                  <a:tcPr/>
                </a:tc>
                <a:tc>
                  <a:txBody>
                    <a:bodyPr/>
                    <a:lstStyle/>
                    <a:p>
                      <a:pPr algn="ctr"/>
                      <a:r>
                        <a:rPr lang="en-US" sz="1200" dirty="0" smtClean="0"/>
                        <a:t>72.7</a:t>
                      </a:r>
                      <a:endParaRPr lang="en-US" sz="1200" dirty="0"/>
                    </a:p>
                  </a:txBody>
                  <a:tcPr/>
                </a:tc>
                <a:tc>
                  <a:txBody>
                    <a:bodyPr/>
                    <a:lstStyle/>
                    <a:p>
                      <a:pPr algn="ctr"/>
                      <a:r>
                        <a:rPr lang="en-US" sz="1200" dirty="0" smtClean="0"/>
                        <a:t>83.3</a:t>
                      </a:r>
                      <a:endParaRPr lang="en-US"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70.4</a:t>
                      </a:r>
                      <a:endParaRPr lang="en-US"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smtClean="0"/>
                        <a:t>56.7</a:t>
                      </a:r>
                      <a:endParaRPr lang="en-US" sz="1200" dirty="0"/>
                    </a:p>
                  </a:txBody>
                  <a:tcPr/>
                </a:tc>
                <a:tc>
                  <a:txBody>
                    <a:bodyPr/>
                    <a:lstStyle/>
                    <a:p>
                      <a:pPr algn="ctr"/>
                      <a:r>
                        <a:rPr lang="en-US" sz="1200" dirty="0" smtClean="0"/>
                        <a:t>84.1</a:t>
                      </a:r>
                      <a:endParaRPr lang="en-US" sz="1200" dirty="0"/>
                    </a:p>
                  </a:txBody>
                  <a:tcPr/>
                </a:tc>
              </a:tr>
              <a:tr h="356839">
                <a:tc>
                  <a:txBody>
                    <a:bodyPr/>
                    <a:lstStyle/>
                    <a:p>
                      <a:r>
                        <a:rPr lang="en-US" sz="1200" dirty="0" smtClean="0">
                          <a:latin typeface="+mn-lt"/>
                        </a:rPr>
                        <a:t>Influenza Immunization</a:t>
                      </a:r>
                      <a:endParaRPr lang="en-US" sz="1200" dirty="0">
                        <a:latin typeface="+mn-lt"/>
                      </a:endParaRPr>
                    </a:p>
                  </a:txBody>
                  <a:tcPr/>
                </a:tc>
                <a:tc>
                  <a:txBody>
                    <a:bodyPr/>
                    <a:lstStyle/>
                    <a:p>
                      <a:pPr algn="ctr"/>
                      <a:r>
                        <a:rPr lang="en-US" sz="1200" dirty="0" smtClean="0"/>
                        <a:t>85.1</a:t>
                      </a:r>
                      <a:endParaRPr lang="en-US" sz="1200" dirty="0"/>
                    </a:p>
                  </a:txBody>
                  <a:tcPr/>
                </a:tc>
                <a:tc>
                  <a:txBody>
                    <a:bodyPr/>
                    <a:lstStyle/>
                    <a:p>
                      <a:pPr algn="ctr"/>
                      <a:r>
                        <a:rPr lang="en-US" sz="1200" dirty="0" smtClean="0"/>
                        <a:t>80.0</a:t>
                      </a:r>
                      <a:endParaRPr lang="en-US" sz="1200" dirty="0"/>
                    </a:p>
                  </a:txBody>
                  <a:tcPr/>
                </a:tc>
                <a:tc>
                  <a:txBody>
                    <a:bodyPr/>
                    <a:lstStyle/>
                    <a:p>
                      <a:pPr algn="ctr"/>
                      <a:r>
                        <a:rPr lang="en-US" sz="1200" dirty="0" smtClean="0"/>
                        <a:t>90.2</a:t>
                      </a:r>
                      <a:endParaRPr lang="en-US"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90.7</a:t>
                      </a:r>
                      <a:endParaRPr lang="en-US"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smtClean="0"/>
                        <a:t>86.7</a:t>
                      </a:r>
                      <a:endParaRPr lang="en-US" sz="1200" dirty="0"/>
                    </a:p>
                  </a:txBody>
                  <a:tcPr/>
                </a:tc>
                <a:tc>
                  <a:txBody>
                    <a:bodyPr/>
                    <a:lstStyle/>
                    <a:p>
                      <a:pPr algn="ctr"/>
                      <a:r>
                        <a:rPr lang="en-US" sz="1200" dirty="0" smtClean="0"/>
                        <a:t>94.6</a:t>
                      </a:r>
                      <a:endParaRPr lang="en-US" sz="1200" dirty="0"/>
                    </a:p>
                  </a:txBody>
                  <a:tcPr/>
                </a:tc>
              </a:tr>
              <a:tr h="356839">
                <a:tc>
                  <a:txBody>
                    <a:bodyPr/>
                    <a:lstStyle/>
                    <a:p>
                      <a:r>
                        <a:rPr lang="en-US" sz="1200" dirty="0" smtClean="0">
                          <a:latin typeface="+mn-lt"/>
                        </a:rPr>
                        <a:t>ARV Prescriptionᶜ</a:t>
                      </a:r>
                      <a:endParaRPr lang="en-US" sz="1200" dirty="0">
                        <a:latin typeface="+mn-lt"/>
                      </a:endParaRPr>
                    </a:p>
                  </a:txBody>
                  <a:tcPr/>
                </a:tc>
                <a:tc>
                  <a:txBody>
                    <a:bodyPr/>
                    <a:lstStyle/>
                    <a:p>
                      <a:pPr algn="ctr"/>
                      <a:r>
                        <a:rPr lang="en-US" sz="1200" dirty="0" smtClean="0"/>
                        <a:t>90.0</a:t>
                      </a:r>
                      <a:endParaRPr lang="en-US" sz="1200" dirty="0"/>
                    </a:p>
                  </a:txBody>
                  <a:tcPr/>
                </a:tc>
                <a:tc>
                  <a:txBody>
                    <a:bodyPr/>
                    <a:lstStyle/>
                    <a:p>
                      <a:pPr algn="ctr"/>
                      <a:r>
                        <a:rPr lang="en-US" sz="1200" dirty="0" smtClean="0"/>
                        <a:t>85.2</a:t>
                      </a:r>
                      <a:endParaRPr lang="en-US" sz="1200" dirty="0"/>
                    </a:p>
                  </a:txBody>
                  <a:tcPr/>
                </a:tc>
                <a:tc>
                  <a:txBody>
                    <a:bodyPr/>
                    <a:lstStyle/>
                    <a:p>
                      <a:pPr algn="ctr"/>
                      <a:r>
                        <a:rPr lang="en-US" sz="1200" dirty="0" smtClean="0"/>
                        <a:t>94.9</a:t>
                      </a:r>
                      <a:endParaRPr lang="en-US"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97.1</a:t>
                      </a:r>
                      <a:endParaRPr lang="en-US"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smtClean="0"/>
                        <a:t>94.7</a:t>
                      </a:r>
                      <a:endParaRPr lang="en-US" sz="1200" dirty="0"/>
                    </a:p>
                  </a:txBody>
                  <a:tcPr/>
                </a:tc>
                <a:tc>
                  <a:txBody>
                    <a:bodyPr/>
                    <a:lstStyle/>
                    <a:p>
                      <a:pPr algn="ctr"/>
                      <a:r>
                        <a:rPr lang="en-US" sz="1200" dirty="0" smtClean="0"/>
                        <a:t>99.5</a:t>
                      </a:r>
                      <a:endParaRPr lang="en-US" sz="1200" dirty="0"/>
                    </a:p>
                  </a:txBody>
                  <a:tcPr/>
                </a:tc>
              </a:tr>
              <a:tr h="356839">
                <a:tc>
                  <a:txBody>
                    <a:bodyPr/>
                    <a:lstStyle/>
                    <a:p>
                      <a:r>
                        <a:rPr lang="en-US" sz="1200" dirty="0" smtClean="0">
                          <a:latin typeface="+mn-lt"/>
                        </a:rPr>
                        <a:t>ARV Adherence-self reported</a:t>
                      </a:r>
                      <a:r>
                        <a:rPr lang="en-US" sz="1200" dirty="0" smtClean="0">
                          <a:latin typeface="Calibri"/>
                        </a:rPr>
                        <a:t>ᵈ</a:t>
                      </a:r>
                      <a:endParaRPr lang="en-US" sz="1200" dirty="0">
                        <a:latin typeface="+mn-lt"/>
                      </a:endParaRPr>
                    </a:p>
                  </a:txBody>
                  <a:tcPr/>
                </a:tc>
                <a:tc>
                  <a:txBody>
                    <a:bodyPr/>
                    <a:lstStyle/>
                    <a:p>
                      <a:pPr algn="ctr"/>
                      <a:r>
                        <a:rPr lang="en-US" sz="1200" dirty="0" smtClean="0"/>
                        <a:t>86.0</a:t>
                      </a:r>
                      <a:endParaRPr lang="en-US" sz="1200" dirty="0"/>
                    </a:p>
                  </a:txBody>
                  <a:tcPr/>
                </a:tc>
                <a:tc>
                  <a:txBody>
                    <a:bodyPr/>
                    <a:lstStyle/>
                    <a:p>
                      <a:pPr algn="ctr"/>
                      <a:r>
                        <a:rPr lang="en-US" sz="1200" dirty="0" smtClean="0"/>
                        <a:t>79.5</a:t>
                      </a:r>
                      <a:endParaRPr lang="en-US" sz="1200" dirty="0"/>
                    </a:p>
                  </a:txBody>
                  <a:tcPr/>
                </a:tc>
                <a:tc>
                  <a:txBody>
                    <a:bodyPr/>
                    <a:lstStyle/>
                    <a:p>
                      <a:pPr algn="ctr"/>
                      <a:r>
                        <a:rPr lang="en-US" sz="1200" dirty="0" smtClean="0"/>
                        <a:t>92.5</a:t>
                      </a:r>
                      <a:endParaRPr lang="en-US"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89.3</a:t>
                      </a:r>
                      <a:endParaRPr lang="en-US"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smtClean="0"/>
                        <a:t>85.0</a:t>
                      </a:r>
                      <a:endParaRPr lang="en-US" sz="1200" dirty="0"/>
                    </a:p>
                  </a:txBody>
                  <a:tcPr/>
                </a:tc>
                <a:tc>
                  <a:txBody>
                    <a:bodyPr/>
                    <a:lstStyle/>
                    <a:p>
                      <a:pPr algn="ctr"/>
                      <a:r>
                        <a:rPr lang="en-US" sz="1200" dirty="0" smtClean="0"/>
                        <a:t>93.6</a:t>
                      </a:r>
                      <a:endParaRPr lang="en-US" sz="1200" dirty="0"/>
                    </a:p>
                  </a:txBody>
                  <a:tcPr/>
                </a:tc>
              </a:tr>
              <a:tr h="356839">
                <a:tc>
                  <a:txBody>
                    <a:bodyPr/>
                    <a:lstStyle/>
                    <a:p>
                      <a:r>
                        <a:rPr lang="en-US" sz="1200" dirty="0" smtClean="0">
                          <a:latin typeface="+mn-lt"/>
                        </a:rPr>
                        <a:t>Cervical Cancer Screen-Females</a:t>
                      </a:r>
                      <a:endParaRPr lang="en-US" sz="1200" dirty="0">
                        <a:latin typeface="+mn-lt"/>
                      </a:endParaRPr>
                    </a:p>
                  </a:txBody>
                  <a:tcPr/>
                </a:tc>
                <a:tc>
                  <a:txBody>
                    <a:bodyPr/>
                    <a:lstStyle/>
                    <a:p>
                      <a:pPr algn="ctr"/>
                      <a:r>
                        <a:rPr lang="en-US" sz="1200" dirty="0" smtClean="0"/>
                        <a:t>95.3</a:t>
                      </a:r>
                      <a:endParaRPr lang="en-US" sz="1200" dirty="0"/>
                    </a:p>
                  </a:txBody>
                  <a:tcPr/>
                </a:tc>
                <a:tc>
                  <a:txBody>
                    <a:bodyPr/>
                    <a:lstStyle/>
                    <a:p>
                      <a:pPr algn="ctr"/>
                      <a:r>
                        <a:rPr lang="en-US" sz="1200" dirty="0" smtClean="0"/>
                        <a:t>89.7</a:t>
                      </a:r>
                      <a:endParaRPr lang="en-US" sz="1200" dirty="0"/>
                    </a:p>
                  </a:txBody>
                  <a:tcPr/>
                </a:tc>
                <a:tc>
                  <a:txBody>
                    <a:bodyPr/>
                    <a:lstStyle/>
                    <a:p>
                      <a:pPr algn="ctr"/>
                      <a:r>
                        <a:rPr lang="en-US" sz="1200" dirty="0" smtClean="0"/>
                        <a:t>100.0</a:t>
                      </a:r>
                      <a:endParaRPr lang="en-US"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100.0</a:t>
                      </a:r>
                      <a:endParaRPr lang="en-US"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smtClean="0"/>
                        <a:t>N/A</a:t>
                      </a:r>
                      <a:endParaRPr lang="en-US" sz="1200" dirty="0"/>
                    </a:p>
                  </a:txBody>
                  <a:tcPr/>
                </a:tc>
                <a:tc>
                  <a:txBody>
                    <a:bodyPr/>
                    <a:lstStyle/>
                    <a:p>
                      <a:pPr algn="ctr"/>
                      <a:r>
                        <a:rPr lang="en-US" sz="1200" dirty="0" smtClean="0"/>
                        <a:t>N/A</a:t>
                      </a:r>
                      <a:endParaRPr lang="en-US" sz="1200" dirty="0"/>
                    </a:p>
                  </a:txBody>
                  <a:tcPr/>
                </a:tc>
              </a:tr>
              <a:tr h="356839">
                <a:tc>
                  <a:txBody>
                    <a:bodyPr/>
                    <a:lstStyle/>
                    <a:p>
                      <a:r>
                        <a:rPr lang="en-US" sz="1200" dirty="0" smtClean="0">
                          <a:latin typeface="+mn-lt"/>
                        </a:rPr>
                        <a:t>PCP prophylaxis</a:t>
                      </a:r>
                      <a:r>
                        <a:rPr lang="en-US" sz="1200" dirty="0" smtClean="0">
                          <a:latin typeface="Calibri"/>
                        </a:rPr>
                        <a:t>ᵉ</a:t>
                      </a:r>
                      <a:endParaRPr lang="en-US" sz="1200" dirty="0">
                        <a:latin typeface="+mn-lt"/>
                      </a:endParaRPr>
                    </a:p>
                  </a:txBody>
                  <a:tcPr/>
                </a:tc>
                <a:tc>
                  <a:txBody>
                    <a:bodyPr/>
                    <a:lstStyle/>
                    <a:p>
                      <a:pPr algn="ctr"/>
                      <a:r>
                        <a:rPr lang="en-US" sz="1200" dirty="0" smtClean="0"/>
                        <a:t>78.2</a:t>
                      </a:r>
                      <a:endParaRPr lang="en-US" sz="1200" dirty="0"/>
                    </a:p>
                  </a:txBody>
                  <a:tcPr/>
                </a:tc>
                <a:tc>
                  <a:txBody>
                    <a:bodyPr/>
                    <a:lstStyle/>
                    <a:p>
                      <a:pPr algn="ctr"/>
                      <a:r>
                        <a:rPr lang="en-US" sz="1200" dirty="0" smtClean="0"/>
                        <a:t>62.9</a:t>
                      </a:r>
                      <a:endParaRPr lang="en-US" sz="1200" dirty="0"/>
                    </a:p>
                  </a:txBody>
                  <a:tcPr/>
                </a:tc>
                <a:tc>
                  <a:txBody>
                    <a:bodyPr/>
                    <a:lstStyle/>
                    <a:p>
                      <a:pPr algn="ctr"/>
                      <a:r>
                        <a:rPr lang="en-US" sz="1200" dirty="0" smtClean="0"/>
                        <a:t>93.5</a:t>
                      </a:r>
                      <a:endParaRPr lang="en-US"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smtClean="0"/>
                        <a:t>77.9</a:t>
                      </a:r>
                      <a:endParaRPr lang="en-US"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smtClean="0"/>
                        <a:t>62.5</a:t>
                      </a:r>
                      <a:endParaRPr lang="en-US" sz="1200" dirty="0"/>
                    </a:p>
                  </a:txBody>
                  <a:tcPr/>
                </a:tc>
                <a:tc>
                  <a:txBody>
                    <a:bodyPr/>
                    <a:lstStyle/>
                    <a:p>
                      <a:pPr algn="ctr"/>
                      <a:r>
                        <a:rPr lang="en-US" sz="1200" dirty="0" smtClean="0"/>
                        <a:t>93.2</a:t>
                      </a:r>
                      <a:endParaRPr lang="en-US" sz="1200" dirty="0"/>
                    </a:p>
                  </a:txBody>
                  <a:tcPr/>
                </a:tc>
              </a:tr>
              <a:tr h="356839">
                <a:tc>
                  <a:txBody>
                    <a:bodyPr/>
                    <a:lstStyle/>
                    <a:p>
                      <a:r>
                        <a:rPr lang="en-US" sz="1200" dirty="0" smtClean="0">
                          <a:latin typeface="+mn-lt"/>
                        </a:rPr>
                        <a:t>MAC prophylaxis</a:t>
                      </a:r>
                      <a:r>
                        <a:rPr lang="en-US" sz="1200" dirty="0" smtClean="0">
                          <a:latin typeface="Calibri"/>
                        </a:rPr>
                        <a:t>ᵉ</a:t>
                      </a:r>
                      <a:endParaRPr lang="en-US" sz="1200" dirty="0">
                        <a:latin typeface="+mn-lt"/>
                      </a:endParaRPr>
                    </a:p>
                  </a:txBody>
                  <a:tcPr>
                    <a:solidFill>
                      <a:schemeClr val="accent4"/>
                    </a:solidFill>
                  </a:tcPr>
                </a:tc>
                <a:tc>
                  <a:txBody>
                    <a:bodyPr/>
                    <a:lstStyle/>
                    <a:p>
                      <a:pPr algn="ctr"/>
                      <a:r>
                        <a:rPr lang="en-US" sz="1200" dirty="0" smtClean="0"/>
                        <a:t>86.9</a:t>
                      </a:r>
                      <a:endParaRPr lang="en-US" sz="1200" dirty="0"/>
                    </a:p>
                  </a:txBody>
                  <a:tcPr>
                    <a:solidFill>
                      <a:schemeClr val="accent4"/>
                    </a:solidFill>
                  </a:tcPr>
                </a:tc>
                <a:tc>
                  <a:txBody>
                    <a:bodyPr/>
                    <a:lstStyle/>
                    <a:p>
                      <a:pPr algn="ctr"/>
                      <a:r>
                        <a:rPr lang="en-US" sz="1200" dirty="0" smtClean="0"/>
                        <a:t>66.0</a:t>
                      </a:r>
                      <a:endParaRPr lang="en-US" sz="1200" dirty="0"/>
                    </a:p>
                  </a:txBody>
                  <a:tcPr>
                    <a:solidFill>
                      <a:schemeClr val="accent4"/>
                    </a:solidFill>
                  </a:tcPr>
                </a:tc>
                <a:tc>
                  <a:txBody>
                    <a:bodyPr/>
                    <a:lstStyle/>
                    <a:p>
                      <a:pPr algn="ctr"/>
                      <a:r>
                        <a:rPr lang="en-US" sz="1200" dirty="0" smtClean="0"/>
                        <a:t>100.0</a:t>
                      </a:r>
                      <a:endParaRPr lang="en-US" sz="1200" dirty="0"/>
                    </a:p>
                  </a:txBody>
                  <a:tcPr>
                    <a:lnR w="12700" cap="flat" cmpd="sng" algn="ctr">
                      <a:solidFill>
                        <a:schemeClr val="tx1"/>
                      </a:solidFill>
                      <a:prstDash val="solid"/>
                      <a:round/>
                      <a:headEnd type="none" w="med" len="med"/>
                      <a:tailEnd type="none" w="med" len="med"/>
                    </a:lnR>
                    <a:solidFill>
                      <a:schemeClr val="accent4"/>
                    </a:solidFill>
                  </a:tcPr>
                </a:tc>
                <a:tc>
                  <a:txBody>
                    <a:bodyPr/>
                    <a:lstStyle/>
                    <a:p>
                      <a:pPr algn="ctr"/>
                      <a:r>
                        <a:rPr lang="en-US" sz="1200" dirty="0" smtClean="0"/>
                        <a:t>79.3</a:t>
                      </a:r>
                      <a:endParaRPr lang="en-US" sz="1200" dirty="0"/>
                    </a:p>
                  </a:txBody>
                  <a:tcP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200" dirty="0" smtClean="0"/>
                        <a:t>59.5</a:t>
                      </a:r>
                      <a:endParaRPr lang="en-US" sz="1200" dirty="0"/>
                    </a:p>
                  </a:txBody>
                  <a:tcPr>
                    <a:solidFill>
                      <a:schemeClr val="accent4"/>
                    </a:solidFill>
                  </a:tcPr>
                </a:tc>
                <a:tc>
                  <a:txBody>
                    <a:bodyPr/>
                    <a:lstStyle/>
                    <a:p>
                      <a:pPr algn="ctr"/>
                      <a:r>
                        <a:rPr lang="en-US" sz="1200" dirty="0" smtClean="0"/>
                        <a:t>99.0</a:t>
                      </a:r>
                      <a:endParaRPr lang="en-US" sz="1200" dirty="0"/>
                    </a:p>
                  </a:txBody>
                  <a:tcPr>
                    <a:solidFill>
                      <a:schemeClr val="accent4"/>
                    </a:solidFill>
                  </a:tcPr>
                </a:tc>
              </a:tr>
            </a:tbl>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8" name="TextBox 7"/>
          <p:cNvSpPr txBox="1"/>
          <p:nvPr/>
        </p:nvSpPr>
        <p:spPr>
          <a:xfrm>
            <a:off x="485008" y="4800600"/>
            <a:ext cx="8171643" cy="1231106"/>
          </a:xfrm>
          <a:prstGeom prst="rect">
            <a:avLst/>
          </a:prstGeom>
          <a:noFill/>
        </p:spPr>
        <p:txBody>
          <a:bodyPr wrap="square" rtlCol="0">
            <a:spAutoFit/>
          </a:bodyPr>
          <a:lstStyle/>
          <a:p>
            <a:r>
              <a:rPr lang="en-US" sz="900" dirty="0" smtClean="0">
                <a:solidFill>
                  <a:srgbClr val="000514"/>
                </a:solidFill>
                <a:latin typeface="Arial Narrow" panose="020B0606020202030204" pitchFamily="34" charset="0"/>
              </a:rPr>
              <a:t>*Recommendations </a:t>
            </a:r>
            <a:r>
              <a:rPr lang="en-US" sz="900" dirty="0">
                <a:solidFill>
                  <a:srgbClr val="000514"/>
                </a:solidFill>
                <a:latin typeface="Arial Narrow" panose="020B0606020202030204" pitchFamily="34" charset="0"/>
              </a:rPr>
              <a:t>(National and Multiagency HIV Care Quality Measures)-aidsinfo.nih.gov/</a:t>
            </a:r>
            <a:r>
              <a:rPr lang="en-US" sz="900" dirty="0" err="1">
                <a:solidFill>
                  <a:srgbClr val="000514"/>
                </a:solidFill>
                <a:latin typeface="Arial Narrow" panose="020B0606020202030204" pitchFamily="34" charset="0"/>
              </a:rPr>
              <a:t>contentfiles</a:t>
            </a:r>
            <a:r>
              <a:rPr lang="en-US" sz="900" dirty="0">
                <a:solidFill>
                  <a:srgbClr val="000514"/>
                </a:solidFill>
                <a:latin typeface="Arial Narrow" panose="020B0606020202030204" pitchFamily="34" charset="0"/>
              </a:rPr>
              <a:t>/</a:t>
            </a:r>
            <a:r>
              <a:rPr lang="en-US" sz="900" dirty="0" err="1">
                <a:solidFill>
                  <a:srgbClr val="000514"/>
                </a:solidFill>
                <a:latin typeface="Arial Narrow" panose="020B0606020202030204" pitchFamily="34" charset="0"/>
              </a:rPr>
              <a:t>lvguidelines</a:t>
            </a:r>
            <a:r>
              <a:rPr lang="en-US" sz="900" dirty="0">
                <a:solidFill>
                  <a:srgbClr val="000514"/>
                </a:solidFill>
                <a:latin typeface="Arial Narrow" panose="020B0606020202030204" pitchFamily="34" charset="0"/>
              </a:rPr>
              <a:t>/adultandadolescentgl.pdf</a:t>
            </a:r>
            <a:r>
              <a:rPr lang="en-US" sz="900" dirty="0" smtClean="0">
                <a:solidFill>
                  <a:srgbClr val="000514"/>
                </a:solidFill>
                <a:latin typeface="Arial Narrow" panose="020B0606020202030204" pitchFamily="34" charset="0"/>
              </a:rPr>
              <a:t>.</a:t>
            </a:r>
          </a:p>
          <a:p>
            <a:pPr fontAlgn="ctr"/>
            <a:r>
              <a:rPr lang="en-US" sz="900" dirty="0">
                <a:solidFill>
                  <a:srgbClr val="000514"/>
                </a:solidFill>
                <a:latin typeface="Arial Narrow" panose="020B0606020202030204" pitchFamily="34" charset="0"/>
              </a:rPr>
              <a:t>ᵃPercentages are weighted percentages.</a:t>
            </a:r>
          </a:p>
          <a:p>
            <a:pPr fontAlgn="ctr"/>
            <a:r>
              <a:rPr lang="en-US" sz="900" dirty="0">
                <a:solidFill>
                  <a:srgbClr val="000514"/>
                </a:solidFill>
                <a:latin typeface="Arial Narrow" panose="020B0606020202030204" pitchFamily="34" charset="0"/>
              </a:rPr>
              <a:t>ᵇ95 % Confidence Intervals (CIs) incorporate weighted percentages</a:t>
            </a:r>
            <a:r>
              <a:rPr lang="en-US" sz="900" dirty="0" smtClean="0">
                <a:solidFill>
                  <a:srgbClr val="000514"/>
                </a:solidFill>
                <a:latin typeface="Arial Narrow" panose="020B0606020202030204" pitchFamily="34" charset="0"/>
              </a:rPr>
              <a:t>.</a:t>
            </a:r>
          </a:p>
          <a:p>
            <a:r>
              <a:rPr lang="en-US" sz="900" dirty="0">
                <a:solidFill>
                  <a:srgbClr val="000514"/>
                </a:solidFill>
                <a:latin typeface="Arial Narrow" panose="020B0606020202030204" pitchFamily="34" charset="0"/>
              </a:rPr>
              <a:t>ᶜ</a:t>
            </a:r>
            <a:r>
              <a:rPr lang="en-US" sz="900" dirty="0" smtClean="0">
                <a:solidFill>
                  <a:srgbClr val="000514"/>
                </a:solidFill>
                <a:latin typeface="Arial Narrow" panose="020B0606020202030204" pitchFamily="34" charset="0"/>
              </a:rPr>
              <a:t>Prescription documented in medical record.</a:t>
            </a:r>
          </a:p>
          <a:p>
            <a:r>
              <a:rPr lang="en-US" sz="900" dirty="0" smtClean="0">
                <a:solidFill>
                  <a:srgbClr val="000514"/>
                </a:solidFill>
                <a:latin typeface="Arial Narrow" panose="020B0606020202030204" pitchFamily="34" charset="0"/>
              </a:rPr>
              <a:t>ᵈ100% dose adherence to ARVs in past 3 days (self-reported).</a:t>
            </a:r>
          </a:p>
          <a:p>
            <a:r>
              <a:rPr lang="en-US" sz="1100" dirty="0" smtClean="0">
                <a:solidFill>
                  <a:srgbClr val="000514"/>
                </a:solidFill>
                <a:latin typeface="Arial Narrow" panose="020B0606020202030204" pitchFamily="34" charset="0"/>
              </a:rPr>
              <a:t>ᵉ</a:t>
            </a:r>
            <a:r>
              <a:rPr lang="en-US" sz="900" dirty="0" smtClean="0">
                <a:solidFill>
                  <a:srgbClr val="000514"/>
                </a:solidFill>
                <a:latin typeface="Arial Narrow" panose="020B0606020202030204" pitchFamily="34" charset="0"/>
              </a:rPr>
              <a:t>Among those who met the clinical criteria.</a:t>
            </a:r>
          </a:p>
          <a:p>
            <a:r>
              <a:rPr lang="en-US" sz="900" dirty="0" smtClean="0">
                <a:solidFill>
                  <a:srgbClr val="000514"/>
                </a:solidFill>
                <a:latin typeface="Arial Narrow" panose="020B0606020202030204" pitchFamily="34" charset="0"/>
              </a:rPr>
              <a:t>Data </a:t>
            </a:r>
            <a:r>
              <a:rPr lang="en-US" sz="900" dirty="0">
                <a:solidFill>
                  <a:srgbClr val="000514"/>
                </a:solidFill>
                <a:latin typeface="Arial Narrow" panose="020B0606020202030204" pitchFamily="34" charset="0"/>
              </a:rPr>
              <a:t>Source: </a:t>
            </a:r>
            <a:r>
              <a:rPr lang="en-US" sz="900" dirty="0" smtClean="0">
                <a:solidFill>
                  <a:srgbClr val="000514"/>
                </a:solidFill>
                <a:latin typeface="Arial Narrow" panose="020B0606020202030204" pitchFamily="34" charset="0"/>
              </a:rPr>
              <a:t>2009-2014 </a:t>
            </a:r>
            <a:r>
              <a:rPr lang="en-US" sz="900" dirty="0">
                <a:solidFill>
                  <a:srgbClr val="000514"/>
                </a:solidFill>
                <a:latin typeface="Arial Narrow" panose="020B0606020202030204" pitchFamily="34" charset="0"/>
              </a:rPr>
              <a:t>Weighted </a:t>
            </a:r>
            <a:r>
              <a:rPr lang="en-US" sz="900" dirty="0" smtClean="0">
                <a:solidFill>
                  <a:srgbClr val="000514"/>
                </a:solidFill>
                <a:latin typeface="Arial Narrow" panose="020B0606020202030204" pitchFamily="34" charset="0"/>
              </a:rPr>
              <a:t>North </a:t>
            </a:r>
            <a:r>
              <a:rPr lang="en-US" sz="900" dirty="0">
                <a:solidFill>
                  <a:srgbClr val="000514"/>
                </a:solidFill>
                <a:latin typeface="Arial Narrow" panose="020B0606020202030204" pitchFamily="34" charset="0"/>
              </a:rPr>
              <a:t>Carolina MMP Data (data as of </a:t>
            </a:r>
            <a:r>
              <a:rPr lang="en-US" sz="900" dirty="0" smtClean="0">
                <a:solidFill>
                  <a:srgbClr val="000514"/>
                </a:solidFill>
                <a:latin typeface="Arial Narrow" panose="020B0606020202030204" pitchFamily="34" charset="0"/>
              </a:rPr>
              <a:t>August 4, 2016).  </a:t>
            </a:r>
            <a:endParaRPr lang="en-US" sz="900" dirty="0">
              <a:solidFill>
                <a:srgbClr val="000514"/>
              </a:solidFill>
              <a:latin typeface="Arial Narrow" panose="020B0606020202030204" pitchFamily="34" charset="0"/>
            </a:endParaRPr>
          </a:p>
          <a:p>
            <a:r>
              <a:rPr lang="en-US" sz="900" dirty="0" smtClean="0">
                <a:solidFill>
                  <a:srgbClr val="000514"/>
                </a:solidFill>
                <a:latin typeface="Arial Narrow" panose="020B0606020202030204" pitchFamily="34" charset="0"/>
              </a:rPr>
              <a:t> </a:t>
            </a:r>
            <a:endParaRPr lang="en-US" sz="900" dirty="0">
              <a:solidFill>
                <a:srgbClr val="000514"/>
              </a:solidFill>
              <a:latin typeface="Arial Narrow" panose="020B0606020202030204" pitchFamily="34" charset="0"/>
            </a:endParaRPr>
          </a:p>
        </p:txBody>
      </p:sp>
      <p:pic>
        <p:nvPicPr>
          <p:cNvPr id="10"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863341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Candara" panose="020E0502030303020204" pitchFamily="34" charset="0"/>
              </a:rPr>
              <a:t>Sexually active People in HIV care</a:t>
            </a:r>
            <a:endParaRPr lang="en-US" dirty="0">
              <a:latin typeface="Candara" panose="020E0502030303020204" pitchFamily="34" charset="0"/>
            </a:endParaRPr>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8"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513866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andara" panose="020E0502030303020204" pitchFamily="34" charset="0"/>
              </a:rPr>
              <a:t>Hepatitis B Immunization among Self-Reported Sexually Active Persons*, 2009-2014 </a:t>
            </a:r>
            <a:endParaRPr lang="en-US" sz="3200" dirty="0">
              <a:latin typeface="Candara" panose="020E0502030303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9383901"/>
              </p:ext>
            </p:extLst>
          </p:nvPr>
        </p:nvGraphicFramePr>
        <p:xfrm>
          <a:off x="457200" y="14478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90600" y="5623468"/>
            <a:ext cx="2708564" cy="1277273"/>
          </a:xfrm>
          <a:prstGeom prst="rect">
            <a:avLst/>
          </a:prstGeom>
          <a:noFill/>
        </p:spPr>
        <p:txBody>
          <a:bodyPr wrap="square" rtlCol="0">
            <a:spAutoFit/>
          </a:bodyPr>
          <a:lstStyle/>
          <a:p>
            <a:r>
              <a:rPr lang="en-US" sz="1100" dirty="0">
                <a:solidFill>
                  <a:srgbClr val="000514"/>
                </a:solidFill>
                <a:latin typeface="Arial Narrow" panose="020B0606020202030204" pitchFamily="34" charset="0"/>
              </a:rPr>
              <a:t>*Sexual activity was self-reported in the patient interview component of </a:t>
            </a:r>
            <a:r>
              <a:rPr lang="en-US" sz="1100" dirty="0" smtClean="0">
                <a:solidFill>
                  <a:srgbClr val="000514"/>
                </a:solidFill>
                <a:latin typeface="Arial Narrow" panose="020B0606020202030204" pitchFamily="34" charset="0"/>
              </a:rPr>
              <a:t>MMP and </a:t>
            </a:r>
            <a:r>
              <a:rPr lang="en-US" sz="1100" dirty="0">
                <a:solidFill>
                  <a:srgbClr val="000514"/>
                </a:solidFill>
                <a:latin typeface="Arial Narrow" panose="020B0606020202030204" pitchFamily="34" charset="0"/>
              </a:rPr>
              <a:t>was defined as oral </a:t>
            </a:r>
            <a:r>
              <a:rPr lang="en-US" sz="1100" dirty="0" smtClean="0">
                <a:solidFill>
                  <a:srgbClr val="000514"/>
                </a:solidFill>
                <a:latin typeface="Arial Narrow" panose="020B0606020202030204" pitchFamily="34" charset="0"/>
              </a:rPr>
              <a:t>sex, anal, </a:t>
            </a:r>
            <a:r>
              <a:rPr lang="en-US" sz="1100" dirty="0">
                <a:solidFill>
                  <a:srgbClr val="000514"/>
                </a:solidFill>
                <a:latin typeface="Arial Narrow" panose="020B0606020202030204" pitchFamily="34" charset="0"/>
              </a:rPr>
              <a:t>or vaginal intercourse</a:t>
            </a:r>
            <a:r>
              <a:rPr lang="en-US" sz="1100" dirty="0" smtClean="0">
                <a:solidFill>
                  <a:srgbClr val="000514"/>
                </a:solidFill>
                <a:latin typeface="Arial Narrow" panose="020B0606020202030204" pitchFamily="34" charset="0"/>
              </a:rPr>
              <a:t>.</a:t>
            </a:r>
          </a:p>
          <a:p>
            <a:r>
              <a:rPr lang="en-US" sz="1100" dirty="0">
                <a:solidFill>
                  <a:srgbClr val="000514"/>
                </a:solidFill>
                <a:latin typeface="Arial Narrow" panose="020B0606020202030204" pitchFamily="34" charset="0"/>
              </a:rPr>
              <a:t>Data Source: </a:t>
            </a:r>
            <a:r>
              <a:rPr lang="en-US" sz="1100" dirty="0" smtClean="0">
                <a:solidFill>
                  <a:srgbClr val="000514"/>
                </a:solidFill>
                <a:latin typeface="Arial Narrow" panose="020B0606020202030204" pitchFamily="34" charset="0"/>
              </a:rPr>
              <a:t>2009-2014 </a:t>
            </a:r>
            <a:r>
              <a:rPr lang="en-US" sz="1100" dirty="0">
                <a:solidFill>
                  <a:srgbClr val="000514"/>
                </a:solidFill>
                <a:latin typeface="Arial Narrow" panose="020B0606020202030204" pitchFamily="34" charset="0"/>
              </a:rPr>
              <a:t>Weighted </a:t>
            </a:r>
          </a:p>
          <a:p>
            <a:r>
              <a:rPr lang="en-US" sz="1100" dirty="0">
                <a:solidFill>
                  <a:srgbClr val="000514"/>
                </a:solidFill>
                <a:latin typeface="Arial Narrow" panose="020B0606020202030204" pitchFamily="34" charset="0"/>
              </a:rPr>
              <a:t>North Carolina MMP Data (data as of </a:t>
            </a:r>
            <a:r>
              <a:rPr lang="en-US" sz="1100" dirty="0" smtClean="0">
                <a:solidFill>
                  <a:srgbClr val="000514"/>
                </a:solidFill>
                <a:latin typeface="Arial Narrow" panose="020B0606020202030204" pitchFamily="34" charset="0"/>
              </a:rPr>
              <a:t>August 4, 2016).  </a:t>
            </a:r>
            <a:endParaRPr lang="en-US" sz="1100" dirty="0">
              <a:solidFill>
                <a:srgbClr val="000514"/>
              </a:solidFill>
              <a:latin typeface="Arial Narrow" panose="020B0606020202030204" pitchFamily="34" charset="0"/>
            </a:endParaRPr>
          </a:p>
          <a:p>
            <a:endParaRPr lang="en-US" sz="1100" dirty="0">
              <a:solidFill>
                <a:srgbClr val="000514"/>
              </a:solidFill>
              <a:latin typeface="Arial Narrow" panose="020B0606020202030204" pitchFamily="34" charset="0"/>
            </a:endParaRPr>
          </a:p>
        </p:txBody>
      </p:sp>
      <p:sp>
        <p:nvSpPr>
          <p:cNvPr id="7"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9"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586576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ndara" panose="020E0502030303020204" pitchFamily="34" charset="0"/>
              </a:rPr>
              <a:t>HIV Prevention Counseling among Self-Reported Sexually Active* People in HIV Care, 2009-2014</a:t>
            </a:r>
            <a:endParaRPr lang="en-US" sz="3600" dirty="0">
              <a:latin typeface="Candara" panose="020E0502030303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19399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5767368"/>
            <a:ext cx="2708564" cy="1277273"/>
          </a:xfrm>
          <a:prstGeom prst="rect">
            <a:avLst/>
          </a:prstGeom>
          <a:noFill/>
        </p:spPr>
        <p:txBody>
          <a:bodyPr wrap="square" rtlCol="0">
            <a:spAutoFit/>
          </a:bodyPr>
          <a:lstStyle/>
          <a:p>
            <a:r>
              <a:rPr lang="en-US" sz="1100" dirty="0">
                <a:solidFill>
                  <a:srgbClr val="000514"/>
                </a:solidFill>
                <a:latin typeface="Arial Narrow" panose="020B0606020202030204" pitchFamily="34" charset="0"/>
              </a:rPr>
              <a:t>*Sexual activity was self-reported in the patient interview component of </a:t>
            </a:r>
            <a:r>
              <a:rPr lang="en-US" sz="1100" dirty="0" smtClean="0">
                <a:solidFill>
                  <a:srgbClr val="000514"/>
                </a:solidFill>
                <a:latin typeface="Arial Narrow" panose="020B0606020202030204" pitchFamily="34" charset="0"/>
              </a:rPr>
              <a:t>MMP and </a:t>
            </a:r>
            <a:r>
              <a:rPr lang="en-US" sz="1100" dirty="0">
                <a:solidFill>
                  <a:srgbClr val="000514"/>
                </a:solidFill>
                <a:latin typeface="Arial Narrow" panose="020B0606020202030204" pitchFamily="34" charset="0"/>
              </a:rPr>
              <a:t>was defined as oral </a:t>
            </a:r>
            <a:r>
              <a:rPr lang="en-US" sz="1100" dirty="0" smtClean="0">
                <a:solidFill>
                  <a:srgbClr val="000514"/>
                </a:solidFill>
                <a:latin typeface="Arial Narrow" panose="020B0606020202030204" pitchFamily="34" charset="0"/>
              </a:rPr>
              <a:t>sex, anal, </a:t>
            </a:r>
            <a:r>
              <a:rPr lang="en-US" sz="1100" dirty="0">
                <a:solidFill>
                  <a:srgbClr val="000514"/>
                </a:solidFill>
                <a:latin typeface="Arial Narrow" panose="020B0606020202030204" pitchFamily="34" charset="0"/>
              </a:rPr>
              <a:t>or vaginal intercourse</a:t>
            </a:r>
            <a:r>
              <a:rPr lang="en-US" sz="1100" dirty="0" smtClean="0">
                <a:solidFill>
                  <a:srgbClr val="000514"/>
                </a:solidFill>
                <a:latin typeface="Arial Narrow" panose="020B0606020202030204" pitchFamily="34" charset="0"/>
              </a:rPr>
              <a:t>.</a:t>
            </a:r>
          </a:p>
          <a:p>
            <a:r>
              <a:rPr lang="en-US" sz="1100" dirty="0">
                <a:solidFill>
                  <a:srgbClr val="000514"/>
                </a:solidFill>
                <a:latin typeface="Arial Narrow" panose="020B0606020202030204" pitchFamily="34" charset="0"/>
              </a:rPr>
              <a:t>Data Source: </a:t>
            </a:r>
            <a:r>
              <a:rPr lang="en-US" sz="1100" dirty="0" smtClean="0">
                <a:solidFill>
                  <a:srgbClr val="000514"/>
                </a:solidFill>
                <a:latin typeface="Arial Narrow" panose="020B0606020202030204" pitchFamily="34" charset="0"/>
              </a:rPr>
              <a:t>2009-2014 </a:t>
            </a:r>
            <a:r>
              <a:rPr lang="en-US" sz="1100" dirty="0">
                <a:solidFill>
                  <a:srgbClr val="000514"/>
                </a:solidFill>
                <a:latin typeface="Arial Narrow" panose="020B0606020202030204" pitchFamily="34" charset="0"/>
              </a:rPr>
              <a:t>Weighted </a:t>
            </a:r>
          </a:p>
          <a:p>
            <a:r>
              <a:rPr lang="en-US" sz="1100" dirty="0">
                <a:solidFill>
                  <a:srgbClr val="000514"/>
                </a:solidFill>
                <a:latin typeface="Arial Narrow" panose="020B0606020202030204" pitchFamily="34" charset="0"/>
              </a:rPr>
              <a:t>North Carolina MMP Data (data as of </a:t>
            </a:r>
            <a:r>
              <a:rPr lang="en-US" sz="1100" dirty="0" smtClean="0">
                <a:solidFill>
                  <a:srgbClr val="000514"/>
                </a:solidFill>
                <a:latin typeface="Arial Narrow" panose="020B0606020202030204" pitchFamily="34" charset="0"/>
              </a:rPr>
              <a:t>August 4, 2016).  </a:t>
            </a:r>
            <a:endParaRPr lang="en-US" sz="1100" dirty="0">
              <a:solidFill>
                <a:srgbClr val="000514"/>
              </a:solidFill>
              <a:latin typeface="Arial Narrow" panose="020B0606020202030204" pitchFamily="34" charset="0"/>
            </a:endParaRPr>
          </a:p>
          <a:p>
            <a:endParaRPr lang="en-US" sz="1100" dirty="0">
              <a:solidFill>
                <a:srgbClr val="000514"/>
              </a:solidFill>
              <a:latin typeface="Arial Narrow" panose="020B0606020202030204" pitchFamily="34" charset="0"/>
            </a:endParaRPr>
          </a:p>
        </p:txBody>
      </p:sp>
      <p:sp>
        <p:nvSpPr>
          <p:cNvPr id="6"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8"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082204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andara" panose="020E0502030303020204" pitchFamily="34" charset="0"/>
              </a:rPr>
              <a:t>STI Screening among Self-Reported Sexually Active People in HIV Care, 2009-2014</a:t>
            </a:r>
            <a:endParaRPr lang="en-US" sz="32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48487517"/>
              </p:ext>
            </p:extLst>
          </p:nvPr>
        </p:nvGraphicFramePr>
        <p:xfrm>
          <a:off x="457200" y="1371600"/>
          <a:ext cx="82296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8" name="TextBox 7"/>
          <p:cNvSpPr txBox="1"/>
          <p:nvPr/>
        </p:nvSpPr>
        <p:spPr>
          <a:xfrm>
            <a:off x="1124671" y="5767368"/>
            <a:ext cx="2574491" cy="1277273"/>
          </a:xfrm>
          <a:prstGeom prst="rect">
            <a:avLst/>
          </a:prstGeom>
          <a:noFill/>
        </p:spPr>
        <p:txBody>
          <a:bodyPr wrap="square" rtlCol="0">
            <a:spAutoFit/>
          </a:bodyPr>
          <a:lstStyle/>
          <a:p>
            <a:r>
              <a:rPr lang="en-US" sz="1100" dirty="0">
                <a:solidFill>
                  <a:srgbClr val="000514"/>
                </a:solidFill>
                <a:latin typeface="Arial Narrow" panose="020B0606020202030204" pitchFamily="34" charset="0"/>
              </a:rPr>
              <a:t>*Sexual activity was self-reported in the patient interview component of </a:t>
            </a:r>
            <a:r>
              <a:rPr lang="en-US" sz="1100" dirty="0" smtClean="0">
                <a:solidFill>
                  <a:srgbClr val="000514"/>
                </a:solidFill>
                <a:latin typeface="Arial Narrow" panose="020B0606020202030204" pitchFamily="34" charset="0"/>
              </a:rPr>
              <a:t>MMP and </a:t>
            </a:r>
            <a:r>
              <a:rPr lang="en-US" sz="1100" dirty="0">
                <a:solidFill>
                  <a:srgbClr val="000514"/>
                </a:solidFill>
                <a:latin typeface="Arial Narrow" panose="020B0606020202030204" pitchFamily="34" charset="0"/>
              </a:rPr>
              <a:t>was defined as oral </a:t>
            </a:r>
            <a:r>
              <a:rPr lang="en-US" sz="1100" dirty="0" smtClean="0">
                <a:solidFill>
                  <a:srgbClr val="000514"/>
                </a:solidFill>
                <a:latin typeface="Arial Narrow" panose="020B0606020202030204" pitchFamily="34" charset="0"/>
              </a:rPr>
              <a:t>sex, anal, </a:t>
            </a:r>
            <a:r>
              <a:rPr lang="en-US" sz="1100" dirty="0">
                <a:solidFill>
                  <a:srgbClr val="000514"/>
                </a:solidFill>
                <a:latin typeface="Arial Narrow" panose="020B0606020202030204" pitchFamily="34" charset="0"/>
              </a:rPr>
              <a:t>or vaginal intercourse</a:t>
            </a:r>
            <a:r>
              <a:rPr lang="en-US" sz="1100" dirty="0" smtClean="0">
                <a:solidFill>
                  <a:srgbClr val="000514"/>
                </a:solidFill>
                <a:latin typeface="Arial Narrow" panose="020B0606020202030204" pitchFamily="34" charset="0"/>
              </a:rPr>
              <a:t>.</a:t>
            </a:r>
          </a:p>
          <a:p>
            <a:r>
              <a:rPr lang="en-US" sz="1100" dirty="0">
                <a:solidFill>
                  <a:srgbClr val="000514"/>
                </a:solidFill>
                <a:latin typeface="Arial Narrow" panose="020B0606020202030204" pitchFamily="34" charset="0"/>
              </a:rPr>
              <a:t>Data Source: </a:t>
            </a:r>
            <a:r>
              <a:rPr lang="en-US" sz="1100" dirty="0" smtClean="0">
                <a:solidFill>
                  <a:srgbClr val="000514"/>
                </a:solidFill>
                <a:latin typeface="Arial Narrow" panose="020B0606020202030204" pitchFamily="34" charset="0"/>
              </a:rPr>
              <a:t>2009-2014 </a:t>
            </a:r>
            <a:r>
              <a:rPr lang="en-US" sz="1100" dirty="0">
                <a:solidFill>
                  <a:srgbClr val="000514"/>
                </a:solidFill>
                <a:latin typeface="Arial Narrow" panose="020B0606020202030204" pitchFamily="34" charset="0"/>
              </a:rPr>
              <a:t>Weighted </a:t>
            </a:r>
          </a:p>
          <a:p>
            <a:r>
              <a:rPr lang="en-US" sz="1100" dirty="0">
                <a:solidFill>
                  <a:srgbClr val="000514"/>
                </a:solidFill>
                <a:latin typeface="Arial Narrow" panose="020B0606020202030204" pitchFamily="34" charset="0"/>
              </a:rPr>
              <a:t>North Carolina MMP Data </a:t>
            </a:r>
            <a:r>
              <a:rPr lang="en-US" sz="1100" dirty="0" smtClean="0">
                <a:solidFill>
                  <a:srgbClr val="000514"/>
                </a:solidFill>
                <a:latin typeface="Arial Narrow" panose="020B0606020202030204" pitchFamily="34" charset="0"/>
              </a:rPr>
              <a:t>                                        (</a:t>
            </a:r>
            <a:r>
              <a:rPr lang="en-US" sz="1100" dirty="0">
                <a:solidFill>
                  <a:srgbClr val="000514"/>
                </a:solidFill>
                <a:latin typeface="Arial Narrow" panose="020B0606020202030204" pitchFamily="34" charset="0"/>
              </a:rPr>
              <a:t>data as of </a:t>
            </a:r>
            <a:r>
              <a:rPr lang="en-US" sz="1100" dirty="0" smtClean="0">
                <a:solidFill>
                  <a:srgbClr val="000514"/>
                </a:solidFill>
                <a:latin typeface="Arial Narrow" panose="020B0606020202030204" pitchFamily="34" charset="0"/>
              </a:rPr>
              <a:t>August 4, 2016).  </a:t>
            </a:r>
            <a:endParaRPr lang="en-US" sz="1100" dirty="0">
              <a:solidFill>
                <a:srgbClr val="000514"/>
              </a:solidFill>
              <a:latin typeface="Arial Narrow" panose="020B0606020202030204" pitchFamily="34" charset="0"/>
            </a:endParaRPr>
          </a:p>
          <a:p>
            <a:endParaRPr lang="en-US" sz="1100" dirty="0">
              <a:solidFill>
                <a:srgbClr val="000514"/>
              </a:solidFill>
              <a:latin typeface="Arial Narrow" panose="020B0606020202030204" pitchFamily="34" charset="0"/>
            </a:endParaRPr>
          </a:p>
        </p:txBody>
      </p:sp>
      <p:pic>
        <p:nvPicPr>
          <p:cNvPr id="10"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 name="TextBox 8"/>
          <p:cNvSpPr txBox="1"/>
          <p:nvPr/>
        </p:nvSpPr>
        <p:spPr>
          <a:xfrm>
            <a:off x="3200400" y="1886634"/>
            <a:ext cx="4413398" cy="646331"/>
          </a:xfrm>
          <a:prstGeom prst="rect">
            <a:avLst/>
          </a:prstGeom>
          <a:solidFill>
            <a:schemeClr val="accent4"/>
          </a:solidFill>
          <a:ln>
            <a:solidFill>
              <a:schemeClr val="tx2"/>
            </a:solidFill>
          </a:ln>
        </p:spPr>
        <p:txBody>
          <a:bodyPr wrap="square" rtlCol="0">
            <a:spAutoFit/>
          </a:bodyPr>
          <a:lstStyle/>
          <a:p>
            <a:pPr algn="ctr"/>
            <a:r>
              <a:rPr lang="en-US" b="1" dirty="0" smtClean="0">
                <a:solidFill>
                  <a:srgbClr val="000514"/>
                </a:solidFill>
                <a:latin typeface="Candara" panose="020E0502030303020204" pitchFamily="34" charset="0"/>
              </a:rPr>
              <a:t>Significant increase for all STI screening from 2009 to 2014</a:t>
            </a:r>
            <a:endParaRPr lang="en-US" b="1" dirty="0">
              <a:solidFill>
                <a:srgbClr val="000514"/>
              </a:solidFill>
              <a:latin typeface="Candara" panose="020E0502030303020204" pitchFamily="34" charset="0"/>
            </a:endParaRPr>
          </a:p>
        </p:txBody>
      </p:sp>
    </p:spTree>
    <p:extLst>
      <p:ext uri="{BB962C8B-B14F-4D97-AF65-F5344CB8AC3E}">
        <p14:creationId xmlns:p14="http://schemas.microsoft.com/office/powerpoint/2010/main" val="452229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ndara" panose="020E0502030303020204" pitchFamily="34" charset="0"/>
              </a:rPr>
              <a:t>Objectives</a:t>
            </a:r>
            <a:endParaRPr lang="en-US" dirty="0">
              <a:latin typeface="Candara" panose="020E0502030303020204" pitchFamily="34" charset="0"/>
            </a:endParaRPr>
          </a:p>
        </p:txBody>
      </p:sp>
      <p:sp>
        <p:nvSpPr>
          <p:cNvPr id="3" name="Content Placeholder 2"/>
          <p:cNvSpPr>
            <a:spLocks noGrp="1"/>
          </p:cNvSpPr>
          <p:nvPr>
            <p:ph idx="1"/>
          </p:nvPr>
        </p:nvSpPr>
        <p:spPr/>
        <p:txBody>
          <a:bodyPr/>
          <a:lstStyle/>
          <a:p>
            <a:r>
              <a:rPr lang="en-US" dirty="0" smtClean="0">
                <a:latin typeface="Candara" panose="020E0502030303020204" pitchFamily="34" charset="0"/>
              </a:rPr>
              <a:t>Describe the Medical Monitoring Project (MMP)</a:t>
            </a:r>
          </a:p>
          <a:p>
            <a:r>
              <a:rPr lang="en-US" dirty="0" smtClean="0">
                <a:latin typeface="Candara" panose="020E0502030303020204" pitchFamily="34" charset="0"/>
              </a:rPr>
              <a:t>Examine characteristics of those in HIV care</a:t>
            </a:r>
          </a:p>
          <a:p>
            <a:pPr lvl="1"/>
            <a:r>
              <a:rPr lang="en-US" dirty="0" smtClean="0">
                <a:latin typeface="Candara" panose="020E0502030303020204" pitchFamily="34" charset="0"/>
              </a:rPr>
              <a:t>From 2009 to 2014 in North Carolina</a:t>
            </a:r>
          </a:p>
          <a:p>
            <a:pPr lvl="1"/>
            <a:r>
              <a:rPr lang="en-US" dirty="0" smtClean="0">
                <a:latin typeface="Candara" panose="020E0502030303020204" pitchFamily="34" charset="0"/>
              </a:rPr>
              <a:t>Look at demographics, clinical care outcomes, unmet needs, and prevention services</a:t>
            </a:r>
          </a:p>
          <a:p>
            <a:endParaRPr lang="en-US" dirty="0" smtClean="0">
              <a:latin typeface="Candara" panose="020E0502030303020204" pitchFamily="34" charset="0"/>
            </a:endParaRPr>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8"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958596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andara" panose="020E0502030303020204" pitchFamily="34" charset="0"/>
              </a:rPr>
              <a:t>Unprotected Sex among Self-Reported Sexually Active People in HIV Care, 2009-2014</a:t>
            </a:r>
            <a:endParaRPr lang="en-US" sz="32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8890316"/>
              </p:ext>
            </p:extLst>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8" name="TextBox 7"/>
          <p:cNvSpPr txBox="1"/>
          <p:nvPr/>
        </p:nvSpPr>
        <p:spPr>
          <a:xfrm>
            <a:off x="1124671" y="5767368"/>
            <a:ext cx="2574491" cy="1277273"/>
          </a:xfrm>
          <a:prstGeom prst="rect">
            <a:avLst/>
          </a:prstGeom>
          <a:noFill/>
        </p:spPr>
        <p:txBody>
          <a:bodyPr wrap="square" rtlCol="0">
            <a:spAutoFit/>
          </a:bodyPr>
          <a:lstStyle/>
          <a:p>
            <a:r>
              <a:rPr lang="en-US" sz="1100" dirty="0">
                <a:solidFill>
                  <a:srgbClr val="000514"/>
                </a:solidFill>
                <a:latin typeface="Arial Narrow" panose="020B0606020202030204" pitchFamily="34" charset="0"/>
              </a:rPr>
              <a:t>*Sexual activity was self-reported in the patient interview component of </a:t>
            </a:r>
            <a:r>
              <a:rPr lang="en-US" sz="1100" dirty="0" smtClean="0">
                <a:solidFill>
                  <a:srgbClr val="000514"/>
                </a:solidFill>
                <a:latin typeface="Arial Narrow" panose="020B0606020202030204" pitchFamily="34" charset="0"/>
              </a:rPr>
              <a:t>MMP and </a:t>
            </a:r>
            <a:r>
              <a:rPr lang="en-US" sz="1100" dirty="0">
                <a:solidFill>
                  <a:srgbClr val="000514"/>
                </a:solidFill>
                <a:latin typeface="Arial Narrow" panose="020B0606020202030204" pitchFamily="34" charset="0"/>
              </a:rPr>
              <a:t>was defined as oral </a:t>
            </a:r>
            <a:r>
              <a:rPr lang="en-US" sz="1100" dirty="0" smtClean="0">
                <a:solidFill>
                  <a:srgbClr val="000514"/>
                </a:solidFill>
                <a:latin typeface="Arial Narrow" panose="020B0606020202030204" pitchFamily="34" charset="0"/>
              </a:rPr>
              <a:t>sex, anal, </a:t>
            </a:r>
            <a:r>
              <a:rPr lang="en-US" sz="1100" dirty="0">
                <a:solidFill>
                  <a:srgbClr val="000514"/>
                </a:solidFill>
                <a:latin typeface="Arial Narrow" panose="020B0606020202030204" pitchFamily="34" charset="0"/>
              </a:rPr>
              <a:t>or vaginal intercourse</a:t>
            </a:r>
            <a:r>
              <a:rPr lang="en-US" sz="1100" dirty="0" smtClean="0">
                <a:solidFill>
                  <a:srgbClr val="000514"/>
                </a:solidFill>
                <a:latin typeface="Arial Narrow" panose="020B0606020202030204" pitchFamily="34" charset="0"/>
              </a:rPr>
              <a:t>.</a:t>
            </a:r>
          </a:p>
          <a:p>
            <a:r>
              <a:rPr lang="en-US" sz="1100" dirty="0">
                <a:solidFill>
                  <a:srgbClr val="000514"/>
                </a:solidFill>
                <a:latin typeface="Arial Narrow" panose="020B0606020202030204" pitchFamily="34" charset="0"/>
              </a:rPr>
              <a:t>Data Source: </a:t>
            </a:r>
            <a:r>
              <a:rPr lang="en-US" sz="1100" dirty="0" smtClean="0">
                <a:solidFill>
                  <a:srgbClr val="000514"/>
                </a:solidFill>
                <a:latin typeface="Arial Narrow" panose="020B0606020202030204" pitchFamily="34" charset="0"/>
              </a:rPr>
              <a:t>2009-2014 </a:t>
            </a:r>
            <a:r>
              <a:rPr lang="en-US" sz="1100" dirty="0">
                <a:solidFill>
                  <a:srgbClr val="000514"/>
                </a:solidFill>
                <a:latin typeface="Arial Narrow" panose="020B0606020202030204" pitchFamily="34" charset="0"/>
              </a:rPr>
              <a:t>Weighted </a:t>
            </a:r>
          </a:p>
          <a:p>
            <a:r>
              <a:rPr lang="en-US" sz="1100" dirty="0">
                <a:solidFill>
                  <a:srgbClr val="000514"/>
                </a:solidFill>
                <a:latin typeface="Arial Narrow" panose="020B0606020202030204" pitchFamily="34" charset="0"/>
              </a:rPr>
              <a:t>North Carolina MMP Data </a:t>
            </a:r>
            <a:r>
              <a:rPr lang="en-US" sz="1100" dirty="0" smtClean="0">
                <a:solidFill>
                  <a:srgbClr val="000514"/>
                </a:solidFill>
                <a:latin typeface="Arial Narrow" panose="020B0606020202030204" pitchFamily="34" charset="0"/>
              </a:rPr>
              <a:t>                                        (</a:t>
            </a:r>
            <a:r>
              <a:rPr lang="en-US" sz="1100" dirty="0">
                <a:solidFill>
                  <a:srgbClr val="000514"/>
                </a:solidFill>
                <a:latin typeface="Arial Narrow" panose="020B0606020202030204" pitchFamily="34" charset="0"/>
              </a:rPr>
              <a:t>data as of </a:t>
            </a:r>
            <a:r>
              <a:rPr lang="en-US" sz="1100" dirty="0" smtClean="0">
                <a:solidFill>
                  <a:srgbClr val="000514"/>
                </a:solidFill>
                <a:latin typeface="Arial Narrow" panose="020B0606020202030204" pitchFamily="34" charset="0"/>
              </a:rPr>
              <a:t>August 4, 2016).  </a:t>
            </a:r>
            <a:endParaRPr lang="en-US" sz="1100" dirty="0">
              <a:solidFill>
                <a:srgbClr val="000514"/>
              </a:solidFill>
              <a:latin typeface="Arial Narrow" panose="020B0606020202030204" pitchFamily="34" charset="0"/>
            </a:endParaRPr>
          </a:p>
          <a:p>
            <a:endParaRPr lang="en-US" sz="1100" dirty="0">
              <a:solidFill>
                <a:srgbClr val="000514"/>
              </a:solidFill>
              <a:latin typeface="Arial Narrow" panose="020B0606020202030204" pitchFamily="34" charset="0"/>
            </a:endParaRPr>
          </a:p>
        </p:txBody>
      </p:sp>
      <p:pic>
        <p:nvPicPr>
          <p:cNvPr id="10"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237945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latin typeface="Candara" panose="020E0502030303020204" pitchFamily="34" charset="0"/>
              </a:rPr>
              <a:t>Mental health, Smoking, and substance use</a:t>
            </a:r>
            <a:endParaRPr lang="en-US" dirty="0">
              <a:latin typeface="Candara" panose="020E0502030303020204" pitchFamily="34" charset="0"/>
            </a:endParaRPr>
          </a:p>
        </p:txBody>
      </p:sp>
      <p:sp>
        <p:nvSpPr>
          <p:cNvPr id="9" name="Content Placeholder 8"/>
          <p:cNvSpPr>
            <a:spLocks noGrp="1"/>
          </p:cNvSpPr>
          <p:nvPr>
            <p:ph type="body" idx="1"/>
          </p:nvPr>
        </p:nvSpPr>
        <p:spPr/>
        <p:txBody>
          <a:bodyPr/>
          <a:lstStyle/>
          <a:p>
            <a:endParaRPr lang="en-US" dirty="0">
              <a:latin typeface="Candara" panose="020E0502030303020204" pitchFamily="34" charset="0"/>
            </a:endParaRPr>
          </a:p>
        </p:txBody>
      </p:sp>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7"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4029185" y="5994346"/>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921371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ndara" panose="020E0502030303020204" pitchFamily="34" charset="0"/>
              </a:rPr>
              <a:t>People in HIV Care: Mental Health, Smoking, and Substance Use</a:t>
            </a:r>
            <a:br>
              <a:rPr lang="en-US" sz="3600" dirty="0" smtClean="0">
                <a:latin typeface="Candara" panose="020E0502030303020204" pitchFamily="34" charset="0"/>
              </a:rPr>
            </a:br>
            <a:r>
              <a:rPr lang="en-US" sz="3600" dirty="0" smtClean="0">
                <a:latin typeface="Candara" panose="020E0502030303020204" pitchFamily="34" charset="0"/>
              </a:rPr>
              <a:t>2009 and 2014</a:t>
            </a:r>
            <a:endParaRPr lang="en-US" sz="3600" dirty="0">
              <a:latin typeface="Candara" panose="020E0502030303020204" pitchFamily="34" charset="0"/>
            </a:endParaRPr>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065010183"/>
              </p:ext>
            </p:extLst>
          </p:nvPr>
        </p:nvGraphicFramePr>
        <p:xfrm>
          <a:off x="1066800" y="1676400"/>
          <a:ext cx="7086599" cy="3235960"/>
        </p:xfrm>
        <a:graphic>
          <a:graphicData uri="http://schemas.openxmlformats.org/drawingml/2006/table">
            <a:tbl>
              <a:tblPr firstRow="1" bandRow="1">
                <a:tableStyleId>{85BE263C-DBD7-4A20-BB59-AAB30ACAA65A}</a:tableStyleId>
              </a:tblPr>
              <a:tblGrid>
                <a:gridCol w="2004141"/>
                <a:gridCol w="593820"/>
                <a:gridCol w="837709"/>
                <a:gridCol w="956121"/>
                <a:gridCol w="729903"/>
                <a:gridCol w="974306"/>
                <a:gridCol w="990599"/>
              </a:tblGrid>
              <a:tr h="370840">
                <a:tc>
                  <a:txBody>
                    <a:bodyPr/>
                    <a:lstStyle/>
                    <a:p>
                      <a:endParaRPr lang="en-US" dirty="0"/>
                    </a:p>
                  </a:txBody>
                  <a:tcPr>
                    <a:lnB w="12700" cap="flat" cmpd="sng" algn="ctr">
                      <a:noFill/>
                      <a:prstDash val="solid"/>
                      <a:round/>
                      <a:headEnd type="none" w="med" len="med"/>
                      <a:tailEnd type="none" w="med" len="med"/>
                    </a:lnB>
                    <a:solidFill>
                      <a:schemeClr val="accent6"/>
                    </a:solidFill>
                  </a:tcPr>
                </a:tc>
                <a:tc gridSpan="3">
                  <a:txBody>
                    <a:bodyPr/>
                    <a:lstStyle/>
                    <a:p>
                      <a:pPr algn="ctr"/>
                      <a:r>
                        <a:rPr lang="en-US" dirty="0" smtClean="0"/>
                        <a:t>2009 (N=193)</a:t>
                      </a:r>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dirty="0"/>
                    </a:p>
                  </a:txBody>
                  <a:tcPr>
                    <a:lnB w="19050" cap="flat" cmpd="sng" algn="ctr">
                      <a:solidFill>
                        <a:schemeClr val="tx1"/>
                      </a:solidFill>
                      <a:prstDash val="solid"/>
                      <a:round/>
                      <a:headEnd type="none" w="med" len="med"/>
                      <a:tailEnd type="none" w="med" len="med"/>
                    </a:lnB>
                    <a:solidFill>
                      <a:schemeClr val="accent6"/>
                    </a:solidFill>
                  </a:tcPr>
                </a:tc>
                <a:tc gridSpan="3">
                  <a:txBody>
                    <a:bodyPr/>
                    <a:lstStyle/>
                    <a:p>
                      <a:pPr algn="ctr"/>
                      <a:r>
                        <a:rPr lang="en-US" dirty="0" smtClean="0"/>
                        <a:t>2014 (N=222)</a:t>
                      </a:r>
                      <a:endParaRPr lang="en-US"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dirty="0"/>
                    </a:p>
                  </a:txBody>
                  <a:tcPr>
                    <a:lnB w="19050" cap="flat" cmpd="sng" algn="ctr">
                      <a:solidFill>
                        <a:schemeClr val="tx1"/>
                      </a:solidFill>
                      <a:prstDash val="solid"/>
                      <a:round/>
                      <a:headEnd type="none" w="med" len="med"/>
                      <a:tailEnd type="none" w="med" len="med"/>
                    </a:lnB>
                    <a:solidFill>
                      <a:schemeClr val="accent6"/>
                    </a:solidFill>
                  </a:tcPr>
                </a:tc>
              </a:tr>
              <a:tr h="370840">
                <a:tc>
                  <a:txBody>
                    <a:bodyPr/>
                    <a:lstStyle/>
                    <a:p>
                      <a:r>
                        <a:rPr lang="en-US" b="1" dirty="0" smtClean="0">
                          <a:solidFill>
                            <a:schemeClr val="bg1"/>
                          </a:solidFill>
                        </a:rPr>
                        <a:t>Categories</a:t>
                      </a:r>
                      <a:endParaRPr lang="en-US" b="1" dirty="0">
                        <a:solidFill>
                          <a:schemeClr val="bg1"/>
                        </a:solidFill>
                      </a:endParaRPr>
                    </a:p>
                  </a:txBody>
                  <a:tcP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a:txBody>
                    <a:bodyPr/>
                    <a:lstStyle/>
                    <a:p>
                      <a:pPr algn="ctr"/>
                      <a:r>
                        <a:rPr lang="en-US" b="1" dirty="0" smtClean="0">
                          <a:solidFill>
                            <a:schemeClr val="bg1"/>
                          </a:solidFill>
                          <a:latin typeface="+mn-lt"/>
                        </a:rPr>
                        <a:t>%ᵃ</a:t>
                      </a:r>
                      <a:endParaRPr lang="en-US"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gridSpan="2">
                  <a:txBody>
                    <a:bodyPr/>
                    <a:lstStyle/>
                    <a:p>
                      <a:pPr algn="ctr"/>
                      <a:r>
                        <a:rPr lang="en-US" b="1" dirty="0" smtClean="0">
                          <a:solidFill>
                            <a:schemeClr val="bg1"/>
                          </a:solidFill>
                          <a:latin typeface="+mn-lt"/>
                        </a:rPr>
                        <a:t>95% Confidence Intervalᵇ</a:t>
                      </a:r>
                      <a:endParaRPr lang="en-US" b="1" dirty="0">
                        <a:solidFill>
                          <a:schemeClr val="bg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hMerge="1">
                  <a:txBody>
                    <a:bodyPr/>
                    <a:lstStyle/>
                    <a:p>
                      <a:endParaRPr lang="en-US" dirty="0"/>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a:txBody>
                    <a:bodyPr/>
                    <a:lstStyle/>
                    <a:p>
                      <a:pPr algn="ctr"/>
                      <a:r>
                        <a:rPr lang="en-US" b="1" dirty="0" smtClean="0">
                          <a:solidFill>
                            <a:schemeClr val="bg1"/>
                          </a:solidFill>
                          <a:latin typeface="+mn-lt"/>
                        </a:rPr>
                        <a:t>%ᵃ</a:t>
                      </a:r>
                      <a:endParaRPr lang="en-US" b="1" dirty="0">
                        <a:solidFill>
                          <a:schemeClr val="bg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gridSpan="2">
                  <a:txBody>
                    <a:bodyPr/>
                    <a:lstStyle/>
                    <a:p>
                      <a:pPr algn="ctr"/>
                      <a:r>
                        <a:rPr lang="en-US" b="1" dirty="0" smtClean="0">
                          <a:solidFill>
                            <a:schemeClr val="bg1"/>
                          </a:solidFill>
                          <a:latin typeface="+mn-lt"/>
                        </a:rPr>
                        <a:t>95% Confidence Intervalᵇ</a:t>
                      </a:r>
                      <a:endParaRPr lang="en-US"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c hMerge="1">
                  <a:txBody>
                    <a:bodyPr/>
                    <a:lstStyle/>
                    <a:p>
                      <a:endParaRPr lang="en-US" dirty="0"/>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solidFill>
                  </a:tcPr>
                </a:tc>
              </a:tr>
              <a:tr h="370840">
                <a:tc gridSpan="4">
                  <a:txBody>
                    <a:bodyPr/>
                    <a:lstStyle/>
                    <a:p>
                      <a:r>
                        <a:rPr lang="en-US" sz="1600" b="1" dirty="0" smtClean="0"/>
                        <a:t>Depression</a:t>
                      </a:r>
                      <a:r>
                        <a:rPr lang="en-US" sz="1600" b="1" dirty="0" smtClean="0">
                          <a:latin typeface="Calibri"/>
                        </a:rPr>
                        <a:t>ᶜ</a:t>
                      </a:r>
                      <a:endParaRPr lang="en-US" sz="1600" b="1" dirty="0"/>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b="1" dirty="0"/>
                    </a:p>
                  </a:txBody>
                  <a:tcPr>
                    <a:lnT w="19050" cap="flat" cmpd="sng" algn="ctr">
                      <a:solidFill>
                        <a:schemeClr val="tx1"/>
                      </a:solidFill>
                      <a:prstDash val="solid"/>
                      <a:round/>
                      <a:headEnd type="none" w="med" len="med"/>
                      <a:tailEnd type="none" w="med" len="med"/>
                    </a:lnT>
                    <a:solidFill>
                      <a:schemeClr val="accent4"/>
                    </a:solidFill>
                  </a:tcPr>
                </a:tc>
                <a:tc gridSpan="3">
                  <a:txBody>
                    <a:bodyPr/>
                    <a:lstStyle/>
                    <a:p>
                      <a:endParaRPr lang="en-US" sz="1600" dirty="0"/>
                    </a:p>
                  </a:txBody>
                  <a:tcP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accent4"/>
                    </a:solidFill>
                  </a:tcPr>
                </a:tc>
                <a:tc hMerge="1">
                  <a:txBody>
                    <a:bodyPr/>
                    <a:lstStyle/>
                    <a:p>
                      <a:endParaRPr lang="en-US"/>
                    </a:p>
                  </a:txBody>
                  <a:tcPr/>
                </a:tc>
                <a:tc hMerge="1">
                  <a:txBody>
                    <a:bodyPr/>
                    <a:lstStyle/>
                    <a:p>
                      <a:endParaRPr lang="en-US" b="1" dirty="0"/>
                    </a:p>
                  </a:txBody>
                  <a:tcPr>
                    <a:lnT w="19050" cap="flat" cmpd="sng" algn="ctr">
                      <a:solidFill>
                        <a:schemeClr val="tx1"/>
                      </a:solidFill>
                      <a:prstDash val="solid"/>
                      <a:round/>
                      <a:headEnd type="none" w="med" len="med"/>
                      <a:tailEnd type="none" w="med" len="med"/>
                    </a:lnT>
                    <a:solidFill>
                      <a:schemeClr val="accent4"/>
                    </a:solidFill>
                  </a:tcPr>
                </a:tc>
              </a:tr>
              <a:tr h="370840">
                <a:tc>
                  <a:txBody>
                    <a:bodyPr/>
                    <a:lstStyle/>
                    <a:p>
                      <a:r>
                        <a:rPr lang="en-US" sz="1600" dirty="0" smtClean="0"/>
                        <a:t>  Other Depression</a:t>
                      </a:r>
                      <a:endParaRPr lang="en-US" sz="1600" dirty="0"/>
                    </a:p>
                  </a:txBody>
                  <a:tcPr>
                    <a:solidFill>
                      <a:schemeClr val="bg1"/>
                    </a:solidFill>
                  </a:tcPr>
                </a:tc>
                <a:tc>
                  <a:txBody>
                    <a:bodyPr/>
                    <a:lstStyle/>
                    <a:p>
                      <a:pPr algn="ctr"/>
                      <a:r>
                        <a:rPr lang="en-US" sz="1600" dirty="0" smtClean="0"/>
                        <a:t>12.0</a:t>
                      </a:r>
                      <a:endParaRPr lang="en-US" sz="1600" dirty="0"/>
                    </a:p>
                  </a:txBody>
                  <a:tcPr>
                    <a:solidFill>
                      <a:schemeClr val="bg1"/>
                    </a:solidFill>
                  </a:tcPr>
                </a:tc>
                <a:tc>
                  <a:txBody>
                    <a:bodyPr/>
                    <a:lstStyle/>
                    <a:p>
                      <a:pPr algn="ctr"/>
                      <a:r>
                        <a:rPr lang="en-US" sz="1600" dirty="0" smtClean="0"/>
                        <a:t>7.1</a:t>
                      </a:r>
                      <a:endParaRPr lang="en-US" sz="1600" dirty="0"/>
                    </a:p>
                  </a:txBody>
                  <a:tcPr>
                    <a:solidFill>
                      <a:schemeClr val="bg1"/>
                    </a:solidFill>
                  </a:tcPr>
                </a:tc>
                <a:tc>
                  <a:txBody>
                    <a:bodyPr/>
                    <a:lstStyle/>
                    <a:p>
                      <a:pPr algn="ctr"/>
                      <a:r>
                        <a:rPr lang="en-US" sz="1600" dirty="0" smtClean="0"/>
                        <a:t>16.9</a:t>
                      </a:r>
                      <a:endParaRPr lang="en-US" sz="16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600" dirty="0" smtClean="0"/>
                        <a:t>9.7</a:t>
                      </a:r>
                      <a:endParaRPr lang="en-US" sz="1600" dirty="0"/>
                    </a:p>
                  </a:txBody>
                  <a:tcP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solidFill>
                      <a:schemeClr val="bg1"/>
                    </a:solidFill>
                  </a:tcPr>
                </a:tc>
                <a:tc>
                  <a:txBody>
                    <a:bodyPr/>
                    <a:lstStyle/>
                    <a:p>
                      <a:pPr algn="ctr"/>
                      <a:r>
                        <a:rPr lang="en-US" sz="1600" dirty="0" smtClean="0"/>
                        <a:t>5.3</a:t>
                      </a:r>
                      <a:endParaRPr lang="en-US" sz="1600" dirty="0"/>
                    </a:p>
                  </a:txBody>
                  <a:tcPr>
                    <a:lnT w="19050" cap="flat" cmpd="sng" algn="ctr">
                      <a:noFill/>
                      <a:prstDash val="solid"/>
                      <a:round/>
                      <a:headEnd type="none" w="med" len="med"/>
                      <a:tailEnd type="none" w="med" len="med"/>
                    </a:lnT>
                    <a:solidFill>
                      <a:schemeClr val="bg1"/>
                    </a:solidFill>
                  </a:tcPr>
                </a:tc>
                <a:tc>
                  <a:txBody>
                    <a:bodyPr/>
                    <a:lstStyle/>
                    <a:p>
                      <a:pPr algn="ctr"/>
                      <a:r>
                        <a:rPr lang="en-US" sz="1600" dirty="0" smtClean="0"/>
                        <a:t>14.2</a:t>
                      </a:r>
                      <a:endParaRPr lang="en-US" sz="1600" dirty="0"/>
                    </a:p>
                  </a:txBody>
                  <a:tcPr>
                    <a:lnT w="19050" cap="flat" cmpd="sng" algn="ctr">
                      <a:noFill/>
                      <a:prstDash val="solid"/>
                      <a:round/>
                      <a:headEnd type="none" w="med" len="med"/>
                      <a:tailEnd type="none" w="med" len="med"/>
                    </a:lnT>
                    <a:solidFill>
                      <a:schemeClr val="bg1"/>
                    </a:solidFill>
                  </a:tcPr>
                </a:tc>
              </a:tr>
              <a:tr h="370840">
                <a:tc>
                  <a:txBody>
                    <a:bodyPr/>
                    <a:lstStyle/>
                    <a:p>
                      <a:r>
                        <a:rPr lang="en-US" sz="1600" dirty="0" smtClean="0"/>
                        <a:t>  Major Depression</a:t>
                      </a:r>
                      <a:endParaRPr lang="en-US" sz="1600" dirty="0"/>
                    </a:p>
                  </a:txBody>
                  <a:tcPr>
                    <a:solidFill>
                      <a:schemeClr val="bg1"/>
                    </a:solidFill>
                  </a:tcPr>
                </a:tc>
                <a:tc>
                  <a:txBody>
                    <a:bodyPr/>
                    <a:lstStyle/>
                    <a:p>
                      <a:pPr algn="ctr"/>
                      <a:r>
                        <a:rPr lang="en-US" sz="1600" dirty="0" smtClean="0"/>
                        <a:t>13.1</a:t>
                      </a:r>
                      <a:endParaRPr lang="en-US" sz="1600" dirty="0"/>
                    </a:p>
                  </a:txBody>
                  <a:tcPr>
                    <a:solidFill>
                      <a:schemeClr val="bg1"/>
                    </a:solidFill>
                  </a:tcPr>
                </a:tc>
                <a:tc>
                  <a:txBody>
                    <a:bodyPr/>
                    <a:lstStyle/>
                    <a:p>
                      <a:pPr algn="ctr"/>
                      <a:r>
                        <a:rPr lang="en-US" sz="1600" dirty="0" smtClean="0"/>
                        <a:t>6.9</a:t>
                      </a:r>
                      <a:endParaRPr lang="en-US" sz="1600" dirty="0"/>
                    </a:p>
                  </a:txBody>
                  <a:tcPr>
                    <a:solidFill>
                      <a:schemeClr val="bg1"/>
                    </a:solidFill>
                  </a:tcPr>
                </a:tc>
                <a:tc>
                  <a:txBody>
                    <a:bodyPr/>
                    <a:lstStyle/>
                    <a:p>
                      <a:pPr algn="ctr"/>
                      <a:r>
                        <a:rPr lang="en-US" sz="1600" dirty="0" smtClean="0"/>
                        <a:t>19.2</a:t>
                      </a:r>
                      <a:endParaRPr lang="en-US" sz="16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600" dirty="0" smtClean="0"/>
                        <a:t>13.8</a:t>
                      </a:r>
                      <a:endParaRPr lang="en-US" sz="16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600" dirty="0" smtClean="0"/>
                        <a:t>9.4</a:t>
                      </a:r>
                      <a:endParaRPr lang="en-US" sz="1600" dirty="0"/>
                    </a:p>
                  </a:txBody>
                  <a:tcPr>
                    <a:solidFill>
                      <a:schemeClr val="bg1"/>
                    </a:solidFill>
                  </a:tcPr>
                </a:tc>
                <a:tc>
                  <a:txBody>
                    <a:bodyPr/>
                    <a:lstStyle/>
                    <a:p>
                      <a:pPr algn="ctr"/>
                      <a:r>
                        <a:rPr lang="en-US" sz="1600" dirty="0" smtClean="0"/>
                        <a:t>18.1</a:t>
                      </a:r>
                      <a:endParaRPr lang="en-US" sz="1600" dirty="0"/>
                    </a:p>
                  </a:txBody>
                  <a:tcPr>
                    <a:solidFill>
                      <a:schemeClr val="bg1"/>
                    </a:solidFill>
                  </a:tcPr>
                </a:tc>
              </a:tr>
              <a:tr h="370840">
                <a:tc>
                  <a:txBody>
                    <a:bodyPr/>
                    <a:lstStyle/>
                    <a:p>
                      <a:r>
                        <a:rPr lang="en-US" sz="1600" b="1" dirty="0" smtClean="0"/>
                        <a:t>Current Smoker</a:t>
                      </a:r>
                      <a:endParaRPr lang="en-US" sz="1600" b="1" dirty="0"/>
                    </a:p>
                  </a:txBody>
                  <a:tcPr>
                    <a:solidFill>
                      <a:schemeClr val="accent4"/>
                    </a:solidFill>
                  </a:tcPr>
                </a:tc>
                <a:tc>
                  <a:txBody>
                    <a:bodyPr/>
                    <a:lstStyle/>
                    <a:p>
                      <a:pPr algn="ctr"/>
                      <a:r>
                        <a:rPr lang="en-US" sz="1600" dirty="0" smtClean="0"/>
                        <a:t>37.9</a:t>
                      </a:r>
                      <a:endParaRPr lang="en-US" sz="1600" dirty="0"/>
                    </a:p>
                  </a:txBody>
                  <a:tcPr>
                    <a:solidFill>
                      <a:schemeClr val="accent4"/>
                    </a:solidFill>
                  </a:tcPr>
                </a:tc>
                <a:tc>
                  <a:txBody>
                    <a:bodyPr/>
                    <a:lstStyle/>
                    <a:p>
                      <a:pPr algn="ctr"/>
                      <a:r>
                        <a:rPr lang="en-US" sz="1600" dirty="0" smtClean="0"/>
                        <a:t>31.6</a:t>
                      </a:r>
                      <a:endParaRPr lang="en-US" sz="1600" dirty="0"/>
                    </a:p>
                  </a:txBody>
                  <a:tcPr>
                    <a:solidFill>
                      <a:schemeClr val="accent4"/>
                    </a:solidFill>
                  </a:tcPr>
                </a:tc>
                <a:tc>
                  <a:txBody>
                    <a:bodyPr/>
                    <a:lstStyle/>
                    <a:p>
                      <a:pPr algn="ctr"/>
                      <a:r>
                        <a:rPr lang="en-US" sz="1600" dirty="0" smtClean="0"/>
                        <a:t>44.1</a:t>
                      </a:r>
                      <a:endParaRPr lang="en-US" sz="1600" dirty="0"/>
                    </a:p>
                  </a:txBody>
                  <a:tcPr>
                    <a:lnR w="12700" cap="flat" cmpd="sng" algn="ctr">
                      <a:solidFill>
                        <a:schemeClr val="tx1"/>
                      </a:solidFill>
                      <a:prstDash val="solid"/>
                      <a:round/>
                      <a:headEnd type="none" w="med" len="med"/>
                      <a:tailEnd type="none" w="med" len="med"/>
                    </a:lnR>
                    <a:solidFill>
                      <a:schemeClr val="accent4"/>
                    </a:solidFill>
                  </a:tcPr>
                </a:tc>
                <a:tc>
                  <a:txBody>
                    <a:bodyPr/>
                    <a:lstStyle/>
                    <a:p>
                      <a:pPr algn="ctr"/>
                      <a:r>
                        <a:rPr lang="en-US" sz="1600" dirty="0" smtClean="0"/>
                        <a:t>47.3</a:t>
                      </a:r>
                      <a:endParaRPr lang="en-US" sz="1600" dirty="0"/>
                    </a:p>
                  </a:txBody>
                  <a:tcP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600" dirty="0" smtClean="0"/>
                        <a:t>40.7</a:t>
                      </a:r>
                      <a:endParaRPr lang="en-US" sz="1600" dirty="0"/>
                    </a:p>
                  </a:txBody>
                  <a:tcPr>
                    <a:solidFill>
                      <a:schemeClr val="accent4"/>
                    </a:solidFill>
                  </a:tcPr>
                </a:tc>
                <a:tc>
                  <a:txBody>
                    <a:bodyPr/>
                    <a:lstStyle/>
                    <a:p>
                      <a:pPr algn="ctr"/>
                      <a:r>
                        <a:rPr lang="en-US" sz="1600" dirty="0" smtClean="0"/>
                        <a:t>54.2</a:t>
                      </a:r>
                      <a:endParaRPr lang="en-US" sz="1600" dirty="0"/>
                    </a:p>
                  </a:txBody>
                  <a:tcPr>
                    <a:solidFill>
                      <a:schemeClr val="accent4"/>
                    </a:solidFill>
                  </a:tcPr>
                </a:tc>
              </a:tr>
              <a:tr h="370840">
                <a:tc>
                  <a:txBody>
                    <a:bodyPr/>
                    <a:lstStyle/>
                    <a:p>
                      <a:r>
                        <a:rPr lang="en-US" sz="1600" b="1" dirty="0" smtClean="0"/>
                        <a:t>Binge Drinking</a:t>
                      </a:r>
                      <a:r>
                        <a:rPr lang="en-US" sz="1600" b="1" dirty="0" smtClean="0">
                          <a:latin typeface="Calibri"/>
                        </a:rPr>
                        <a:t>ᵈ</a:t>
                      </a:r>
                      <a:endParaRPr lang="en-US" sz="1600" b="1" dirty="0"/>
                    </a:p>
                  </a:txBody>
                  <a:tcPr>
                    <a:solidFill>
                      <a:schemeClr val="bg1"/>
                    </a:solidFill>
                  </a:tcPr>
                </a:tc>
                <a:tc>
                  <a:txBody>
                    <a:bodyPr/>
                    <a:lstStyle/>
                    <a:p>
                      <a:pPr algn="ctr"/>
                      <a:r>
                        <a:rPr lang="en-US" sz="1600" dirty="0" smtClean="0"/>
                        <a:t>19.1</a:t>
                      </a:r>
                      <a:endParaRPr lang="en-US" sz="1600" dirty="0"/>
                    </a:p>
                  </a:txBody>
                  <a:tcPr>
                    <a:solidFill>
                      <a:schemeClr val="bg1"/>
                    </a:solidFill>
                  </a:tcPr>
                </a:tc>
                <a:tc>
                  <a:txBody>
                    <a:bodyPr/>
                    <a:lstStyle/>
                    <a:p>
                      <a:pPr algn="ctr"/>
                      <a:r>
                        <a:rPr lang="en-US" sz="1600" dirty="0" smtClean="0"/>
                        <a:t>13.0</a:t>
                      </a:r>
                      <a:endParaRPr lang="en-US" sz="1600" dirty="0"/>
                    </a:p>
                  </a:txBody>
                  <a:tcPr>
                    <a:solidFill>
                      <a:schemeClr val="bg1"/>
                    </a:solidFill>
                  </a:tcPr>
                </a:tc>
                <a:tc>
                  <a:txBody>
                    <a:bodyPr/>
                    <a:lstStyle/>
                    <a:p>
                      <a:pPr algn="ctr"/>
                      <a:r>
                        <a:rPr lang="en-US" sz="1600" dirty="0" smtClean="0"/>
                        <a:t>25.2</a:t>
                      </a:r>
                      <a:endParaRPr lang="en-US" sz="16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600" dirty="0" smtClean="0"/>
                        <a:t>15.1</a:t>
                      </a:r>
                      <a:endParaRPr lang="en-US" sz="1600" dirty="0"/>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600" dirty="0" smtClean="0"/>
                        <a:t>9.2</a:t>
                      </a:r>
                      <a:endParaRPr lang="en-US" sz="1600" dirty="0"/>
                    </a:p>
                  </a:txBody>
                  <a:tcPr>
                    <a:solidFill>
                      <a:schemeClr val="bg1"/>
                    </a:solidFill>
                  </a:tcPr>
                </a:tc>
                <a:tc>
                  <a:txBody>
                    <a:bodyPr/>
                    <a:lstStyle/>
                    <a:p>
                      <a:pPr algn="ctr"/>
                      <a:r>
                        <a:rPr lang="en-US" sz="1600" dirty="0" smtClean="0"/>
                        <a:t>21.0</a:t>
                      </a:r>
                      <a:endParaRPr lang="en-US" sz="1600" dirty="0"/>
                    </a:p>
                  </a:txBody>
                  <a:tcPr>
                    <a:solidFill>
                      <a:schemeClr val="bg1"/>
                    </a:solidFill>
                  </a:tcPr>
                </a:tc>
              </a:tr>
              <a:tr h="370840">
                <a:tc>
                  <a:txBody>
                    <a:bodyPr/>
                    <a:lstStyle/>
                    <a:p>
                      <a:r>
                        <a:rPr lang="en-US" sz="1600" b="1" dirty="0" smtClean="0"/>
                        <a:t>Any Drug Use</a:t>
                      </a:r>
                      <a:r>
                        <a:rPr lang="en-US" sz="1600" b="1" dirty="0" smtClean="0">
                          <a:latin typeface="Calibri"/>
                        </a:rPr>
                        <a:t>ᵉ</a:t>
                      </a:r>
                      <a:endParaRPr lang="en-US" sz="1600" b="1" dirty="0"/>
                    </a:p>
                  </a:txBody>
                  <a:tcPr>
                    <a:solidFill>
                      <a:schemeClr val="accent4"/>
                    </a:solidFill>
                  </a:tcPr>
                </a:tc>
                <a:tc>
                  <a:txBody>
                    <a:bodyPr/>
                    <a:lstStyle/>
                    <a:p>
                      <a:pPr algn="ctr"/>
                      <a:r>
                        <a:rPr lang="en-US" sz="1600" dirty="0" smtClean="0"/>
                        <a:t>29.6</a:t>
                      </a:r>
                      <a:endParaRPr lang="en-US" sz="1600" dirty="0"/>
                    </a:p>
                  </a:txBody>
                  <a:tcPr>
                    <a:solidFill>
                      <a:schemeClr val="accent4"/>
                    </a:solidFill>
                  </a:tcPr>
                </a:tc>
                <a:tc>
                  <a:txBody>
                    <a:bodyPr/>
                    <a:lstStyle/>
                    <a:p>
                      <a:pPr algn="ctr"/>
                      <a:r>
                        <a:rPr lang="en-US" sz="1600" dirty="0" smtClean="0"/>
                        <a:t>30.0</a:t>
                      </a:r>
                      <a:endParaRPr lang="en-US" sz="1600" dirty="0"/>
                    </a:p>
                  </a:txBody>
                  <a:tcPr>
                    <a:solidFill>
                      <a:schemeClr val="accent4"/>
                    </a:solidFill>
                  </a:tcPr>
                </a:tc>
                <a:tc>
                  <a:txBody>
                    <a:bodyPr/>
                    <a:lstStyle/>
                    <a:p>
                      <a:pPr algn="ctr"/>
                      <a:r>
                        <a:rPr lang="en-US" sz="1600" dirty="0" smtClean="0"/>
                        <a:t>36.2</a:t>
                      </a:r>
                      <a:endParaRPr lang="en-US" sz="1600" dirty="0"/>
                    </a:p>
                  </a:txBody>
                  <a:tcPr>
                    <a:lnR w="12700" cap="flat" cmpd="sng" algn="ctr">
                      <a:solidFill>
                        <a:schemeClr val="tx1"/>
                      </a:solidFill>
                      <a:prstDash val="solid"/>
                      <a:round/>
                      <a:headEnd type="none" w="med" len="med"/>
                      <a:tailEnd type="none" w="med" len="med"/>
                    </a:lnR>
                    <a:solidFill>
                      <a:schemeClr val="accent4"/>
                    </a:solidFill>
                  </a:tcPr>
                </a:tc>
                <a:tc>
                  <a:txBody>
                    <a:bodyPr/>
                    <a:lstStyle/>
                    <a:p>
                      <a:pPr algn="ctr"/>
                      <a:r>
                        <a:rPr lang="en-US" sz="1600" dirty="0" smtClean="0"/>
                        <a:t>28.2</a:t>
                      </a:r>
                      <a:endParaRPr lang="en-US" sz="1600" dirty="0"/>
                    </a:p>
                  </a:txBody>
                  <a:tcP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600" dirty="0" smtClean="0"/>
                        <a:t>20.6</a:t>
                      </a:r>
                      <a:endParaRPr lang="en-US" sz="1600" dirty="0"/>
                    </a:p>
                  </a:txBody>
                  <a:tcPr>
                    <a:solidFill>
                      <a:schemeClr val="accent4"/>
                    </a:solidFill>
                  </a:tcPr>
                </a:tc>
                <a:tc>
                  <a:txBody>
                    <a:bodyPr/>
                    <a:lstStyle/>
                    <a:p>
                      <a:pPr algn="ctr"/>
                      <a:r>
                        <a:rPr lang="en-US" sz="1600" dirty="0" smtClean="0"/>
                        <a:t>35.7</a:t>
                      </a:r>
                      <a:endParaRPr lang="en-US" sz="1600" dirty="0"/>
                    </a:p>
                  </a:txBody>
                  <a:tcPr>
                    <a:solidFill>
                      <a:schemeClr val="accent4"/>
                    </a:solidFill>
                  </a:tcPr>
                </a:tc>
              </a:tr>
            </a:tbl>
          </a:graphicData>
        </a:graphic>
      </p:graphicFrame>
      <p:sp>
        <p:nvSpPr>
          <p:cNvPr id="10" name="Rectangle 9"/>
          <p:cNvSpPr/>
          <p:nvPr/>
        </p:nvSpPr>
        <p:spPr>
          <a:xfrm>
            <a:off x="1066800" y="4967424"/>
            <a:ext cx="7239000" cy="1061829"/>
          </a:xfrm>
          <a:prstGeom prst="rect">
            <a:avLst/>
          </a:prstGeom>
        </p:spPr>
        <p:txBody>
          <a:bodyPr wrap="square">
            <a:spAutoFit/>
          </a:bodyPr>
          <a:lstStyle/>
          <a:p>
            <a:pPr fontAlgn="ctr"/>
            <a:r>
              <a:rPr lang="en-US" sz="900" dirty="0">
                <a:solidFill>
                  <a:srgbClr val="000514"/>
                </a:solidFill>
                <a:latin typeface="Arial Narrow" panose="020B0606020202030204" pitchFamily="34" charset="0"/>
              </a:rPr>
              <a:t>ᵃPercentages are weighted percentages.</a:t>
            </a:r>
          </a:p>
          <a:p>
            <a:pPr fontAlgn="ctr"/>
            <a:r>
              <a:rPr lang="en-US" sz="900" dirty="0" smtClean="0">
                <a:solidFill>
                  <a:srgbClr val="000514"/>
                </a:solidFill>
                <a:latin typeface="Arial Narrow" panose="020B0606020202030204" pitchFamily="34" charset="0"/>
              </a:rPr>
              <a:t>ᵇ95% </a:t>
            </a:r>
            <a:r>
              <a:rPr lang="en-US" sz="900" dirty="0">
                <a:solidFill>
                  <a:srgbClr val="000514"/>
                </a:solidFill>
                <a:latin typeface="Arial Narrow" panose="020B0606020202030204" pitchFamily="34" charset="0"/>
              </a:rPr>
              <a:t>Confidence Intervals (CIs) incorporate weighted </a:t>
            </a:r>
            <a:r>
              <a:rPr lang="en-US" sz="900" dirty="0" smtClean="0">
                <a:solidFill>
                  <a:srgbClr val="000514"/>
                </a:solidFill>
                <a:latin typeface="Arial Narrow" panose="020B0606020202030204" pitchFamily="34" charset="0"/>
              </a:rPr>
              <a:t>percentages.</a:t>
            </a:r>
          </a:p>
          <a:p>
            <a:pPr fontAlgn="ctr"/>
            <a:r>
              <a:rPr lang="en-US" sz="900" dirty="0" smtClean="0">
                <a:solidFill>
                  <a:srgbClr val="000514"/>
                </a:solidFill>
                <a:latin typeface="Arial Narrow" panose="020B0606020202030204" pitchFamily="34" charset="0"/>
              </a:rPr>
              <a:t>ᶜDepression categories based on </a:t>
            </a:r>
            <a:r>
              <a:rPr lang="en-US" sz="900" dirty="0" err="1" smtClean="0">
                <a:solidFill>
                  <a:srgbClr val="000514"/>
                </a:solidFill>
                <a:latin typeface="Arial Narrow" panose="020B0606020202030204" pitchFamily="34" charset="0"/>
              </a:rPr>
              <a:t>Kroenke</a:t>
            </a:r>
            <a:r>
              <a:rPr lang="en-US" sz="900" dirty="0" smtClean="0">
                <a:solidFill>
                  <a:srgbClr val="000514"/>
                </a:solidFill>
                <a:latin typeface="Arial Narrow" panose="020B0606020202030204" pitchFamily="34" charset="0"/>
              </a:rPr>
              <a:t> and Spitzer’s algorithm.</a:t>
            </a:r>
          </a:p>
          <a:p>
            <a:pPr fontAlgn="ctr"/>
            <a:r>
              <a:rPr lang="en-US" sz="900" dirty="0" smtClean="0">
                <a:solidFill>
                  <a:srgbClr val="000514"/>
                </a:solidFill>
                <a:latin typeface="Arial Narrow" panose="020B0606020202030204" pitchFamily="34" charset="0"/>
              </a:rPr>
              <a:t>ᵈIn past 30 days, 4 or more drinks for females and 5 or more drinks for males in one sitting/time period. </a:t>
            </a:r>
          </a:p>
          <a:p>
            <a:pPr fontAlgn="ctr"/>
            <a:r>
              <a:rPr lang="en-US" sz="900" dirty="0" smtClean="0">
                <a:solidFill>
                  <a:srgbClr val="000514"/>
                </a:solidFill>
                <a:latin typeface="Arial Narrow" panose="020B0606020202030204" pitchFamily="34" charset="0"/>
              </a:rPr>
              <a:t>ᵉEngaged in any injection or non-injection drug use in the past 12 months. </a:t>
            </a:r>
          </a:p>
          <a:p>
            <a:r>
              <a:rPr lang="en-US" sz="900" dirty="0">
                <a:solidFill>
                  <a:srgbClr val="000514"/>
                </a:solidFill>
                <a:latin typeface="Arial Narrow" panose="020B0606020202030204" pitchFamily="34" charset="0"/>
              </a:rPr>
              <a:t>Data Source: </a:t>
            </a:r>
            <a:r>
              <a:rPr lang="en-US" sz="900" dirty="0" smtClean="0">
                <a:solidFill>
                  <a:srgbClr val="000514"/>
                </a:solidFill>
                <a:latin typeface="Arial Narrow" panose="020B0606020202030204" pitchFamily="34" charset="0"/>
              </a:rPr>
              <a:t>2009-2014 </a:t>
            </a:r>
            <a:r>
              <a:rPr lang="en-US" sz="900" dirty="0">
                <a:solidFill>
                  <a:srgbClr val="000514"/>
                </a:solidFill>
                <a:latin typeface="Arial Narrow" panose="020B0606020202030204" pitchFamily="34" charset="0"/>
              </a:rPr>
              <a:t>Weighted </a:t>
            </a:r>
            <a:r>
              <a:rPr lang="en-US" sz="900" dirty="0" smtClean="0">
                <a:solidFill>
                  <a:srgbClr val="000514"/>
                </a:solidFill>
                <a:latin typeface="Arial Narrow" panose="020B0606020202030204" pitchFamily="34" charset="0"/>
              </a:rPr>
              <a:t>North </a:t>
            </a:r>
            <a:r>
              <a:rPr lang="en-US" sz="900" dirty="0">
                <a:solidFill>
                  <a:srgbClr val="000514"/>
                </a:solidFill>
                <a:latin typeface="Arial Narrow" panose="020B0606020202030204" pitchFamily="34" charset="0"/>
              </a:rPr>
              <a:t>Carolina MMP Data (data as of </a:t>
            </a:r>
            <a:r>
              <a:rPr lang="en-US" sz="900" dirty="0" smtClean="0">
                <a:solidFill>
                  <a:srgbClr val="000514"/>
                </a:solidFill>
                <a:latin typeface="Arial Narrow" panose="020B0606020202030204" pitchFamily="34" charset="0"/>
              </a:rPr>
              <a:t>August 4, 2016).  </a:t>
            </a:r>
            <a:endParaRPr lang="en-US" sz="900" dirty="0">
              <a:solidFill>
                <a:srgbClr val="000514"/>
              </a:solidFill>
              <a:latin typeface="Arial Narrow" panose="020B0606020202030204" pitchFamily="34" charset="0"/>
            </a:endParaRPr>
          </a:p>
          <a:p>
            <a:pPr fontAlgn="ctr"/>
            <a:endParaRPr lang="en-US" sz="900" dirty="0">
              <a:solidFill>
                <a:srgbClr val="000514"/>
              </a:solidFill>
              <a:latin typeface="Arial Narrow" panose="020B0606020202030204" pitchFamily="34" charset="0"/>
            </a:endParaRPr>
          </a:p>
        </p:txBody>
      </p:sp>
      <p:pic>
        <p:nvPicPr>
          <p:cNvPr id="7"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211183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latin typeface="Candara" panose="020E0502030303020204" pitchFamily="34" charset="0"/>
              </a:rPr>
              <a:t>Prevention services received by people in </a:t>
            </a:r>
            <a:r>
              <a:rPr lang="en-US" dirty="0" err="1" smtClean="0">
                <a:latin typeface="Candara" panose="020E0502030303020204" pitchFamily="34" charset="0"/>
              </a:rPr>
              <a:t>hiv</a:t>
            </a:r>
            <a:r>
              <a:rPr lang="en-US" dirty="0" smtClean="0">
                <a:latin typeface="Candara" panose="020E0502030303020204" pitchFamily="34" charset="0"/>
              </a:rPr>
              <a:t> care</a:t>
            </a:r>
            <a:endParaRPr lang="en-US" dirty="0">
              <a:latin typeface="Candara" panose="020E0502030303020204" pitchFamily="34" charset="0"/>
            </a:endParaRPr>
          </a:p>
        </p:txBody>
      </p:sp>
      <p:sp>
        <p:nvSpPr>
          <p:cNvPr id="9" name="Content Placeholder 8"/>
          <p:cNvSpPr>
            <a:spLocks noGrp="1"/>
          </p:cNvSpPr>
          <p:nvPr>
            <p:ph type="body" idx="1"/>
          </p:nvPr>
        </p:nvSpPr>
        <p:spPr/>
        <p:txBody>
          <a:bodyPr/>
          <a:lstStyle/>
          <a:p>
            <a:endParaRPr lang="en-US" dirty="0">
              <a:latin typeface="Candara" panose="020E0502030303020204" pitchFamily="34" charset="0"/>
            </a:endParaRPr>
          </a:p>
        </p:txBody>
      </p:sp>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7"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151728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ndara" panose="020E0502030303020204" pitchFamily="34" charset="0"/>
              </a:rPr>
              <a:t>Prevention Services of People in Care</a:t>
            </a:r>
            <a:br>
              <a:rPr lang="en-US" sz="3600" dirty="0" smtClean="0">
                <a:latin typeface="Candara" panose="020E0502030303020204" pitchFamily="34" charset="0"/>
              </a:rPr>
            </a:br>
            <a:r>
              <a:rPr lang="en-US" sz="3600" dirty="0" smtClean="0">
                <a:latin typeface="Candara" panose="020E0502030303020204" pitchFamily="34" charset="0"/>
              </a:rPr>
              <a:t>2009 and 2014</a:t>
            </a:r>
            <a:endParaRPr lang="en-US" sz="36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6337423"/>
              </p:ext>
            </p:extLst>
          </p:nvPr>
        </p:nvGraphicFramePr>
        <p:xfrm>
          <a:off x="482830" y="1676400"/>
          <a:ext cx="8003078" cy="2910840"/>
        </p:xfrm>
        <a:graphic>
          <a:graphicData uri="http://schemas.openxmlformats.org/drawingml/2006/table">
            <a:tbl>
              <a:tblPr firstRow="1" bandRow="1">
                <a:tableStyleId>{85BE263C-DBD7-4A20-BB59-AAB30ACAA65A}</a:tableStyleId>
              </a:tblPr>
              <a:tblGrid>
                <a:gridCol w="2199676"/>
                <a:gridCol w="842429"/>
                <a:gridCol w="887352"/>
                <a:gridCol w="889231"/>
                <a:gridCol w="1037436"/>
                <a:gridCol w="963333"/>
                <a:gridCol w="1183621"/>
              </a:tblGrid>
              <a:tr h="370840">
                <a:tc>
                  <a:txBody>
                    <a:bodyPr/>
                    <a:lstStyle/>
                    <a:p>
                      <a:endParaRPr lang="en-US" dirty="0">
                        <a:latin typeface="+mn-lt"/>
                      </a:endParaRPr>
                    </a:p>
                  </a:txBody>
                  <a:tcPr>
                    <a:lnB w="12700" cap="flat" cmpd="sng" algn="ctr">
                      <a:noFill/>
                      <a:prstDash val="solid"/>
                      <a:round/>
                      <a:headEnd type="none" w="med" len="med"/>
                      <a:tailEnd type="none" w="med" len="med"/>
                    </a:lnB>
                  </a:tcPr>
                </a:tc>
                <a:tc gridSpan="3">
                  <a:txBody>
                    <a:bodyPr/>
                    <a:lstStyle/>
                    <a:p>
                      <a:pPr algn="ctr"/>
                      <a:r>
                        <a:rPr lang="en-US" dirty="0" smtClean="0">
                          <a:latin typeface="+mn-lt"/>
                        </a:rPr>
                        <a:t>2009 (N=193)</a:t>
                      </a:r>
                      <a:endParaRPr lang="en-US" dirty="0">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algn="ctr"/>
                      <a:r>
                        <a:rPr lang="en-US" dirty="0" smtClean="0">
                          <a:latin typeface="+mn-lt"/>
                        </a:rPr>
                        <a:t>2014 (N=222)</a:t>
                      </a:r>
                      <a:endParaRPr lang="en-US" dirty="0">
                        <a:latin typeface="+mn-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nchor="ctr">
                    <a:lnB w="12700" cap="flat" cmpd="sng" algn="ctr">
                      <a:solidFill>
                        <a:schemeClr val="tx1"/>
                      </a:solidFill>
                      <a:prstDash val="solid"/>
                      <a:round/>
                      <a:headEnd type="none" w="med" len="med"/>
                      <a:tailEnd type="none" w="med" len="med"/>
                    </a:lnB>
                  </a:tcPr>
                </a:tc>
              </a:tr>
              <a:tr h="370840">
                <a:tc>
                  <a:txBody>
                    <a:bodyPr/>
                    <a:lstStyle/>
                    <a:p>
                      <a:r>
                        <a:rPr lang="en-US" b="1" dirty="0" smtClean="0">
                          <a:solidFill>
                            <a:schemeClr val="bg1"/>
                          </a:solidFill>
                          <a:latin typeface="+mn-lt"/>
                        </a:rPr>
                        <a:t>Prevention Services</a:t>
                      </a:r>
                      <a:endParaRPr lang="en-US" b="1" dirty="0">
                        <a:solidFill>
                          <a:schemeClr val="bg1"/>
                        </a:solidFill>
                        <a:latin typeface="+mn-lt"/>
                      </a:endParaRPr>
                    </a:p>
                  </a:txBody>
                  <a:tcP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a:txBody>
                    <a:bodyPr/>
                    <a:lstStyle/>
                    <a:p>
                      <a:pPr algn="ctr"/>
                      <a:r>
                        <a:rPr lang="en-US" b="1" dirty="0" smtClean="0">
                          <a:solidFill>
                            <a:schemeClr val="bg1"/>
                          </a:solidFill>
                          <a:latin typeface="+mn-lt"/>
                        </a:rPr>
                        <a:t>%ᵃ</a:t>
                      </a:r>
                      <a:endParaRPr lang="en-US"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gridSpan="2">
                  <a:txBody>
                    <a:bodyPr/>
                    <a:lstStyle/>
                    <a:p>
                      <a:pPr algn="ctr"/>
                      <a:r>
                        <a:rPr lang="en-US" b="1" dirty="0" smtClean="0">
                          <a:solidFill>
                            <a:schemeClr val="bg1"/>
                          </a:solidFill>
                          <a:latin typeface="+mn-lt"/>
                        </a:rPr>
                        <a:t>95% Confidence Intervalᵇ</a:t>
                      </a:r>
                      <a:endParaRPr lang="en-US" b="1" dirty="0">
                        <a:solidFill>
                          <a:schemeClr val="bg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tc>
                <a:tc>
                  <a:txBody>
                    <a:bodyPr/>
                    <a:lstStyle/>
                    <a:p>
                      <a:pPr algn="ctr"/>
                      <a:r>
                        <a:rPr lang="en-US" b="1" dirty="0" smtClean="0">
                          <a:solidFill>
                            <a:schemeClr val="bg1"/>
                          </a:solidFill>
                          <a:latin typeface="+mn-lt"/>
                        </a:rPr>
                        <a:t>%ᵃ</a:t>
                      </a:r>
                      <a:endParaRPr lang="en-US" b="1" dirty="0">
                        <a:solidFill>
                          <a:schemeClr val="bg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gridSpan="2">
                  <a:txBody>
                    <a:bodyPr/>
                    <a:lstStyle/>
                    <a:p>
                      <a:pPr algn="ctr"/>
                      <a:r>
                        <a:rPr lang="en-US" b="1" dirty="0" smtClean="0">
                          <a:solidFill>
                            <a:schemeClr val="bg1"/>
                          </a:solidFill>
                          <a:latin typeface="+mn-lt"/>
                        </a:rPr>
                        <a:t>95% Confidence Intervalᵇ</a:t>
                      </a:r>
                      <a:endParaRPr lang="en-US"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lnT w="12700" cap="flat" cmpd="sng" algn="ctr">
                      <a:solidFill>
                        <a:schemeClr val="tx1"/>
                      </a:solidFill>
                      <a:prstDash val="solid"/>
                      <a:round/>
                      <a:headEnd type="none" w="med" len="med"/>
                      <a:tailEnd type="none" w="med" len="med"/>
                    </a:lnT>
                    <a:solidFill>
                      <a:schemeClr val="accent2"/>
                    </a:solidFill>
                  </a:tcPr>
                </a:tc>
              </a:tr>
              <a:tr h="370840">
                <a:tc>
                  <a:txBody>
                    <a:bodyPr/>
                    <a:lstStyle/>
                    <a:p>
                      <a:r>
                        <a:rPr lang="en-US" sz="1600" dirty="0" smtClean="0">
                          <a:latin typeface="+mn-lt"/>
                        </a:rPr>
                        <a:t>One-on-One</a:t>
                      </a:r>
                      <a:r>
                        <a:rPr lang="en-US" sz="1600" baseline="0" dirty="0" smtClean="0">
                          <a:latin typeface="+mn-lt"/>
                        </a:rPr>
                        <a:t> Prevention Conversation</a:t>
                      </a:r>
                      <a:endParaRPr lang="en-US" sz="16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41.5</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30.8</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52.3</a:t>
                      </a:r>
                      <a:endParaRPr lang="en-US" sz="1600" dirty="0"/>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r>
                        <a:rPr lang="en-US" sz="1600" dirty="0" smtClean="0"/>
                        <a:t>38.9</a:t>
                      </a:r>
                      <a:endParaRPr lang="en-US" sz="1600" dirty="0"/>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lang="en-US" sz="1600" dirty="0" smtClean="0"/>
                        <a:t>28.4</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49.3</a:t>
                      </a:r>
                      <a:endParaRPr lang="en-US" sz="1600" dirty="0"/>
                    </a:p>
                  </a:txBody>
                  <a:tcPr>
                    <a:lnT w="19050" cap="flat" cmpd="sng" algn="ctr">
                      <a:solidFill>
                        <a:schemeClr val="tx1"/>
                      </a:solidFill>
                      <a:prstDash val="solid"/>
                      <a:round/>
                      <a:headEnd type="none" w="med" len="med"/>
                      <a:tailEnd type="none" w="med" len="med"/>
                    </a:lnT>
                  </a:tcPr>
                </a:tc>
              </a:tr>
              <a:tr h="370840">
                <a:tc>
                  <a:txBody>
                    <a:bodyPr/>
                    <a:lstStyle/>
                    <a:p>
                      <a:r>
                        <a:rPr lang="en-US" sz="1600" dirty="0" smtClean="0">
                          <a:latin typeface="+mn-lt"/>
                        </a:rPr>
                        <a:t>Talked to Counselor about Prevention</a:t>
                      </a:r>
                      <a:endParaRPr lang="en-US" sz="1600" dirty="0">
                        <a:latin typeface="+mn-lt"/>
                      </a:endParaRPr>
                    </a:p>
                  </a:txBody>
                  <a:tcPr/>
                </a:tc>
                <a:tc>
                  <a:txBody>
                    <a:bodyPr/>
                    <a:lstStyle/>
                    <a:p>
                      <a:pPr algn="ctr"/>
                      <a:r>
                        <a:rPr lang="en-US" sz="1600" dirty="0" smtClean="0"/>
                        <a:t>23.9</a:t>
                      </a:r>
                      <a:endParaRPr lang="en-US" sz="1600" dirty="0"/>
                    </a:p>
                  </a:txBody>
                  <a:tcPr/>
                </a:tc>
                <a:tc>
                  <a:txBody>
                    <a:bodyPr/>
                    <a:lstStyle/>
                    <a:p>
                      <a:pPr algn="ctr"/>
                      <a:r>
                        <a:rPr lang="en-US" sz="1600" dirty="0" smtClean="0"/>
                        <a:t>18.4</a:t>
                      </a:r>
                      <a:endParaRPr lang="en-US" sz="1600" dirty="0"/>
                    </a:p>
                  </a:txBody>
                  <a:tcPr/>
                </a:tc>
                <a:tc>
                  <a:txBody>
                    <a:bodyPr/>
                    <a:lstStyle/>
                    <a:p>
                      <a:pPr algn="ctr"/>
                      <a:r>
                        <a:rPr lang="en-US" sz="1600" dirty="0" smtClean="0"/>
                        <a:t>29.7</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18.3</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12.4</a:t>
                      </a:r>
                      <a:endParaRPr lang="en-US" sz="1600" dirty="0"/>
                    </a:p>
                  </a:txBody>
                  <a:tcPr/>
                </a:tc>
                <a:tc>
                  <a:txBody>
                    <a:bodyPr/>
                    <a:lstStyle/>
                    <a:p>
                      <a:pPr algn="ctr"/>
                      <a:r>
                        <a:rPr lang="en-US" sz="1600" dirty="0" smtClean="0"/>
                        <a:t>24.3</a:t>
                      </a:r>
                      <a:endParaRPr lang="en-US" sz="1600" dirty="0"/>
                    </a:p>
                  </a:txBody>
                  <a:tcPr/>
                </a:tc>
              </a:tr>
              <a:tr h="370840">
                <a:tc>
                  <a:txBody>
                    <a:bodyPr/>
                    <a:lstStyle/>
                    <a:p>
                      <a:r>
                        <a:rPr lang="en-US" sz="1600" dirty="0" smtClean="0">
                          <a:latin typeface="+mn-lt"/>
                        </a:rPr>
                        <a:t>Small Group Session</a:t>
                      </a:r>
                      <a:endParaRPr lang="en-US" sz="1600" dirty="0">
                        <a:latin typeface="+mn-lt"/>
                      </a:endParaRPr>
                    </a:p>
                  </a:txBody>
                  <a:tcPr/>
                </a:tc>
                <a:tc>
                  <a:txBody>
                    <a:bodyPr/>
                    <a:lstStyle/>
                    <a:p>
                      <a:pPr algn="ctr"/>
                      <a:r>
                        <a:rPr lang="en-US" sz="1600" dirty="0" smtClean="0"/>
                        <a:t>12.7</a:t>
                      </a:r>
                      <a:endParaRPr lang="en-US" sz="1600" dirty="0"/>
                    </a:p>
                  </a:txBody>
                  <a:tcPr/>
                </a:tc>
                <a:tc>
                  <a:txBody>
                    <a:bodyPr/>
                    <a:lstStyle/>
                    <a:p>
                      <a:pPr algn="ctr"/>
                      <a:r>
                        <a:rPr lang="en-US" sz="1600" dirty="0" smtClean="0"/>
                        <a:t>8.0</a:t>
                      </a:r>
                      <a:endParaRPr lang="en-US" sz="1600" dirty="0"/>
                    </a:p>
                  </a:txBody>
                  <a:tcPr/>
                </a:tc>
                <a:tc>
                  <a:txBody>
                    <a:bodyPr/>
                    <a:lstStyle/>
                    <a:p>
                      <a:pPr algn="ctr"/>
                      <a:r>
                        <a:rPr lang="en-US" sz="1600" dirty="0" smtClean="0"/>
                        <a:t>17.4</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8.0</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4.1</a:t>
                      </a:r>
                      <a:endParaRPr lang="en-US" sz="1600" dirty="0"/>
                    </a:p>
                  </a:txBody>
                  <a:tcPr/>
                </a:tc>
                <a:tc>
                  <a:txBody>
                    <a:bodyPr/>
                    <a:lstStyle/>
                    <a:p>
                      <a:pPr algn="ctr"/>
                      <a:r>
                        <a:rPr lang="en-US" sz="1600" dirty="0" smtClean="0"/>
                        <a:t>11.8</a:t>
                      </a:r>
                      <a:endParaRPr lang="en-US" sz="1600" dirty="0"/>
                    </a:p>
                  </a:txBody>
                  <a:tcPr/>
                </a:tc>
              </a:tr>
              <a:tr h="370840">
                <a:tc>
                  <a:txBody>
                    <a:bodyPr/>
                    <a:lstStyle/>
                    <a:p>
                      <a:r>
                        <a:rPr lang="en-US" sz="1600" dirty="0" smtClean="0">
                          <a:latin typeface="+mn-lt"/>
                        </a:rPr>
                        <a:t>Free Condomsᶜ</a:t>
                      </a:r>
                      <a:endParaRPr lang="en-US" sz="1600" dirty="0">
                        <a:latin typeface="+mn-lt"/>
                      </a:endParaRPr>
                    </a:p>
                  </a:txBody>
                  <a:tcPr/>
                </a:tc>
                <a:tc>
                  <a:txBody>
                    <a:bodyPr/>
                    <a:lstStyle/>
                    <a:p>
                      <a:pPr algn="ctr"/>
                      <a:r>
                        <a:rPr lang="en-US" sz="1600" dirty="0" smtClean="0"/>
                        <a:t>49.3</a:t>
                      </a:r>
                      <a:endParaRPr lang="en-US" sz="1600" dirty="0"/>
                    </a:p>
                  </a:txBody>
                  <a:tcPr/>
                </a:tc>
                <a:tc>
                  <a:txBody>
                    <a:bodyPr/>
                    <a:lstStyle/>
                    <a:p>
                      <a:pPr algn="ctr"/>
                      <a:r>
                        <a:rPr lang="en-US" sz="1600" dirty="0" smtClean="0"/>
                        <a:t>40.7</a:t>
                      </a:r>
                      <a:endParaRPr lang="en-US" sz="1600" dirty="0"/>
                    </a:p>
                  </a:txBody>
                  <a:tcPr/>
                </a:tc>
                <a:tc>
                  <a:txBody>
                    <a:bodyPr/>
                    <a:lstStyle/>
                    <a:p>
                      <a:pPr algn="ctr"/>
                      <a:r>
                        <a:rPr lang="en-US" sz="1600" dirty="0" smtClean="0"/>
                        <a:t>57.9</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48.3</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38.4</a:t>
                      </a:r>
                      <a:endParaRPr lang="en-US" sz="1600" dirty="0"/>
                    </a:p>
                  </a:txBody>
                  <a:tcPr/>
                </a:tc>
                <a:tc>
                  <a:txBody>
                    <a:bodyPr/>
                    <a:lstStyle/>
                    <a:p>
                      <a:pPr algn="ctr"/>
                      <a:r>
                        <a:rPr lang="en-US" sz="1600" dirty="0" smtClean="0"/>
                        <a:t>58.1</a:t>
                      </a:r>
                      <a:endParaRPr lang="en-US" sz="1600" dirty="0"/>
                    </a:p>
                  </a:txBody>
                  <a:tcPr/>
                </a:tc>
              </a:tr>
            </a:tbl>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11" name="Rectangle 10"/>
          <p:cNvSpPr/>
          <p:nvPr/>
        </p:nvSpPr>
        <p:spPr>
          <a:xfrm>
            <a:off x="381000" y="4572000"/>
            <a:ext cx="5497715" cy="861774"/>
          </a:xfrm>
          <a:prstGeom prst="rect">
            <a:avLst/>
          </a:prstGeom>
        </p:spPr>
        <p:txBody>
          <a:bodyPr wrap="square">
            <a:spAutoFit/>
          </a:bodyPr>
          <a:lstStyle/>
          <a:p>
            <a:pPr fontAlgn="ctr"/>
            <a:r>
              <a:rPr lang="en-US" sz="1000" dirty="0">
                <a:solidFill>
                  <a:srgbClr val="000514"/>
                </a:solidFill>
                <a:latin typeface="Arial Narrow" panose="020B0606020202030204" pitchFamily="34" charset="0"/>
              </a:rPr>
              <a:t>ᵃPercentages are weighted percentages.</a:t>
            </a:r>
          </a:p>
          <a:p>
            <a:pPr fontAlgn="ctr"/>
            <a:r>
              <a:rPr lang="en-US" sz="1000" dirty="0" smtClean="0">
                <a:solidFill>
                  <a:srgbClr val="000514"/>
                </a:solidFill>
                <a:latin typeface="Arial Narrow" panose="020B0606020202030204" pitchFamily="34" charset="0"/>
              </a:rPr>
              <a:t>ᵇ95% </a:t>
            </a:r>
            <a:r>
              <a:rPr lang="en-US" sz="1000" dirty="0">
                <a:solidFill>
                  <a:srgbClr val="000514"/>
                </a:solidFill>
                <a:latin typeface="Arial Narrow" panose="020B0606020202030204" pitchFamily="34" charset="0"/>
              </a:rPr>
              <a:t>Confidence Intervals (CIs) incorporate weighted </a:t>
            </a:r>
            <a:r>
              <a:rPr lang="en-US" sz="1000" dirty="0" smtClean="0">
                <a:solidFill>
                  <a:srgbClr val="000514"/>
                </a:solidFill>
                <a:latin typeface="Arial Narrow" panose="020B0606020202030204" pitchFamily="34" charset="0"/>
              </a:rPr>
              <a:t>percentages.</a:t>
            </a:r>
          </a:p>
          <a:p>
            <a:pPr fontAlgn="ctr"/>
            <a:r>
              <a:rPr lang="en-US" sz="1000" dirty="0" smtClean="0">
                <a:solidFill>
                  <a:srgbClr val="000514"/>
                </a:solidFill>
                <a:latin typeface="Arial Narrow" panose="020B0606020202030204" pitchFamily="34" charset="0"/>
              </a:rPr>
              <a:t>ᶜMajority of free condoms were received at a doctor’s office/clinic, followed by community-based organizations.</a:t>
            </a:r>
          </a:p>
          <a:p>
            <a:r>
              <a:rPr lang="en-US" sz="1000" dirty="0">
                <a:solidFill>
                  <a:srgbClr val="000514"/>
                </a:solidFill>
                <a:latin typeface="Arial Narrow" panose="020B0606020202030204" pitchFamily="34" charset="0"/>
              </a:rPr>
              <a:t>Data Source: 2009-2013 </a:t>
            </a:r>
            <a:r>
              <a:rPr lang="en-US" sz="1000" dirty="0" smtClean="0">
                <a:solidFill>
                  <a:srgbClr val="000514"/>
                </a:solidFill>
                <a:latin typeface="Arial Narrow" panose="020B0606020202030204" pitchFamily="34" charset="0"/>
              </a:rPr>
              <a:t>Weighted North </a:t>
            </a:r>
            <a:r>
              <a:rPr lang="en-US" sz="1000" dirty="0">
                <a:solidFill>
                  <a:srgbClr val="000514"/>
                </a:solidFill>
                <a:latin typeface="Arial Narrow" panose="020B0606020202030204" pitchFamily="34" charset="0"/>
              </a:rPr>
              <a:t>Carolina MMP Data (data as of September 25, 2015).  </a:t>
            </a:r>
          </a:p>
          <a:p>
            <a:pPr fontAlgn="ctr"/>
            <a:endParaRPr lang="en-US" sz="1000" dirty="0">
              <a:solidFill>
                <a:srgbClr val="000514"/>
              </a:solidFill>
            </a:endParaRPr>
          </a:p>
        </p:txBody>
      </p:sp>
      <p:pic>
        <p:nvPicPr>
          <p:cNvPr id="9"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740472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3276600"/>
            <a:ext cx="7772400" cy="1362075"/>
          </a:xfrm>
        </p:spPr>
        <p:txBody>
          <a:bodyPr/>
          <a:lstStyle/>
          <a:p>
            <a:r>
              <a:rPr lang="en-US" dirty="0">
                <a:latin typeface="Candara" panose="020E0502030303020204" pitchFamily="34" charset="0"/>
              </a:rPr>
              <a:t>Unmet Need for Services of Persons in Care, 2009 </a:t>
            </a:r>
            <a:r>
              <a:rPr lang="en-US" dirty="0" smtClean="0">
                <a:latin typeface="Candara" panose="020E0502030303020204" pitchFamily="34" charset="0"/>
              </a:rPr>
              <a:t>and 2014</a:t>
            </a:r>
            <a:br>
              <a:rPr lang="en-US" dirty="0" smtClean="0">
                <a:latin typeface="Candara" panose="020E0502030303020204" pitchFamily="34" charset="0"/>
              </a:rPr>
            </a:br>
            <a:r>
              <a:rPr lang="en-US" dirty="0" smtClean="0">
                <a:latin typeface="Candara" panose="020E0502030303020204" pitchFamily="34" charset="0"/>
              </a:rPr>
              <a:t/>
            </a:r>
            <a:br>
              <a:rPr lang="en-US" dirty="0" smtClean="0">
                <a:latin typeface="Candara" panose="020E0502030303020204" pitchFamily="34" charset="0"/>
              </a:rPr>
            </a:br>
            <a:r>
              <a:rPr lang="en-US" sz="2000" dirty="0">
                <a:solidFill>
                  <a:schemeClr val="tx1"/>
                </a:solidFill>
                <a:latin typeface="Candara" panose="020E0502030303020204" pitchFamily="34" charset="0"/>
              </a:rPr>
              <a:t>Among those who needed services, the percentage of </a:t>
            </a:r>
            <a:r>
              <a:rPr lang="en-US" sz="2000" dirty="0" smtClean="0">
                <a:solidFill>
                  <a:schemeClr val="tx1"/>
                </a:solidFill>
                <a:latin typeface="Candara" panose="020E0502030303020204" pitchFamily="34" charset="0"/>
              </a:rPr>
              <a:t>people in HIV care </a:t>
            </a:r>
            <a:r>
              <a:rPr lang="en-US" sz="2000" dirty="0">
                <a:solidFill>
                  <a:schemeClr val="tx1"/>
                </a:solidFill>
                <a:latin typeface="Candara" panose="020E0502030303020204" pitchFamily="34" charset="0"/>
              </a:rPr>
              <a:t>who did NOT receive the services they needed</a:t>
            </a:r>
            <a:r>
              <a:rPr lang="en-US" dirty="0">
                <a:latin typeface="Candara" panose="020E0502030303020204" pitchFamily="34" charset="0"/>
              </a:rPr>
              <a:t/>
            </a:r>
            <a:br>
              <a:rPr lang="en-US" dirty="0">
                <a:latin typeface="Candara" panose="020E0502030303020204" pitchFamily="34" charset="0"/>
              </a:rPr>
            </a:br>
            <a:endParaRPr lang="en-US" dirty="0"/>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8"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202435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dirty="0" smtClean="0">
                <a:latin typeface="Candara" panose="020E0502030303020204" pitchFamily="34" charset="0"/>
              </a:rPr>
              <a:t>Patients Who Needed, but Did Not Receive Clinical Services, 2009 and 2014</a:t>
            </a:r>
            <a:endParaRPr lang="en-US" sz="3600" dirty="0">
              <a:latin typeface="Candara" panose="020E0502030303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0928831"/>
              </p:ext>
            </p:extLst>
          </p:nvPr>
        </p:nvGraphicFramePr>
        <p:xfrm>
          <a:off x="457201" y="1981200"/>
          <a:ext cx="8534399" cy="2346960"/>
        </p:xfrm>
        <a:graphic>
          <a:graphicData uri="http://schemas.openxmlformats.org/drawingml/2006/table">
            <a:tbl>
              <a:tblPr firstRow="1" bandRow="1">
                <a:tableStyleId>{6E25E649-3F16-4E02-A733-19D2CDBF48F0}</a:tableStyleId>
              </a:tblPr>
              <a:tblGrid>
                <a:gridCol w="3047999"/>
                <a:gridCol w="762000"/>
                <a:gridCol w="1074469"/>
                <a:gridCol w="906731"/>
                <a:gridCol w="914400"/>
                <a:gridCol w="838200"/>
                <a:gridCol w="990600"/>
              </a:tblGrid>
              <a:tr h="236093">
                <a:tc>
                  <a:txBody>
                    <a:bodyPr/>
                    <a:lstStyle/>
                    <a:p>
                      <a:endParaRPr lang="en-US" sz="1800" dirty="0">
                        <a:latin typeface="+mn-lt"/>
                      </a:endParaRPr>
                    </a:p>
                  </a:txBody>
                  <a:tcPr>
                    <a:lnB w="19050" cap="flat" cmpd="sng" algn="ctr">
                      <a:noFill/>
                      <a:prstDash val="solid"/>
                      <a:round/>
                      <a:headEnd type="none" w="med" len="med"/>
                      <a:tailEnd type="none" w="med" len="med"/>
                    </a:lnB>
                  </a:tcPr>
                </a:tc>
                <a:tc gridSpan="3">
                  <a:txBody>
                    <a:bodyPr/>
                    <a:lstStyle/>
                    <a:p>
                      <a:pPr algn="ctr"/>
                      <a:r>
                        <a:rPr lang="en-US" sz="1800" dirty="0" smtClean="0">
                          <a:latin typeface="+mn-lt"/>
                        </a:rPr>
                        <a:t>2009 (N=193)</a:t>
                      </a:r>
                      <a:endParaRPr lang="en-US" sz="1800" dirty="0">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algn="ctr"/>
                      <a:r>
                        <a:rPr lang="en-US" sz="1800" dirty="0" smtClean="0">
                          <a:latin typeface="+mn-lt"/>
                        </a:rPr>
                        <a:t>2014 (N=222)</a:t>
                      </a:r>
                      <a:endParaRPr lang="en-US" sz="1800" dirty="0">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r>
              <a:tr h="624840">
                <a:tc>
                  <a:txBody>
                    <a:bodyPr/>
                    <a:lstStyle/>
                    <a:p>
                      <a:r>
                        <a:rPr lang="en-US" sz="1800" b="1" baseline="0" dirty="0" smtClean="0">
                          <a:solidFill>
                            <a:schemeClr val="bg1"/>
                          </a:solidFill>
                          <a:latin typeface="+mn-lt"/>
                        </a:rPr>
                        <a:t>Clinical Services</a:t>
                      </a:r>
                      <a:endParaRPr lang="en-US" sz="1800" b="1" dirty="0">
                        <a:solidFill>
                          <a:schemeClr val="bg1"/>
                        </a:solidFill>
                        <a:latin typeface="+mn-lt"/>
                      </a:endParaRPr>
                    </a:p>
                  </a:txBody>
                  <a:tcP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smtClean="0">
                          <a:solidFill>
                            <a:schemeClr val="bg1"/>
                          </a:solidFill>
                          <a:latin typeface="+mn-lt"/>
                        </a:rPr>
                        <a:t>%ᵃ</a:t>
                      </a:r>
                      <a:endParaRPr lang="en-US" sz="1800" b="1" dirty="0">
                        <a:solidFill>
                          <a:schemeClr val="bg1"/>
                        </a:solidFill>
                        <a:latin typeface="+mn-lt"/>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800" b="1" dirty="0" smtClean="0">
                          <a:solidFill>
                            <a:schemeClr val="bg1"/>
                          </a:solidFill>
                          <a:latin typeface="+mn-lt"/>
                        </a:rPr>
                        <a:t>95%</a:t>
                      </a:r>
                      <a:r>
                        <a:rPr lang="en-US" sz="1800" b="1" baseline="0" dirty="0" smtClean="0">
                          <a:solidFill>
                            <a:schemeClr val="bg1"/>
                          </a:solidFill>
                          <a:latin typeface="+mn-lt"/>
                        </a:rPr>
                        <a:t> Confidence Intervalᵇ</a:t>
                      </a:r>
                      <a:endParaRPr lang="en-US" sz="1800" b="1" dirty="0">
                        <a:solidFill>
                          <a:schemeClr val="bg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c>
                  <a:txBody>
                    <a:bodyPr/>
                    <a:lstStyle/>
                    <a:p>
                      <a:pPr algn="ctr"/>
                      <a:r>
                        <a:rPr lang="en-US" sz="1800" b="1" dirty="0" smtClean="0">
                          <a:solidFill>
                            <a:schemeClr val="bg1"/>
                          </a:solidFill>
                          <a:latin typeface="+mn-lt"/>
                        </a:rPr>
                        <a:t>%ᵃ</a:t>
                      </a:r>
                      <a:endParaRPr lang="en-US" sz="1800" b="1" dirty="0">
                        <a:solidFill>
                          <a:schemeClr val="bg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800" b="1" dirty="0" smtClean="0">
                          <a:solidFill>
                            <a:schemeClr val="bg1"/>
                          </a:solidFill>
                          <a:latin typeface="+mn-lt"/>
                        </a:rPr>
                        <a:t>95%</a:t>
                      </a:r>
                      <a:r>
                        <a:rPr lang="en-US" sz="1800" b="1" baseline="0" dirty="0" smtClean="0">
                          <a:solidFill>
                            <a:schemeClr val="bg1"/>
                          </a:solidFill>
                          <a:latin typeface="+mn-lt"/>
                        </a:rPr>
                        <a:t> Confidence Intervalᵇ</a:t>
                      </a:r>
                      <a:endParaRPr lang="en-US" sz="1800" b="1" dirty="0">
                        <a:solidFill>
                          <a:schemeClr val="bg1"/>
                        </a:solidFill>
                        <a:latin typeface="+mn-lt"/>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r>
              <a:tr h="316893">
                <a:tc>
                  <a:txBody>
                    <a:bodyPr/>
                    <a:lstStyle/>
                    <a:p>
                      <a:r>
                        <a:rPr lang="en-US" sz="1600" dirty="0" smtClean="0">
                          <a:latin typeface="+mn-lt"/>
                        </a:rPr>
                        <a:t>Dental Services </a:t>
                      </a:r>
                      <a:endParaRPr lang="en-US" sz="16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23.0</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18.5</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27.5</a:t>
                      </a:r>
                      <a:endParaRPr lang="en-US" sz="1600" dirty="0"/>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r>
                        <a:rPr lang="en-US" sz="1600" dirty="0" smtClean="0"/>
                        <a:t>27.4</a:t>
                      </a:r>
                      <a:endParaRPr lang="en-US" sz="1600" dirty="0"/>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lang="en-US" sz="1600" dirty="0" smtClean="0"/>
                        <a:t>19.9</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34.9</a:t>
                      </a:r>
                      <a:endParaRPr lang="en-US" sz="1600" dirty="0"/>
                    </a:p>
                  </a:txBody>
                  <a:tcPr>
                    <a:lnT w="19050" cap="flat" cmpd="sng" algn="ctr">
                      <a:solidFill>
                        <a:schemeClr val="tx1"/>
                      </a:solidFill>
                      <a:prstDash val="solid"/>
                      <a:round/>
                      <a:headEnd type="none" w="med" len="med"/>
                      <a:tailEnd type="none" w="med" len="med"/>
                    </a:lnT>
                  </a:tcPr>
                </a:tc>
              </a:tr>
              <a:tr h="316893">
                <a:tc>
                  <a:txBody>
                    <a:bodyPr/>
                    <a:lstStyle/>
                    <a:p>
                      <a:r>
                        <a:rPr lang="en-US" sz="1600" dirty="0" smtClean="0">
                          <a:latin typeface="+mn-lt"/>
                        </a:rPr>
                        <a:t>HIV Case Management Services</a:t>
                      </a:r>
                      <a:endParaRPr lang="en-US" sz="1600" dirty="0">
                        <a:latin typeface="+mn-lt"/>
                      </a:endParaRPr>
                    </a:p>
                  </a:txBody>
                  <a:tcPr/>
                </a:tc>
                <a:tc>
                  <a:txBody>
                    <a:bodyPr/>
                    <a:lstStyle/>
                    <a:p>
                      <a:pPr algn="ctr"/>
                      <a:r>
                        <a:rPr lang="en-US" sz="1600" dirty="0" smtClean="0"/>
                        <a:t>6.4</a:t>
                      </a:r>
                      <a:endParaRPr lang="en-US" sz="1600" dirty="0"/>
                    </a:p>
                  </a:txBody>
                  <a:tcPr/>
                </a:tc>
                <a:tc>
                  <a:txBody>
                    <a:bodyPr/>
                    <a:lstStyle/>
                    <a:p>
                      <a:pPr algn="ctr"/>
                      <a:r>
                        <a:rPr lang="en-US" sz="1600" dirty="0" smtClean="0"/>
                        <a:t>2.3</a:t>
                      </a:r>
                      <a:endParaRPr lang="en-US" sz="1600" dirty="0"/>
                    </a:p>
                  </a:txBody>
                  <a:tcPr/>
                </a:tc>
                <a:tc>
                  <a:txBody>
                    <a:bodyPr/>
                    <a:lstStyle/>
                    <a:p>
                      <a:pPr algn="ctr"/>
                      <a:r>
                        <a:rPr lang="en-US" sz="1600" dirty="0" smtClean="0"/>
                        <a:t>9.9</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2.6</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0.9</a:t>
                      </a:r>
                      <a:endParaRPr lang="en-US" sz="1600" dirty="0"/>
                    </a:p>
                  </a:txBody>
                  <a:tcPr/>
                </a:tc>
                <a:tc>
                  <a:txBody>
                    <a:bodyPr/>
                    <a:lstStyle/>
                    <a:p>
                      <a:pPr algn="ctr"/>
                      <a:r>
                        <a:rPr lang="en-US" sz="1600" dirty="0" smtClean="0"/>
                        <a:t>4.3</a:t>
                      </a:r>
                      <a:endParaRPr lang="en-US" sz="1600" dirty="0"/>
                    </a:p>
                  </a:txBody>
                  <a:tcPr/>
                </a:tc>
              </a:tr>
              <a:tr h="316893">
                <a:tc>
                  <a:txBody>
                    <a:bodyPr/>
                    <a:lstStyle/>
                    <a:p>
                      <a:r>
                        <a:rPr lang="en-US" sz="1600" dirty="0" smtClean="0">
                          <a:latin typeface="+mn-lt"/>
                        </a:rPr>
                        <a:t>Medicine through ADAP</a:t>
                      </a:r>
                      <a:endParaRPr lang="en-US" sz="1600" dirty="0">
                        <a:latin typeface="+mn-lt"/>
                      </a:endParaRPr>
                    </a:p>
                  </a:txBody>
                  <a:tcPr/>
                </a:tc>
                <a:tc>
                  <a:txBody>
                    <a:bodyPr/>
                    <a:lstStyle/>
                    <a:p>
                      <a:pPr algn="ctr"/>
                      <a:r>
                        <a:rPr lang="en-US" sz="1600" dirty="0" smtClean="0"/>
                        <a:t>5.0</a:t>
                      </a:r>
                      <a:endParaRPr lang="en-US" sz="1600" dirty="0"/>
                    </a:p>
                  </a:txBody>
                  <a:tcPr/>
                </a:tc>
                <a:tc>
                  <a:txBody>
                    <a:bodyPr/>
                    <a:lstStyle/>
                    <a:p>
                      <a:pPr algn="ctr"/>
                      <a:r>
                        <a:rPr lang="en-US" sz="1600" dirty="0" smtClean="0"/>
                        <a:t>2.2</a:t>
                      </a:r>
                      <a:endParaRPr lang="en-US" sz="1600" dirty="0"/>
                    </a:p>
                  </a:txBody>
                  <a:tcPr/>
                </a:tc>
                <a:tc>
                  <a:txBody>
                    <a:bodyPr/>
                    <a:lstStyle/>
                    <a:p>
                      <a:pPr algn="ctr"/>
                      <a:r>
                        <a:rPr lang="en-US" sz="1600" dirty="0" smtClean="0"/>
                        <a:t>7.8</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1.3</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0.0</a:t>
                      </a:r>
                      <a:endParaRPr lang="en-US" sz="1600" dirty="0"/>
                    </a:p>
                  </a:txBody>
                  <a:tcPr/>
                </a:tc>
                <a:tc>
                  <a:txBody>
                    <a:bodyPr/>
                    <a:lstStyle/>
                    <a:p>
                      <a:pPr algn="ctr"/>
                      <a:r>
                        <a:rPr lang="en-US" sz="1600" dirty="0" smtClean="0"/>
                        <a:t>2.7</a:t>
                      </a:r>
                      <a:endParaRPr lang="en-US" sz="1600" dirty="0"/>
                    </a:p>
                  </a:txBody>
                  <a:tcPr/>
                </a:tc>
              </a:tr>
              <a:tr h="316893">
                <a:tc>
                  <a:txBody>
                    <a:bodyPr/>
                    <a:lstStyle/>
                    <a:p>
                      <a:r>
                        <a:rPr lang="en-US" sz="1600" dirty="0" smtClean="0">
                          <a:latin typeface="+mn-lt"/>
                        </a:rPr>
                        <a:t>Mental Health Services</a:t>
                      </a:r>
                      <a:endParaRPr lang="en-US" sz="1600" dirty="0">
                        <a:latin typeface="+mn-lt"/>
                      </a:endParaRPr>
                    </a:p>
                  </a:txBody>
                  <a:tcPr/>
                </a:tc>
                <a:tc>
                  <a:txBody>
                    <a:bodyPr/>
                    <a:lstStyle/>
                    <a:p>
                      <a:pPr algn="ctr"/>
                      <a:r>
                        <a:rPr lang="en-US" sz="1600" dirty="0" smtClean="0"/>
                        <a:t>8.1</a:t>
                      </a:r>
                      <a:endParaRPr lang="en-US" sz="1600" dirty="0"/>
                    </a:p>
                  </a:txBody>
                  <a:tcPr/>
                </a:tc>
                <a:tc>
                  <a:txBody>
                    <a:bodyPr/>
                    <a:lstStyle/>
                    <a:p>
                      <a:pPr algn="ctr"/>
                      <a:r>
                        <a:rPr lang="en-US" sz="1600" dirty="0" smtClean="0"/>
                        <a:t>2.4</a:t>
                      </a:r>
                      <a:endParaRPr lang="en-US" sz="1600" dirty="0"/>
                    </a:p>
                  </a:txBody>
                  <a:tcPr/>
                </a:tc>
                <a:tc>
                  <a:txBody>
                    <a:bodyPr/>
                    <a:lstStyle/>
                    <a:p>
                      <a:pPr algn="ctr"/>
                      <a:r>
                        <a:rPr lang="en-US" sz="1600" dirty="0" smtClean="0"/>
                        <a:t>13.9</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8.1</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4.2</a:t>
                      </a:r>
                      <a:endParaRPr lang="en-US" sz="1600" dirty="0"/>
                    </a:p>
                  </a:txBody>
                  <a:tcPr/>
                </a:tc>
                <a:tc>
                  <a:txBody>
                    <a:bodyPr/>
                    <a:lstStyle/>
                    <a:p>
                      <a:pPr algn="ctr"/>
                      <a:r>
                        <a:rPr lang="en-US" sz="1600" dirty="0" smtClean="0"/>
                        <a:t>11.9</a:t>
                      </a:r>
                      <a:endParaRPr lang="en-US" sz="1600" dirty="0"/>
                    </a:p>
                  </a:txBody>
                  <a:tcPr/>
                </a:tc>
              </a:tr>
            </a:tbl>
          </a:graphicData>
        </a:graphic>
      </p:graphicFrame>
      <p:sp>
        <p:nvSpPr>
          <p:cNvPr id="5" name="Rectangle 4"/>
          <p:cNvSpPr/>
          <p:nvPr/>
        </p:nvSpPr>
        <p:spPr>
          <a:xfrm>
            <a:off x="445293" y="4343400"/>
            <a:ext cx="5575250" cy="646331"/>
          </a:xfrm>
          <a:prstGeom prst="rect">
            <a:avLst/>
          </a:prstGeom>
        </p:spPr>
        <p:txBody>
          <a:bodyPr wrap="square">
            <a:spAutoFit/>
          </a:bodyPr>
          <a:lstStyle/>
          <a:p>
            <a:pPr fontAlgn="ctr"/>
            <a:r>
              <a:rPr lang="en-US" sz="900" dirty="0">
                <a:solidFill>
                  <a:srgbClr val="000514"/>
                </a:solidFill>
                <a:latin typeface="Arial Narrow" panose="020B0606020202030204" pitchFamily="34" charset="0"/>
              </a:rPr>
              <a:t>ᵃPercentages are weighted percentages</a:t>
            </a:r>
            <a:r>
              <a:rPr lang="en-US" sz="900" dirty="0" smtClean="0">
                <a:solidFill>
                  <a:srgbClr val="000514"/>
                </a:solidFill>
                <a:latin typeface="Arial Narrow" panose="020B0606020202030204" pitchFamily="34" charset="0"/>
              </a:rPr>
              <a:t>. Of those needing services, the percentage who did not receive the service. </a:t>
            </a:r>
            <a:endParaRPr lang="en-US" sz="900" dirty="0">
              <a:solidFill>
                <a:srgbClr val="000514"/>
              </a:solidFill>
              <a:latin typeface="Arial Narrow" panose="020B0606020202030204" pitchFamily="34" charset="0"/>
            </a:endParaRPr>
          </a:p>
          <a:p>
            <a:pPr fontAlgn="ctr"/>
            <a:r>
              <a:rPr lang="en-US" sz="900" dirty="0" smtClean="0">
                <a:solidFill>
                  <a:srgbClr val="000514"/>
                </a:solidFill>
                <a:latin typeface="Arial Narrow" panose="020B0606020202030204" pitchFamily="34" charset="0"/>
              </a:rPr>
              <a:t>ᵇ95% </a:t>
            </a:r>
            <a:r>
              <a:rPr lang="en-US" sz="900" dirty="0">
                <a:solidFill>
                  <a:srgbClr val="000514"/>
                </a:solidFill>
                <a:latin typeface="Arial Narrow" panose="020B0606020202030204" pitchFamily="34" charset="0"/>
              </a:rPr>
              <a:t>Confidence Intervals (CIs) incorporate weighted </a:t>
            </a:r>
            <a:r>
              <a:rPr lang="en-US" sz="900" dirty="0" smtClean="0">
                <a:solidFill>
                  <a:srgbClr val="000514"/>
                </a:solidFill>
                <a:latin typeface="Arial Narrow" panose="020B0606020202030204" pitchFamily="34" charset="0"/>
              </a:rPr>
              <a:t>percentages.</a:t>
            </a:r>
          </a:p>
          <a:p>
            <a:r>
              <a:rPr lang="en-US" sz="900" dirty="0">
                <a:solidFill>
                  <a:srgbClr val="000514"/>
                </a:solidFill>
                <a:latin typeface="Arial Narrow" panose="020B0606020202030204" pitchFamily="34" charset="0"/>
              </a:rPr>
              <a:t>Data Source: </a:t>
            </a:r>
            <a:r>
              <a:rPr lang="en-US" sz="900" dirty="0" smtClean="0">
                <a:solidFill>
                  <a:srgbClr val="000514"/>
                </a:solidFill>
                <a:latin typeface="Arial Narrow" panose="020B0606020202030204" pitchFamily="34" charset="0"/>
              </a:rPr>
              <a:t>2009-2014 </a:t>
            </a:r>
            <a:r>
              <a:rPr lang="en-US" sz="900" dirty="0">
                <a:solidFill>
                  <a:srgbClr val="000514"/>
                </a:solidFill>
                <a:latin typeface="Arial Narrow" panose="020B0606020202030204" pitchFamily="34" charset="0"/>
              </a:rPr>
              <a:t>Weighted </a:t>
            </a:r>
            <a:r>
              <a:rPr lang="en-US" sz="900" dirty="0" smtClean="0">
                <a:solidFill>
                  <a:srgbClr val="000514"/>
                </a:solidFill>
                <a:latin typeface="Arial Narrow" panose="020B0606020202030204" pitchFamily="34" charset="0"/>
              </a:rPr>
              <a:t>North </a:t>
            </a:r>
            <a:r>
              <a:rPr lang="en-US" sz="900" dirty="0">
                <a:solidFill>
                  <a:srgbClr val="000514"/>
                </a:solidFill>
                <a:latin typeface="Arial Narrow" panose="020B0606020202030204" pitchFamily="34" charset="0"/>
              </a:rPr>
              <a:t>Carolina MMP Data (data as of </a:t>
            </a:r>
            <a:r>
              <a:rPr lang="en-US" sz="900" dirty="0" smtClean="0">
                <a:solidFill>
                  <a:srgbClr val="000514"/>
                </a:solidFill>
                <a:latin typeface="Arial Narrow" panose="020B0606020202030204" pitchFamily="34" charset="0"/>
              </a:rPr>
              <a:t>August 4, 2016).  </a:t>
            </a:r>
            <a:endParaRPr lang="en-US" sz="900" dirty="0">
              <a:solidFill>
                <a:srgbClr val="000514"/>
              </a:solidFill>
              <a:latin typeface="Arial Narrow" panose="020B0606020202030204" pitchFamily="34" charset="0"/>
            </a:endParaRPr>
          </a:p>
          <a:p>
            <a:pPr fontAlgn="ctr"/>
            <a:endParaRPr lang="en-US" sz="900" dirty="0">
              <a:solidFill>
                <a:srgbClr val="000514"/>
              </a:solidFill>
            </a:endParaRPr>
          </a:p>
        </p:txBody>
      </p:sp>
      <p:sp>
        <p:nvSpPr>
          <p:cNvPr id="6"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8"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640229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94" y="457200"/>
            <a:ext cx="8229600" cy="944562"/>
          </a:xfrm>
        </p:spPr>
        <p:txBody>
          <a:bodyPr/>
          <a:lstStyle/>
          <a:p>
            <a:r>
              <a:rPr lang="en-US" sz="3600" dirty="0" smtClean="0">
                <a:latin typeface="Candara" panose="020E0502030303020204" pitchFamily="34" charset="0"/>
              </a:rPr>
              <a:t>Patients Who Needed, but Did Not Receive Behavioral Services, 2009 and 2014</a:t>
            </a:r>
            <a:endParaRPr lang="en-US" sz="3600" dirty="0">
              <a:latin typeface="Candara" panose="020E0502030303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7259072"/>
              </p:ext>
            </p:extLst>
          </p:nvPr>
        </p:nvGraphicFramePr>
        <p:xfrm>
          <a:off x="457201" y="1905000"/>
          <a:ext cx="8534399" cy="2011680"/>
        </p:xfrm>
        <a:graphic>
          <a:graphicData uri="http://schemas.openxmlformats.org/drawingml/2006/table">
            <a:tbl>
              <a:tblPr firstRow="1" bandRow="1">
                <a:tableStyleId>{6E25E649-3F16-4E02-A733-19D2CDBF48F0}</a:tableStyleId>
              </a:tblPr>
              <a:tblGrid>
                <a:gridCol w="3047999"/>
                <a:gridCol w="762000"/>
                <a:gridCol w="1074469"/>
                <a:gridCol w="906731"/>
                <a:gridCol w="914400"/>
                <a:gridCol w="838200"/>
                <a:gridCol w="990600"/>
              </a:tblGrid>
              <a:tr h="316893">
                <a:tc>
                  <a:txBody>
                    <a:bodyPr/>
                    <a:lstStyle/>
                    <a:p>
                      <a:endParaRPr lang="en-US" sz="1800" dirty="0">
                        <a:latin typeface="+mn-lt"/>
                      </a:endParaRPr>
                    </a:p>
                  </a:txBody>
                  <a:tcPr>
                    <a:lnB w="19050" cap="flat" cmpd="sng" algn="ctr">
                      <a:noFill/>
                      <a:prstDash val="solid"/>
                      <a:round/>
                      <a:headEnd type="none" w="med" len="med"/>
                      <a:tailEnd type="none" w="med" len="med"/>
                    </a:lnB>
                    <a:solidFill>
                      <a:schemeClr val="accent2"/>
                    </a:solidFill>
                  </a:tcPr>
                </a:tc>
                <a:tc gridSpan="3">
                  <a:txBody>
                    <a:bodyPr/>
                    <a:lstStyle/>
                    <a:p>
                      <a:pPr algn="ctr"/>
                      <a:r>
                        <a:rPr lang="en-US" sz="1800" dirty="0" smtClean="0">
                          <a:latin typeface="+mn-lt"/>
                        </a:rPr>
                        <a:t>2009 (N=193)</a:t>
                      </a:r>
                      <a:endParaRPr lang="en-US" sz="1800" dirty="0">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solidFill>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algn="ctr"/>
                      <a:r>
                        <a:rPr lang="en-US" sz="1800" dirty="0" smtClean="0">
                          <a:latin typeface="+mn-lt"/>
                        </a:rPr>
                        <a:t>2014 (N=222)</a:t>
                      </a:r>
                      <a:endParaRPr lang="en-US" sz="1800" dirty="0">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solidFill>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r>
              <a:tr h="624840">
                <a:tc>
                  <a:txBody>
                    <a:bodyPr/>
                    <a:lstStyle/>
                    <a:p>
                      <a:r>
                        <a:rPr lang="en-US" sz="1800" b="1" baseline="0" dirty="0" smtClean="0">
                          <a:solidFill>
                            <a:schemeClr val="bg1"/>
                          </a:solidFill>
                          <a:latin typeface="+mn-lt"/>
                        </a:rPr>
                        <a:t>Behavioral Services</a:t>
                      </a:r>
                      <a:endParaRPr lang="en-US" sz="1800" b="1" dirty="0">
                        <a:solidFill>
                          <a:schemeClr val="bg1"/>
                        </a:solidFill>
                        <a:latin typeface="+mn-lt"/>
                      </a:endParaRPr>
                    </a:p>
                  </a:txBody>
                  <a:tcP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a:txBody>
                    <a:bodyPr/>
                    <a:lstStyle/>
                    <a:p>
                      <a:pPr algn="ctr"/>
                      <a:r>
                        <a:rPr lang="en-US" sz="1800" b="1" dirty="0" smtClean="0">
                          <a:solidFill>
                            <a:schemeClr val="bg1"/>
                          </a:solidFill>
                          <a:latin typeface="+mn-lt"/>
                        </a:rPr>
                        <a:t>%ᵃ</a:t>
                      </a:r>
                      <a:endParaRPr lang="en-US" sz="1800" b="1" dirty="0">
                        <a:solidFill>
                          <a:schemeClr val="bg1"/>
                        </a:solidFill>
                        <a:latin typeface="+mn-lt"/>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gridSpan="2">
                  <a:txBody>
                    <a:bodyPr/>
                    <a:lstStyle/>
                    <a:p>
                      <a:pPr algn="ctr"/>
                      <a:r>
                        <a:rPr lang="en-US" sz="1800" b="1" dirty="0" smtClean="0">
                          <a:solidFill>
                            <a:schemeClr val="bg1"/>
                          </a:solidFill>
                          <a:latin typeface="+mn-lt"/>
                        </a:rPr>
                        <a:t>95%</a:t>
                      </a:r>
                      <a:r>
                        <a:rPr lang="en-US" sz="1800" b="1" baseline="0" dirty="0" smtClean="0">
                          <a:solidFill>
                            <a:schemeClr val="bg1"/>
                          </a:solidFill>
                          <a:latin typeface="+mn-lt"/>
                        </a:rPr>
                        <a:t> Confidence Intervalᵇ</a:t>
                      </a:r>
                      <a:endParaRPr lang="en-US" sz="1800" b="1" dirty="0">
                        <a:solidFill>
                          <a:schemeClr val="bg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tc>
                <a:tc>
                  <a:txBody>
                    <a:bodyPr/>
                    <a:lstStyle/>
                    <a:p>
                      <a:pPr algn="ctr"/>
                      <a:r>
                        <a:rPr lang="en-US" sz="1800" b="1" dirty="0" smtClean="0">
                          <a:solidFill>
                            <a:schemeClr val="bg1"/>
                          </a:solidFill>
                          <a:latin typeface="+mn-lt"/>
                        </a:rPr>
                        <a:t>%ᵃ</a:t>
                      </a:r>
                      <a:endParaRPr lang="en-US" sz="1800" b="1" dirty="0">
                        <a:solidFill>
                          <a:schemeClr val="bg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gridSpan="2">
                  <a:txBody>
                    <a:bodyPr/>
                    <a:lstStyle/>
                    <a:p>
                      <a:pPr algn="ctr"/>
                      <a:r>
                        <a:rPr lang="en-US" sz="1800" b="1" dirty="0" smtClean="0">
                          <a:solidFill>
                            <a:schemeClr val="bg1"/>
                          </a:solidFill>
                          <a:latin typeface="+mn-lt"/>
                        </a:rPr>
                        <a:t>95%</a:t>
                      </a:r>
                      <a:r>
                        <a:rPr lang="en-US" sz="1800" b="1" baseline="0" dirty="0" smtClean="0">
                          <a:solidFill>
                            <a:schemeClr val="bg1"/>
                          </a:solidFill>
                          <a:latin typeface="+mn-lt"/>
                        </a:rPr>
                        <a:t> Confidence Intervalᵇ</a:t>
                      </a:r>
                      <a:endParaRPr lang="en-US" sz="1800" b="1" dirty="0">
                        <a:solidFill>
                          <a:schemeClr val="bg1"/>
                        </a:solidFill>
                        <a:latin typeface="+mn-lt"/>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r>
              <a:tr h="316893">
                <a:tc>
                  <a:txBody>
                    <a:bodyPr/>
                    <a:lstStyle/>
                    <a:p>
                      <a:r>
                        <a:rPr lang="en-US" sz="1400" dirty="0" smtClean="0">
                          <a:latin typeface="+mn-lt"/>
                        </a:rPr>
                        <a:t>Adherence Services</a:t>
                      </a:r>
                      <a:endParaRPr lang="en-US" sz="14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1.2</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0.0</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2.8</a:t>
                      </a:r>
                      <a:endParaRPr lang="en-US" sz="1600" dirty="0"/>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r>
                        <a:rPr lang="en-US" sz="1600" dirty="0" smtClean="0"/>
                        <a:t>1.7</a:t>
                      </a:r>
                      <a:endParaRPr lang="en-US" sz="1600" dirty="0"/>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lang="en-US" sz="1600" dirty="0" smtClean="0"/>
                        <a:t>0.0</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3.4</a:t>
                      </a:r>
                      <a:endParaRPr lang="en-US" sz="1600" dirty="0"/>
                    </a:p>
                  </a:txBody>
                  <a:tcPr>
                    <a:lnT w="19050" cap="flat" cmpd="sng" algn="ctr">
                      <a:solidFill>
                        <a:schemeClr val="tx1"/>
                      </a:solidFill>
                      <a:prstDash val="solid"/>
                      <a:round/>
                      <a:headEnd type="none" w="med" len="med"/>
                      <a:tailEnd type="none" w="med" len="med"/>
                    </a:lnT>
                  </a:tcPr>
                </a:tc>
              </a:tr>
              <a:tr h="316893">
                <a:tc>
                  <a:txBody>
                    <a:bodyPr/>
                    <a:lstStyle/>
                    <a:p>
                      <a:r>
                        <a:rPr lang="en-US" sz="1400" dirty="0" smtClean="0">
                          <a:latin typeface="+mn-lt"/>
                        </a:rPr>
                        <a:t>Drug and Alcohol Counseling</a:t>
                      </a:r>
                      <a:endParaRPr lang="en-US" sz="1400" dirty="0">
                        <a:latin typeface="+mn-lt"/>
                      </a:endParaRPr>
                    </a:p>
                  </a:txBody>
                  <a:tcPr/>
                </a:tc>
                <a:tc>
                  <a:txBody>
                    <a:bodyPr/>
                    <a:lstStyle/>
                    <a:p>
                      <a:pPr algn="ctr"/>
                      <a:r>
                        <a:rPr lang="en-US" sz="1600" dirty="0" smtClean="0"/>
                        <a:t>2.8</a:t>
                      </a:r>
                      <a:endParaRPr lang="en-US" sz="1600" dirty="0"/>
                    </a:p>
                  </a:txBody>
                  <a:tcPr/>
                </a:tc>
                <a:tc>
                  <a:txBody>
                    <a:bodyPr/>
                    <a:lstStyle/>
                    <a:p>
                      <a:pPr algn="ctr"/>
                      <a:r>
                        <a:rPr lang="en-US" sz="1600" dirty="0" smtClean="0"/>
                        <a:t>0.8</a:t>
                      </a:r>
                      <a:endParaRPr lang="en-US" sz="1600" dirty="0"/>
                    </a:p>
                  </a:txBody>
                  <a:tcPr/>
                </a:tc>
                <a:tc>
                  <a:txBody>
                    <a:bodyPr/>
                    <a:lstStyle/>
                    <a:p>
                      <a:pPr algn="ctr"/>
                      <a:r>
                        <a:rPr lang="en-US" sz="1600" dirty="0" smtClean="0"/>
                        <a:t>4.8</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1.2</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0.0</a:t>
                      </a:r>
                      <a:endParaRPr lang="en-US" sz="1600" dirty="0"/>
                    </a:p>
                  </a:txBody>
                  <a:tcPr/>
                </a:tc>
                <a:tc>
                  <a:txBody>
                    <a:bodyPr/>
                    <a:lstStyle/>
                    <a:p>
                      <a:pPr algn="ctr"/>
                      <a:r>
                        <a:rPr lang="en-US" sz="1600" dirty="0" smtClean="0"/>
                        <a:t>2.7</a:t>
                      </a:r>
                      <a:endParaRPr lang="en-US" sz="1600" dirty="0"/>
                    </a:p>
                  </a:txBody>
                  <a:tcPr/>
                </a:tc>
              </a:tr>
              <a:tr h="121920">
                <a:tc>
                  <a:txBody>
                    <a:bodyPr/>
                    <a:lstStyle/>
                    <a:p>
                      <a:r>
                        <a:rPr lang="en-US" sz="1400" dirty="0" smtClean="0">
                          <a:latin typeface="+mn-lt"/>
                        </a:rPr>
                        <a:t>HIV Peer Group Support</a:t>
                      </a:r>
                      <a:endParaRPr lang="en-US" sz="1400" dirty="0">
                        <a:latin typeface="+mn-lt"/>
                      </a:endParaRPr>
                    </a:p>
                  </a:txBody>
                  <a:tcPr/>
                </a:tc>
                <a:tc>
                  <a:txBody>
                    <a:bodyPr/>
                    <a:lstStyle/>
                    <a:p>
                      <a:pPr algn="ctr"/>
                      <a:r>
                        <a:rPr lang="en-US" sz="1600" dirty="0" smtClean="0"/>
                        <a:t>9.9</a:t>
                      </a:r>
                      <a:endParaRPr lang="en-US" sz="1600" dirty="0"/>
                    </a:p>
                  </a:txBody>
                  <a:tcPr/>
                </a:tc>
                <a:tc>
                  <a:txBody>
                    <a:bodyPr/>
                    <a:lstStyle/>
                    <a:p>
                      <a:pPr algn="ctr"/>
                      <a:r>
                        <a:rPr lang="en-US" sz="1600" dirty="0" smtClean="0"/>
                        <a:t>5.2</a:t>
                      </a:r>
                      <a:endParaRPr lang="en-US" sz="1600" dirty="0"/>
                    </a:p>
                  </a:txBody>
                  <a:tcPr/>
                </a:tc>
                <a:tc>
                  <a:txBody>
                    <a:bodyPr/>
                    <a:lstStyle/>
                    <a:p>
                      <a:pPr algn="ctr"/>
                      <a:r>
                        <a:rPr lang="en-US" sz="1600" dirty="0" smtClean="0"/>
                        <a:t>14.6</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10.0</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6.3</a:t>
                      </a:r>
                      <a:endParaRPr lang="en-US" sz="1600" dirty="0"/>
                    </a:p>
                  </a:txBody>
                  <a:tcPr/>
                </a:tc>
                <a:tc>
                  <a:txBody>
                    <a:bodyPr/>
                    <a:lstStyle/>
                    <a:p>
                      <a:pPr algn="ctr"/>
                      <a:r>
                        <a:rPr lang="en-US" sz="1600" dirty="0" smtClean="0"/>
                        <a:t>13.7</a:t>
                      </a:r>
                      <a:endParaRPr lang="en-US" sz="1600" dirty="0"/>
                    </a:p>
                  </a:txBody>
                  <a:tcPr/>
                </a:tc>
              </a:tr>
            </a:tbl>
          </a:graphicData>
        </a:graphic>
      </p:graphicFrame>
      <p:sp>
        <p:nvSpPr>
          <p:cNvPr id="6"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8" name="Rectangle 7"/>
          <p:cNvSpPr/>
          <p:nvPr/>
        </p:nvSpPr>
        <p:spPr>
          <a:xfrm>
            <a:off x="455125" y="3897868"/>
            <a:ext cx="5575250" cy="646331"/>
          </a:xfrm>
          <a:prstGeom prst="rect">
            <a:avLst/>
          </a:prstGeom>
        </p:spPr>
        <p:txBody>
          <a:bodyPr wrap="square">
            <a:spAutoFit/>
          </a:bodyPr>
          <a:lstStyle/>
          <a:p>
            <a:pPr fontAlgn="ctr"/>
            <a:r>
              <a:rPr lang="en-US" sz="900" dirty="0">
                <a:solidFill>
                  <a:srgbClr val="000514"/>
                </a:solidFill>
                <a:latin typeface="Arial Narrow" panose="020B0606020202030204" pitchFamily="34" charset="0"/>
              </a:rPr>
              <a:t>ᵃPercentages are weighted percentages</a:t>
            </a:r>
            <a:r>
              <a:rPr lang="en-US" sz="900" dirty="0" smtClean="0">
                <a:solidFill>
                  <a:srgbClr val="000514"/>
                </a:solidFill>
                <a:latin typeface="Arial Narrow" panose="020B0606020202030204" pitchFamily="34" charset="0"/>
              </a:rPr>
              <a:t>. Of those needing services, the percentage who did not receive the service. </a:t>
            </a:r>
            <a:endParaRPr lang="en-US" sz="900" dirty="0">
              <a:solidFill>
                <a:srgbClr val="000514"/>
              </a:solidFill>
              <a:latin typeface="Arial Narrow" panose="020B0606020202030204" pitchFamily="34" charset="0"/>
            </a:endParaRPr>
          </a:p>
          <a:p>
            <a:pPr fontAlgn="ctr"/>
            <a:r>
              <a:rPr lang="en-US" sz="900" dirty="0" smtClean="0">
                <a:solidFill>
                  <a:srgbClr val="000514"/>
                </a:solidFill>
                <a:latin typeface="Arial Narrow" panose="020B0606020202030204" pitchFamily="34" charset="0"/>
              </a:rPr>
              <a:t>ᵇ95% </a:t>
            </a:r>
            <a:r>
              <a:rPr lang="en-US" sz="900" dirty="0">
                <a:solidFill>
                  <a:srgbClr val="000514"/>
                </a:solidFill>
                <a:latin typeface="Arial Narrow" panose="020B0606020202030204" pitchFamily="34" charset="0"/>
              </a:rPr>
              <a:t>Confidence Intervals (CIs) incorporate weighted </a:t>
            </a:r>
            <a:r>
              <a:rPr lang="en-US" sz="900" dirty="0" smtClean="0">
                <a:solidFill>
                  <a:srgbClr val="000514"/>
                </a:solidFill>
                <a:latin typeface="Arial Narrow" panose="020B0606020202030204" pitchFamily="34" charset="0"/>
              </a:rPr>
              <a:t>percentages.</a:t>
            </a:r>
          </a:p>
          <a:p>
            <a:r>
              <a:rPr lang="en-US" sz="900" dirty="0">
                <a:solidFill>
                  <a:srgbClr val="000514"/>
                </a:solidFill>
                <a:latin typeface="Arial Narrow" panose="020B0606020202030204" pitchFamily="34" charset="0"/>
              </a:rPr>
              <a:t>Data Source: </a:t>
            </a:r>
            <a:r>
              <a:rPr lang="en-US" sz="900" dirty="0" smtClean="0">
                <a:solidFill>
                  <a:srgbClr val="000514"/>
                </a:solidFill>
                <a:latin typeface="Arial Narrow" panose="020B0606020202030204" pitchFamily="34" charset="0"/>
              </a:rPr>
              <a:t>2009-2014 </a:t>
            </a:r>
            <a:r>
              <a:rPr lang="en-US" sz="900" dirty="0">
                <a:solidFill>
                  <a:srgbClr val="000514"/>
                </a:solidFill>
                <a:latin typeface="Arial Narrow" panose="020B0606020202030204" pitchFamily="34" charset="0"/>
              </a:rPr>
              <a:t>Weighted </a:t>
            </a:r>
            <a:r>
              <a:rPr lang="en-US" sz="900" dirty="0" smtClean="0">
                <a:solidFill>
                  <a:srgbClr val="000514"/>
                </a:solidFill>
                <a:latin typeface="Arial Narrow" panose="020B0606020202030204" pitchFamily="34" charset="0"/>
              </a:rPr>
              <a:t>North </a:t>
            </a:r>
            <a:r>
              <a:rPr lang="en-US" sz="900" dirty="0">
                <a:solidFill>
                  <a:srgbClr val="000514"/>
                </a:solidFill>
                <a:latin typeface="Arial Narrow" panose="020B0606020202030204" pitchFamily="34" charset="0"/>
              </a:rPr>
              <a:t>Carolina MMP Data (data as of </a:t>
            </a:r>
            <a:r>
              <a:rPr lang="en-US" sz="900" dirty="0" smtClean="0">
                <a:solidFill>
                  <a:srgbClr val="000514"/>
                </a:solidFill>
                <a:latin typeface="Arial Narrow" panose="020B0606020202030204" pitchFamily="34" charset="0"/>
              </a:rPr>
              <a:t>August 4, 2016).  </a:t>
            </a:r>
            <a:endParaRPr lang="en-US" sz="900" dirty="0">
              <a:solidFill>
                <a:srgbClr val="000514"/>
              </a:solidFill>
              <a:latin typeface="Arial Narrow" panose="020B0606020202030204" pitchFamily="34" charset="0"/>
            </a:endParaRPr>
          </a:p>
          <a:p>
            <a:pPr fontAlgn="ctr"/>
            <a:endParaRPr lang="en-US" sz="900" dirty="0">
              <a:solidFill>
                <a:srgbClr val="000514"/>
              </a:solidFill>
            </a:endParaRPr>
          </a:p>
        </p:txBody>
      </p:sp>
      <p:pic>
        <p:nvPicPr>
          <p:cNvPr id="10"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851263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dirty="0" smtClean="0">
                <a:latin typeface="Candara" panose="020E0502030303020204" pitchFamily="34" charset="0"/>
              </a:rPr>
              <a:t>Patients Who Needed, but Did Not Receive Social Services, 2009 and 2014</a:t>
            </a:r>
            <a:endParaRPr lang="en-US" sz="3600" dirty="0">
              <a:latin typeface="Candara" panose="020E0502030303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4359894"/>
              </p:ext>
            </p:extLst>
          </p:nvPr>
        </p:nvGraphicFramePr>
        <p:xfrm>
          <a:off x="444550" y="1752600"/>
          <a:ext cx="8534399" cy="2011680"/>
        </p:xfrm>
        <a:graphic>
          <a:graphicData uri="http://schemas.openxmlformats.org/drawingml/2006/table">
            <a:tbl>
              <a:tblPr firstRow="1" bandRow="1">
                <a:tableStyleId>{6E25E649-3F16-4E02-A733-19D2CDBF48F0}</a:tableStyleId>
              </a:tblPr>
              <a:tblGrid>
                <a:gridCol w="3047999"/>
                <a:gridCol w="762000"/>
                <a:gridCol w="1074469"/>
                <a:gridCol w="906731"/>
                <a:gridCol w="914400"/>
                <a:gridCol w="838200"/>
                <a:gridCol w="990600"/>
              </a:tblGrid>
              <a:tr h="316893">
                <a:tc>
                  <a:txBody>
                    <a:bodyPr/>
                    <a:lstStyle/>
                    <a:p>
                      <a:endParaRPr lang="en-US" sz="1800" dirty="0">
                        <a:latin typeface="+mn-lt"/>
                      </a:endParaRPr>
                    </a:p>
                  </a:txBody>
                  <a:tcPr>
                    <a:lnB w="19050" cap="flat" cmpd="sng" algn="ctr">
                      <a:noFill/>
                      <a:prstDash val="solid"/>
                      <a:round/>
                      <a:headEnd type="none" w="med" len="med"/>
                      <a:tailEnd type="none" w="med" len="med"/>
                    </a:lnB>
                  </a:tcPr>
                </a:tc>
                <a:tc gridSpan="3">
                  <a:txBody>
                    <a:bodyPr/>
                    <a:lstStyle/>
                    <a:p>
                      <a:pPr algn="ctr"/>
                      <a:r>
                        <a:rPr lang="en-US" sz="1800" dirty="0" smtClean="0">
                          <a:latin typeface="+mn-lt"/>
                        </a:rPr>
                        <a:t>2009 (N=193)</a:t>
                      </a:r>
                      <a:endParaRPr lang="en-US" sz="1800" dirty="0">
                        <a:latin typeface="+mn-lt"/>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algn="ctr"/>
                      <a:r>
                        <a:rPr lang="en-US" sz="1800" dirty="0" smtClean="0">
                          <a:latin typeface="+mn-lt"/>
                        </a:rPr>
                        <a:t>2014 (N=222)</a:t>
                      </a:r>
                      <a:endParaRPr lang="en-US" sz="1800" dirty="0">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c hMerge="1">
                  <a:txBody>
                    <a:bodyPr/>
                    <a:lstStyle/>
                    <a:p>
                      <a:pPr algn="ctr"/>
                      <a:endParaRPr lang="en-US" dirty="0">
                        <a:latin typeface="+mn-lt"/>
                      </a:endParaRPr>
                    </a:p>
                  </a:txBody>
                  <a:tcPr>
                    <a:lnB w="12700" cap="flat" cmpd="sng" algn="ctr">
                      <a:solidFill>
                        <a:schemeClr val="tx1"/>
                      </a:solidFill>
                      <a:prstDash val="solid"/>
                      <a:round/>
                      <a:headEnd type="none" w="med" len="med"/>
                      <a:tailEnd type="none" w="med" len="med"/>
                    </a:lnB>
                  </a:tcPr>
                </a:tc>
              </a:tr>
              <a:tr h="624840">
                <a:tc>
                  <a:txBody>
                    <a:bodyPr/>
                    <a:lstStyle/>
                    <a:p>
                      <a:r>
                        <a:rPr lang="en-US" sz="1800" b="1" baseline="0" dirty="0" smtClean="0">
                          <a:solidFill>
                            <a:schemeClr val="bg1"/>
                          </a:solidFill>
                          <a:latin typeface="+mn-lt"/>
                        </a:rPr>
                        <a:t>Social Services</a:t>
                      </a:r>
                      <a:endParaRPr lang="en-US" sz="1800" b="1" dirty="0">
                        <a:solidFill>
                          <a:schemeClr val="bg1"/>
                        </a:solidFill>
                        <a:latin typeface="+mn-lt"/>
                      </a:endParaRPr>
                    </a:p>
                  </a:txBody>
                  <a:tcP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smtClean="0">
                          <a:solidFill>
                            <a:schemeClr val="bg1"/>
                          </a:solidFill>
                          <a:latin typeface="+mn-lt"/>
                        </a:rPr>
                        <a:t>%ᵃ</a:t>
                      </a:r>
                      <a:endParaRPr lang="en-US" sz="1800" b="1" dirty="0">
                        <a:solidFill>
                          <a:schemeClr val="bg1"/>
                        </a:solidFill>
                        <a:latin typeface="+mn-lt"/>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800" b="1" dirty="0" smtClean="0">
                          <a:solidFill>
                            <a:schemeClr val="bg1"/>
                          </a:solidFill>
                          <a:latin typeface="+mn-lt"/>
                        </a:rPr>
                        <a:t>95%</a:t>
                      </a:r>
                      <a:r>
                        <a:rPr lang="en-US" sz="1800" b="1" baseline="0" dirty="0" smtClean="0">
                          <a:solidFill>
                            <a:schemeClr val="bg1"/>
                          </a:solidFill>
                          <a:latin typeface="+mn-lt"/>
                        </a:rPr>
                        <a:t> Confidence Intervalᵇ</a:t>
                      </a:r>
                      <a:endParaRPr lang="en-US" sz="1800" b="1" dirty="0">
                        <a:solidFill>
                          <a:schemeClr val="bg1"/>
                        </a:solidFill>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c>
                  <a:txBody>
                    <a:bodyPr/>
                    <a:lstStyle/>
                    <a:p>
                      <a:pPr algn="ctr"/>
                      <a:r>
                        <a:rPr lang="en-US" sz="1800" b="1" dirty="0" smtClean="0">
                          <a:solidFill>
                            <a:schemeClr val="bg1"/>
                          </a:solidFill>
                          <a:latin typeface="+mn-lt"/>
                        </a:rPr>
                        <a:t>%ᵃ</a:t>
                      </a:r>
                      <a:endParaRPr lang="en-US" sz="1800" b="1" dirty="0">
                        <a:solidFill>
                          <a:schemeClr val="bg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800" b="1" dirty="0" smtClean="0">
                          <a:solidFill>
                            <a:schemeClr val="bg1"/>
                          </a:solidFill>
                          <a:latin typeface="+mn-lt"/>
                        </a:rPr>
                        <a:t>95%</a:t>
                      </a:r>
                      <a:r>
                        <a:rPr lang="en-US" sz="1800" b="1" baseline="0" dirty="0" smtClean="0">
                          <a:solidFill>
                            <a:schemeClr val="bg1"/>
                          </a:solidFill>
                          <a:latin typeface="+mn-lt"/>
                        </a:rPr>
                        <a:t> Confidence Intervalᵇ</a:t>
                      </a:r>
                      <a:endParaRPr lang="en-US" sz="1800" b="1" dirty="0">
                        <a:solidFill>
                          <a:schemeClr val="bg1"/>
                        </a:solidFill>
                        <a:latin typeface="+mn-lt"/>
                      </a:endParaRPr>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r>
              <a:tr h="316893">
                <a:tc>
                  <a:txBody>
                    <a:bodyPr/>
                    <a:lstStyle/>
                    <a:p>
                      <a:r>
                        <a:rPr lang="en-US" sz="1400" dirty="0" smtClean="0">
                          <a:latin typeface="+mn-lt"/>
                        </a:rPr>
                        <a:t>Public Benefits, including</a:t>
                      </a:r>
                      <a:r>
                        <a:rPr lang="en-US" sz="1400" baseline="0" dirty="0" smtClean="0">
                          <a:latin typeface="+mn-lt"/>
                        </a:rPr>
                        <a:t> SSI or SSDI</a:t>
                      </a:r>
                      <a:endParaRPr lang="en-US" sz="1400" dirty="0">
                        <a:latin typeface="+mn-lt"/>
                      </a:endParaRPr>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16.6</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8.4</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24.8</a:t>
                      </a:r>
                      <a:endParaRPr lang="en-US" sz="1600" dirty="0"/>
                    </a:p>
                  </a:txBody>
                  <a:tcP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r>
                        <a:rPr lang="en-US" sz="1600" dirty="0" smtClean="0"/>
                        <a:t>8.8</a:t>
                      </a:r>
                      <a:endParaRPr lang="en-US" sz="1600" dirty="0"/>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lang="en-US" sz="1600" dirty="0" smtClean="0"/>
                        <a:t>5.0</a:t>
                      </a:r>
                      <a:endParaRPr lang="en-US" sz="1600" dirty="0"/>
                    </a:p>
                  </a:txBody>
                  <a:tcPr>
                    <a:lnT w="19050" cap="flat" cmpd="sng" algn="ctr">
                      <a:solidFill>
                        <a:schemeClr val="tx1"/>
                      </a:solidFill>
                      <a:prstDash val="solid"/>
                      <a:round/>
                      <a:headEnd type="none" w="med" len="med"/>
                      <a:tailEnd type="none" w="med" len="med"/>
                    </a:lnT>
                  </a:tcPr>
                </a:tc>
                <a:tc>
                  <a:txBody>
                    <a:bodyPr/>
                    <a:lstStyle/>
                    <a:p>
                      <a:pPr algn="ctr"/>
                      <a:r>
                        <a:rPr lang="en-US" sz="1600" dirty="0" smtClean="0"/>
                        <a:t>12.7</a:t>
                      </a:r>
                      <a:endParaRPr lang="en-US" sz="1600" dirty="0"/>
                    </a:p>
                  </a:txBody>
                  <a:tcPr>
                    <a:lnT w="19050" cap="flat" cmpd="sng" algn="ctr">
                      <a:solidFill>
                        <a:schemeClr val="tx1"/>
                      </a:solidFill>
                      <a:prstDash val="solid"/>
                      <a:round/>
                      <a:headEnd type="none" w="med" len="med"/>
                      <a:tailEnd type="none" w="med" len="med"/>
                    </a:lnT>
                  </a:tcPr>
                </a:tc>
              </a:tr>
              <a:tr h="316893">
                <a:tc>
                  <a:txBody>
                    <a:bodyPr/>
                    <a:lstStyle/>
                    <a:p>
                      <a:r>
                        <a:rPr lang="en-US" sz="1400" dirty="0" smtClean="0">
                          <a:latin typeface="+mn-lt"/>
                        </a:rPr>
                        <a:t>Transportation Assistance</a:t>
                      </a:r>
                      <a:endParaRPr lang="en-US" sz="1400" dirty="0">
                        <a:latin typeface="+mn-lt"/>
                      </a:endParaRPr>
                    </a:p>
                  </a:txBody>
                  <a:tcPr/>
                </a:tc>
                <a:tc>
                  <a:txBody>
                    <a:bodyPr/>
                    <a:lstStyle/>
                    <a:p>
                      <a:pPr algn="ctr"/>
                      <a:r>
                        <a:rPr lang="en-US" sz="1600" dirty="0" smtClean="0"/>
                        <a:t>7.9</a:t>
                      </a:r>
                      <a:endParaRPr lang="en-US" sz="1600" dirty="0"/>
                    </a:p>
                  </a:txBody>
                  <a:tcPr/>
                </a:tc>
                <a:tc>
                  <a:txBody>
                    <a:bodyPr/>
                    <a:lstStyle/>
                    <a:p>
                      <a:pPr algn="ctr"/>
                      <a:r>
                        <a:rPr lang="en-US" sz="1600" dirty="0" smtClean="0"/>
                        <a:t>2.1</a:t>
                      </a:r>
                      <a:endParaRPr lang="en-US" sz="1600" dirty="0"/>
                    </a:p>
                  </a:txBody>
                  <a:tcPr/>
                </a:tc>
                <a:tc>
                  <a:txBody>
                    <a:bodyPr/>
                    <a:lstStyle/>
                    <a:p>
                      <a:pPr algn="ctr"/>
                      <a:r>
                        <a:rPr lang="en-US" sz="1600" dirty="0" smtClean="0"/>
                        <a:t>13.6</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7.5</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4.3</a:t>
                      </a:r>
                      <a:endParaRPr lang="en-US" sz="1600" dirty="0"/>
                    </a:p>
                  </a:txBody>
                  <a:tcPr/>
                </a:tc>
                <a:tc>
                  <a:txBody>
                    <a:bodyPr/>
                    <a:lstStyle/>
                    <a:p>
                      <a:pPr algn="ctr"/>
                      <a:r>
                        <a:rPr lang="en-US" sz="1600" dirty="0" smtClean="0"/>
                        <a:t>10.7</a:t>
                      </a:r>
                      <a:endParaRPr lang="en-US" sz="1600" dirty="0"/>
                    </a:p>
                  </a:txBody>
                  <a:tcPr/>
                </a:tc>
              </a:tr>
              <a:tr h="316893">
                <a:tc>
                  <a:txBody>
                    <a:bodyPr/>
                    <a:lstStyle/>
                    <a:p>
                      <a:r>
                        <a:rPr lang="en-US" sz="1400" dirty="0" smtClean="0">
                          <a:latin typeface="+mn-lt"/>
                        </a:rPr>
                        <a:t>Home Health</a:t>
                      </a:r>
                      <a:r>
                        <a:rPr lang="en-US" sz="1400" baseline="0" dirty="0" smtClean="0">
                          <a:latin typeface="+mn-lt"/>
                        </a:rPr>
                        <a:t> Services</a:t>
                      </a:r>
                      <a:endParaRPr lang="en-US" sz="1400" dirty="0">
                        <a:latin typeface="+mn-lt"/>
                      </a:endParaRPr>
                    </a:p>
                  </a:txBody>
                  <a:tcPr/>
                </a:tc>
                <a:tc>
                  <a:txBody>
                    <a:bodyPr/>
                    <a:lstStyle/>
                    <a:p>
                      <a:pPr algn="ctr"/>
                      <a:r>
                        <a:rPr lang="en-US" sz="1600" dirty="0" smtClean="0"/>
                        <a:t>3.0</a:t>
                      </a:r>
                      <a:endParaRPr lang="en-US" sz="1600" dirty="0"/>
                    </a:p>
                  </a:txBody>
                  <a:tcPr/>
                </a:tc>
                <a:tc>
                  <a:txBody>
                    <a:bodyPr/>
                    <a:lstStyle/>
                    <a:p>
                      <a:pPr algn="ctr"/>
                      <a:r>
                        <a:rPr lang="en-US" sz="1600" dirty="0" smtClean="0"/>
                        <a:t>0.3</a:t>
                      </a:r>
                      <a:endParaRPr lang="en-US" sz="1600" dirty="0"/>
                    </a:p>
                  </a:txBody>
                  <a:tcPr/>
                </a:tc>
                <a:tc>
                  <a:txBody>
                    <a:bodyPr/>
                    <a:lstStyle/>
                    <a:p>
                      <a:pPr algn="ctr"/>
                      <a:r>
                        <a:rPr lang="en-US" sz="1600" dirty="0" smtClean="0"/>
                        <a:t>5.6</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a:r>
                        <a:rPr lang="en-US" sz="1600" dirty="0" smtClean="0"/>
                        <a:t>2.9</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smtClean="0"/>
                        <a:t>0.6</a:t>
                      </a:r>
                      <a:endParaRPr lang="en-US" sz="1600" dirty="0"/>
                    </a:p>
                  </a:txBody>
                  <a:tcPr/>
                </a:tc>
                <a:tc>
                  <a:txBody>
                    <a:bodyPr/>
                    <a:lstStyle/>
                    <a:p>
                      <a:pPr algn="ctr"/>
                      <a:r>
                        <a:rPr lang="en-US" sz="1600" dirty="0" smtClean="0"/>
                        <a:t>5.4</a:t>
                      </a:r>
                      <a:endParaRPr lang="en-US" sz="1600" dirty="0"/>
                    </a:p>
                  </a:txBody>
                  <a:tcPr/>
                </a:tc>
              </a:tr>
            </a:tbl>
          </a:graphicData>
        </a:graphic>
      </p:graphicFrame>
      <p:sp>
        <p:nvSpPr>
          <p:cNvPr id="6"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8" name="Rectangle 7"/>
          <p:cNvSpPr/>
          <p:nvPr/>
        </p:nvSpPr>
        <p:spPr>
          <a:xfrm>
            <a:off x="445293" y="3821668"/>
            <a:ext cx="5575250" cy="646331"/>
          </a:xfrm>
          <a:prstGeom prst="rect">
            <a:avLst/>
          </a:prstGeom>
        </p:spPr>
        <p:txBody>
          <a:bodyPr wrap="square">
            <a:spAutoFit/>
          </a:bodyPr>
          <a:lstStyle/>
          <a:p>
            <a:pPr fontAlgn="ctr"/>
            <a:r>
              <a:rPr lang="en-US" sz="900" dirty="0">
                <a:solidFill>
                  <a:srgbClr val="000514"/>
                </a:solidFill>
                <a:latin typeface="Arial Narrow" panose="020B0606020202030204" pitchFamily="34" charset="0"/>
              </a:rPr>
              <a:t>ᵃPercentages are weighted percentages</a:t>
            </a:r>
            <a:r>
              <a:rPr lang="en-US" sz="900" dirty="0" smtClean="0">
                <a:solidFill>
                  <a:srgbClr val="000514"/>
                </a:solidFill>
                <a:latin typeface="Arial Narrow" panose="020B0606020202030204" pitchFamily="34" charset="0"/>
              </a:rPr>
              <a:t>. Of those needing services, the percentage who did not receive the service. </a:t>
            </a:r>
            <a:endParaRPr lang="en-US" sz="900" dirty="0">
              <a:solidFill>
                <a:srgbClr val="000514"/>
              </a:solidFill>
              <a:latin typeface="Arial Narrow" panose="020B0606020202030204" pitchFamily="34" charset="0"/>
            </a:endParaRPr>
          </a:p>
          <a:p>
            <a:pPr fontAlgn="ctr"/>
            <a:r>
              <a:rPr lang="en-US" sz="900" dirty="0" smtClean="0">
                <a:solidFill>
                  <a:srgbClr val="000514"/>
                </a:solidFill>
                <a:latin typeface="Arial Narrow" panose="020B0606020202030204" pitchFamily="34" charset="0"/>
              </a:rPr>
              <a:t>ᵇ95% </a:t>
            </a:r>
            <a:r>
              <a:rPr lang="en-US" sz="900" dirty="0">
                <a:solidFill>
                  <a:srgbClr val="000514"/>
                </a:solidFill>
                <a:latin typeface="Arial Narrow" panose="020B0606020202030204" pitchFamily="34" charset="0"/>
              </a:rPr>
              <a:t>Confidence Intervals (CIs) incorporate weighted </a:t>
            </a:r>
            <a:r>
              <a:rPr lang="en-US" sz="900" dirty="0" smtClean="0">
                <a:solidFill>
                  <a:srgbClr val="000514"/>
                </a:solidFill>
                <a:latin typeface="Arial Narrow" panose="020B0606020202030204" pitchFamily="34" charset="0"/>
              </a:rPr>
              <a:t>percentages.</a:t>
            </a:r>
          </a:p>
          <a:p>
            <a:r>
              <a:rPr lang="en-US" sz="900" dirty="0">
                <a:solidFill>
                  <a:srgbClr val="000514"/>
                </a:solidFill>
                <a:latin typeface="Arial Narrow" panose="020B0606020202030204" pitchFamily="34" charset="0"/>
              </a:rPr>
              <a:t>Data Source: </a:t>
            </a:r>
            <a:r>
              <a:rPr lang="en-US" sz="900" dirty="0" smtClean="0">
                <a:solidFill>
                  <a:srgbClr val="000514"/>
                </a:solidFill>
                <a:latin typeface="Arial Narrow" panose="020B0606020202030204" pitchFamily="34" charset="0"/>
              </a:rPr>
              <a:t>2009-2014 </a:t>
            </a:r>
            <a:r>
              <a:rPr lang="en-US" sz="900" dirty="0">
                <a:solidFill>
                  <a:srgbClr val="000514"/>
                </a:solidFill>
                <a:latin typeface="Arial Narrow" panose="020B0606020202030204" pitchFamily="34" charset="0"/>
              </a:rPr>
              <a:t>Weighted </a:t>
            </a:r>
            <a:r>
              <a:rPr lang="en-US" sz="900" dirty="0" smtClean="0">
                <a:solidFill>
                  <a:srgbClr val="000514"/>
                </a:solidFill>
                <a:latin typeface="Arial Narrow" panose="020B0606020202030204" pitchFamily="34" charset="0"/>
              </a:rPr>
              <a:t>North </a:t>
            </a:r>
            <a:r>
              <a:rPr lang="en-US" sz="900" dirty="0">
                <a:solidFill>
                  <a:srgbClr val="000514"/>
                </a:solidFill>
                <a:latin typeface="Arial Narrow" panose="020B0606020202030204" pitchFamily="34" charset="0"/>
              </a:rPr>
              <a:t>Carolina MMP Data (data as of </a:t>
            </a:r>
            <a:r>
              <a:rPr lang="en-US" sz="900" dirty="0" smtClean="0">
                <a:solidFill>
                  <a:srgbClr val="000514"/>
                </a:solidFill>
                <a:latin typeface="Arial Narrow" panose="020B0606020202030204" pitchFamily="34" charset="0"/>
              </a:rPr>
              <a:t>August 4, 2016).  </a:t>
            </a:r>
            <a:endParaRPr lang="en-US" sz="900" dirty="0">
              <a:solidFill>
                <a:srgbClr val="000514"/>
              </a:solidFill>
              <a:latin typeface="Arial Narrow" panose="020B0606020202030204" pitchFamily="34" charset="0"/>
            </a:endParaRPr>
          </a:p>
          <a:p>
            <a:pPr fontAlgn="ctr"/>
            <a:endParaRPr lang="en-US" sz="900" dirty="0">
              <a:solidFill>
                <a:srgbClr val="000514"/>
              </a:solidFill>
            </a:endParaRPr>
          </a:p>
        </p:txBody>
      </p:sp>
      <p:pic>
        <p:nvPicPr>
          <p:cNvPr id="10"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666976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smtClean="0">
                <a:latin typeface="Candara" panose="020E0502030303020204" pitchFamily="34" charset="0"/>
              </a:rPr>
              <a:t>Want More Information? </a:t>
            </a:r>
            <a:endParaRPr lang="en-US" sz="4000" dirty="0">
              <a:latin typeface="Candara" panose="020E0502030303020204" pitchFamily="34" charset="0"/>
            </a:endParaRPr>
          </a:p>
        </p:txBody>
      </p:sp>
      <p:sp>
        <p:nvSpPr>
          <p:cNvPr id="6"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latin typeface="Arial" charset="0"/>
                <a:cs typeface="Arial" charset="0"/>
              </a:rPr>
              <a:t>HIV/STD Surveillance Unit</a:t>
            </a:r>
          </a:p>
        </p:txBody>
      </p:sp>
      <p:pic>
        <p:nvPicPr>
          <p:cNvPr id="10"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Content Placeholder 2"/>
          <p:cNvSpPr>
            <a:spLocks noGrp="1"/>
          </p:cNvSpPr>
          <p:nvPr>
            <p:ph idx="1"/>
          </p:nvPr>
        </p:nvSpPr>
        <p:spPr>
          <a:xfrm>
            <a:off x="420594" y="1219200"/>
            <a:ext cx="8229600" cy="4525963"/>
          </a:xfrm>
        </p:spPr>
        <p:txBody>
          <a:bodyPr/>
          <a:lstStyle/>
          <a:p>
            <a:r>
              <a:rPr lang="en-US" sz="2800" dirty="0" smtClean="0">
                <a:latin typeface="Candara" panose="020E0502030303020204" pitchFamily="34" charset="0"/>
              </a:rPr>
              <a:t>Centers for Disease Control and Prevention (CDC)</a:t>
            </a:r>
          </a:p>
          <a:p>
            <a:pPr marL="0" indent="0" algn="ctr">
              <a:buNone/>
            </a:pPr>
            <a:r>
              <a:rPr lang="en-US" sz="2000" u="sng" dirty="0">
                <a:solidFill>
                  <a:schemeClr val="tx2"/>
                </a:solidFill>
                <a:latin typeface="Candara" panose="020E0502030303020204" pitchFamily="34" charset="0"/>
              </a:rPr>
              <a:t>http://www.cdc.gov/hiv/statistics/systems/mmp</a:t>
            </a:r>
            <a:r>
              <a:rPr lang="en-US" sz="2000" u="sng" dirty="0" smtClean="0">
                <a:solidFill>
                  <a:schemeClr val="tx2"/>
                </a:solidFill>
                <a:latin typeface="Candara" panose="020E0502030303020204" pitchFamily="34" charset="0"/>
              </a:rPr>
              <a:t>/</a:t>
            </a:r>
          </a:p>
          <a:p>
            <a:pPr marL="0" indent="0">
              <a:buNone/>
            </a:pPr>
            <a:endParaRPr lang="en-US" sz="2000" dirty="0" smtClean="0">
              <a:latin typeface="Candara" panose="020E0502030303020204" pitchFamily="34" charset="0"/>
            </a:endParaRPr>
          </a:p>
          <a:p>
            <a:r>
              <a:rPr lang="en-US" sz="2800" dirty="0" smtClean="0">
                <a:latin typeface="Candara" panose="020E0502030303020204" pitchFamily="34" charset="0"/>
              </a:rPr>
              <a:t>North Carolina MMP</a:t>
            </a:r>
          </a:p>
          <a:p>
            <a:pPr lvl="1"/>
            <a:r>
              <a:rPr lang="en-US" sz="2400" dirty="0" smtClean="0">
                <a:latin typeface="Candara" panose="020E0502030303020204" pitchFamily="34" charset="0"/>
              </a:rPr>
              <a:t>Project Coordinator: Mark Turner, MPH</a:t>
            </a:r>
          </a:p>
          <a:p>
            <a:pPr lvl="2"/>
            <a:r>
              <a:rPr lang="en-US" sz="1600" dirty="0">
                <a:latin typeface="Candara" panose="020E0502030303020204" pitchFamily="34" charset="0"/>
              </a:rPr>
              <a:t>Phone: 919-715-9122, ext. </a:t>
            </a:r>
            <a:r>
              <a:rPr lang="en-US" sz="1600" dirty="0" smtClean="0">
                <a:latin typeface="Candara" panose="020E0502030303020204" pitchFamily="34" charset="0"/>
              </a:rPr>
              <a:t>301; Email: mark.turner@dhhs.nc.gov</a:t>
            </a:r>
          </a:p>
          <a:p>
            <a:pPr marL="914400" lvl="2" indent="0">
              <a:buNone/>
            </a:pPr>
            <a:endParaRPr lang="en-US" sz="1200" dirty="0" smtClean="0">
              <a:latin typeface="Candara" panose="020E0502030303020204" pitchFamily="34" charset="0"/>
            </a:endParaRPr>
          </a:p>
          <a:p>
            <a:pPr marL="0" indent="0">
              <a:buNone/>
            </a:pPr>
            <a:endParaRPr lang="en-US" sz="2800" u="sng" dirty="0" smtClean="0">
              <a:solidFill>
                <a:schemeClr val="tx2"/>
              </a:solidFill>
            </a:endParaRPr>
          </a:p>
          <a:p>
            <a:pPr marL="0" indent="0">
              <a:buNone/>
            </a:pPr>
            <a:endParaRPr lang="en-US" sz="2800" dirty="0" smtClean="0"/>
          </a:p>
          <a:p>
            <a:pPr marL="0" indent="0">
              <a:buNone/>
            </a:pPr>
            <a:endParaRPr lang="en-US" sz="2800" dirty="0" smtClean="0"/>
          </a:p>
        </p:txBody>
      </p:sp>
    </p:spTree>
    <p:extLst>
      <p:ext uri="{BB962C8B-B14F-4D97-AF65-F5344CB8AC3E}">
        <p14:creationId xmlns:p14="http://schemas.microsoft.com/office/powerpoint/2010/main" val="14356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ndara" panose="020E0502030303020204" pitchFamily="34" charset="0"/>
              </a:rPr>
              <a:t>Background of MMP (2007-2014)</a:t>
            </a:r>
            <a:endParaRPr lang="en-US" dirty="0">
              <a:latin typeface="Candara" panose="020E0502030303020204" pitchFamily="34" charset="0"/>
            </a:endParaRPr>
          </a:p>
        </p:txBody>
      </p:sp>
      <p:sp>
        <p:nvSpPr>
          <p:cNvPr id="10" name="Content Placeholder 9"/>
          <p:cNvSpPr>
            <a:spLocks noGrp="1"/>
          </p:cNvSpPr>
          <p:nvPr>
            <p:ph sz="half" idx="1"/>
          </p:nvPr>
        </p:nvSpPr>
        <p:spPr>
          <a:xfrm>
            <a:off x="450503" y="1455737"/>
            <a:ext cx="4038600" cy="4525963"/>
          </a:xfrm>
        </p:spPr>
        <p:txBody>
          <a:bodyPr/>
          <a:lstStyle/>
          <a:p>
            <a:r>
              <a:rPr lang="en-US" sz="2400" dirty="0">
                <a:latin typeface="Candara" panose="020E0502030303020204" pitchFamily="34" charset="0"/>
              </a:rPr>
              <a:t>23 project areas</a:t>
            </a:r>
          </a:p>
          <a:p>
            <a:r>
              <a:rPr lang="en-US" sz="2400" dirty="0">
                <a:latin typeface="Candara" panose="020E0502030303020204" pitchFamily="34" charset="0"/>
              </a:rPr>
              <a:t>Interview + medical record data</a:t>
            </a:r>
          </a:p>
          <a:p>
            <a:r>
              <a:rPr lang="en-US" sz="2400" dirty="0">
                <a:latin typeface="Candara" panose="020E0502030303020204" pitchFamily="34" charset="0"/>
              </a:rPr>
              <a:t>Representative sample of </a:t>
            </a:r>
            <a:r>
              <a:rPr lang="en-US" sz="2400" b="1" dirty="0">
                <a:latin typeface="Candara" panose="020E0502030303020204" pitchFamily="34" charset="0"/>
              </a:rPr>
              <a:t>people in care</a:t>
            </a:r>
          </a:p>
          <a:p>
            <a:r>
              <a:rPr lang="en-US" sz="2400" dirty="0">
                <a:latin typeface="Candara" panose="020E0502030303020204" pitchFamily="34" charset="0"/>
              </a:rPr>
              <a:t>Goals</a:t>
            </a:r>
          </a:p>
          <a:p>
            <a:pPr lvl="1"/>
            <a:r>
              <a:rPr lang="en-US" sz="2000" dirty="0">
                <a:latin typeface="Candara" panose="020E0502030303020204" pitchFamily="34" charset="0"/>
              </a:rPr>
              <a:t>Understanding health care experience and behaviors</a:t>
            </a:r>
          </a:p>
          <a:p>
            <a:pPr lvl="1"/>
            <a:r>
              <a:rPr lang="en-US" sz="2000" dirty="0">
                <a:latin typeface="Candara" panose="020E0502030303020204" pitchFamily="34" charset="0"/>
              </a:rPr>
              <a:t>Understanding unmet needs</a:t>
            </a:r>
          </a:p>
          <a:p>
            <a:pPr lvl="1"/>
            <a:r>
              <a:rPr lang="en-US" sz="2000" dirty="0">
                <a:latin typeface="Candara" panose="020E0502030303020204" pitchFamily="34" charset="0"/>
              </a:rPr>
              <a:t>Evaluating effectiveness of prevention measures </a:t>
            </a:r>
          </a:p>
          <a:p>
            <a:endParaRPr lang="en-US" sz="2400" b="1" dirty="0">
              <a:latin typeface="Candara" panose="020E0502030303020204" pitchFamily="34" charset="0"/>
            </a:endParaRPr>
          </a:p>
          <a:p>
            <a:pPr marL="0" indent="0">
              <a:buNone/>
            </a:pPr>
            <a:endParaRPr lang="en-US" sz="2400" dirty="0">
              <a:latin typeface="Candara" panose="020E0502030303020204" pitchFamily="34" charset="0"/>
            </a:endParaRPr>
          </a:p>
        </p:txBody>
      </p:sp>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7" name="Content Placeholder 2"/>
          <p:cNvSpPr>
            <a:spLocks noGrp="1"/>
          </p:cNvSpPr>
          <p:nvPr/>
        </p:nvSpPr>
        <p:spPr bwMode="auto">
          <a:xfrm>
            <a:off x="327464" y="1508918"/>
            <a:ext cx="7902136"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buClr>
                <a:srgbClr val="FFCC00"/>
              </a:buClr>
            </a:pPr>
            <a:endParaRPr lang="en-US" b="1" dirty="0" smtClean="0">
              <a:solidFill>
                <a:srgbClr val="000514"/>
              </a:solidFill>
            </a:endParaRPr>
          </a:p>
        </p:txBody>
      </p:sp>
      <p:pic>
        <p:nvPicPr>
          <p:cNvPr id="8" name="Picture 7" descr="Map of Participating States and Cit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981199"/>
            <a:ext cx="3807552" cy="277444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976795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latin typeface="Candara" panose="020E0502030303020204" pitchFamily="34" charset="0"/>
              </a:rPr>
              <a:t>Methods</a:t>
            </a:r>
            <a:endParaRPr lang="en-US" dirty="0">
              <a:latin typeface="Candara" panose="020E0502030303020204" pitchFamily="34" charset="0"/>
            </a:endParaRPr>
          </a:p>
        </p:txBody>
      </p:sp>
      <p:sp>
        <p:nvSpPr>
          <p:cNvPr id="9" name="Content Placeholder 8"/>
          <p:cNvSpPr>
            <a:spLocks noGrp="1"/>
          </p:cNvSpPr>
          <p:nvPr>
            <p:ph idx="1"/>
          </p:nvPr>
        </p:nvSpPr>
        <p:spPr/>
        <p:txBody>
          <a:bodyPr/>
          <a:lstStyle/>
          <a:p>
            <a:r>
              <a:rPr lang="en-US" dirty="0" smtClean="0">
                <a:latin typeface="Candara" panose="020E0502030303020204" pitchFamily="34" charset="0"/>
              </a:rPr>
              <a:t>MMP medical abstraction and interview data from 2009 to 2014</a:t>
            </a:r>
          </a:p>
          <a:p>
            <a:pPr lvl="1"/>
            <a:r>
              <a:rPr lang="en-US" dirty="0" smtClean="0">
                <a:latin typeface="Candara" panose="020E0502030303020204" pitchFamily="34" charset="0"/>
              </a:rPr>
              <a:t>Data weighted to account for clustering and bias</a:t>
            </a:r>
          </a:p>
          <a:p>
            <a:pPr lvl="1"/>
            <a:r>
              <a:rPr lang="en-US" dirty="0" smtClean="0">
                <a:latin typeface="Candara" panose="020E0502030303020204" pitchFamily="34" charset="0"/>
              </a:rPr>
              <a:t>Population estimates and 95% confidence intervals generated</a:t>
            </a:r>
          </a:p>
          <a:p>
            <a:r>
              <a:rPr lang="en-US" dirty="0" smtClean="0">
                <a:latin typeface="Candara" panose="020E0502030303020204" pitchFamily="34" charset="0"/>
              </a:rPr>
              <a:t>Looking at variables specifically to examine demographics, clinical care, and services accessed</a:t>
            </a:r>
          </a:p>
          <a:p>
            <a:endParaRPr lang="en-US" dirty="0">
              <a:latin typeface="Candara" panose="020E0502030303020204" pitchFamily="34" charset="0"/>
            </a:endParaRPr>
          </a:p>
        </p:txBody>
      </p:sp>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7"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909239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latin typeface="Candara" panose="020E0502030303020204" pitchFamily="34" charset="0"/>
              </a:rPr>
              <a:t>Basic demographics of people in </a:t>
            </a:r>
            <a:r>
              <a:rPr lang="en-US" dirty="0" err="1" smtClean="0">
                <a:latin typeface="Candara" panose="020E0502030303020204" pitchFamily="34" charset="0"/>
              </a:rPr>
              <a:t>hiv</a:t>
            </a:r>
            <a:r>
              <a:rPr lang="en-US" dirty="0" smtClean="0">
                <a:latin typeface="Candara" panose="020E0502030303020204" pitchFamily="34" charset="0"/>
              </a:rPr>
              <a:t> care</a:t>
            </a:r>
            <a:endParaRPr lang="en-US" dirty="0">
              <a:latin typeface="Candara" panose="020E0502030303020204" pitchFamily="34" charset="0"/>
            </a:endParaRPr>
          </a:p>
        </p:txBody>
      </p:sp>
      <p:sp>
        <p:nvSpPr>
          <p:cNvPr id="9" name="Content Placeholder 8"/>
          <p:cNvSpPr>
            <a:spLocks noGrp="1"/>
          </p:cNvSpPr>
          <p:nvPr>
            <p:ph type="body" idx="1"/>
          </p:nvPr>
        </p:nvSpPr>
        <p:spPr/>
        <p:txBody>
          <a:bodyPr/>
          <a:lstStyle/>
          <a:p>
            <a:endParaRPr lang="en-US" dirty="0">
              <a:latin typeface="Candara" panose="020E0502030303020204" pitchFamily="34" charset="0"/>
            </a:endParaRPr>
          </a:p>
        </p:txBody>
      </p:sp>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pic>
        <p:nvPicPr>
          <p:cNvPr id="7" name="Picture 2" descr="PublicHealth_vert_20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3">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427688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75" y="0"/>
            <a:ext cx="8229600" cy="914400"/>
          </a:xfrm>
        </p:spPr>
        <p:txBody>
          <a:bodyPr/>
          <a:lstStyle/>
          <a:p>
            <a:r>
              <a:rPr lang="en-US" sz="3200" dirty="0" smtClean="0">
                <a:latin typeface="Candara" panose="020E0502030303020204" pitchFamily="34" charset="0"/>
              </a:rPr>
              <a:t>Demographic Results, MMP vs </a:t>
            </a:r>
            <a:r>
              <a:rPr lang="en-US" sz="3200" dirty="0" err="1" smtClean="0">
                <a:latin typeface="Candara" panose="020E0502030303020204" pitchFamily="34" charset="0"/>
              </a:rPr>
              <a:t>eHARS</a:t>
            </a:r>
            <a:r>
              <a:rPr lang="en-US" sz="3200" dirty="0" smtClean="0">
                <a:latin typeface="Candara" panose="020E0502030303020204" pitchFamily="34" charset="0"/>
              </a:rPr>
              <a:t>, 2014</a:t>
            </a:r>
            <a:endParaRPr lang="en-US" sz="32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8427378"/>
              </p:ext>
            </p:extLst>
          </p:nvPr>
        </p:nvGraphicFramePr>
        <p:xfrm>
          <a:off x="482831" y="861459"/>
          <a:ext cx="8513849" cy="4985429"/>
        </p:xfrm>
        <a:graphic>
          <a:graphicData uri="http://schemas.openxmlformats.org/drawingml/2006/table">
            <a:tbl>
              <a:tblPr firstRow="1" bandRow="1">
                <a:tableStyleId>{6E25E649-3F16-4E02-A733-19D2CDBF48F0}</a:tableStyleId>
              </a:tblPr>
              <a:tblGrid>
                <a:gridCol w="2881317"/>
                <a:gridCol w="1055452"/>
                <a:gridCol w="914400"/>
                <a:gridCol w="878840"/>
                <a:gridCol w="2783840"/>
              </a:tblGrid>
              <a:tr h="1022840">
                <a:tc>
                  <a:txBody>
                    <a:bodyPr/>
                    <a:lstStyle/>
                    <a:p>
                      <a:pPr algn="l"/>
                      <a:endParaRPr lang="en-US" sz="1600" b="1" dirty="0">
                        <a:latin typeface="+mn-lt"/>
                      </a:endParaRPr>
                    </a:p>
                  </a:txBody>
                  <a:tcPr anchor="ctr">
                    <a:lnL>
                      <a:noFill/>
                    </a:lnL>
                    <a:lnR>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sz="1600" dirty="0" smtClean="0">
                          <a:latin typeface="+mn-lt"/>
                        </a:rPr>
                        <a:t>2014</a:t>
                      </a:r>
                      <a:r>
                        <a:rPr lang="en-US" sz="1600" baseline="0" dirty="0" smtClean="0">
                          <a:latin typeface="+mn-lt"/>
                        </a:rPr>
                        <a:t> MMP (N=222)</a:t>
                      </a:r>
                      <a:endParaRPr lang="en-US" sz="1600" dirty="0">
                        <a:latin typeface="+mn-lt"/>
                      </a:endParaRPr>
                    </a:p>
                  </a:txBody>
                  <a:tcPr anchor="ctr">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a:r>
                        <a:rPr lang="en-US" sz="1600" dirty="0" smtClean="0">
                          <a:latin typeface="+mn-lt"/>
                        </a:rPr>
                        <a:t>People Diagnosed with HIV who</a:t>
                      </a:r>
                      <a:r>
                        <a:rPr lang="en-US" sz="1600" baseline="0" dirty="0" smtClean="0">
                          <a:latin typeface="+mn-lt"/>
                        </a:rPr>
                        <a:t> Resided in NC as of 12/31/2014 (</a:t>
                      </a:r>
                      <a:r>
                        <a:rPr lang="en-US" sz="1600" baseline="0" dirty="0" err="1" smtClean="0">
                          <a:latin typeface="+mn-lt"/>
                        </a:rPr>
                        <a:t>eHARS</a:t>
                      </a:r>
                      <a:r>
                        <a:rPr lang="en-US" sz="1600" baseline="0" dirty="0" smtClean="0">
                          <a:latin typeface="+mn-lt"/>
                        </a:rPr>
                        <a:t>) (N=32,042)</a:t>
                      </a:r>
                      <a:endParaRPr lang="en-US" sz="1600" dirty="0">
                        <a:latin typeface="+mn-lt"/>
                      </a:endParaRPr>
                    </a:p>
                  </a:txBody>
                  <a:tcPr anchor="ctr">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6823">
                <a:tc>
                  <a:txBody>
                    <a:bodyPr/>
                    <a:lstStyle/>
                    <a:p>
                      <a:pPr algn="l"/>
                      <a:r>
                        <a:rPr lang="en-US" sz="1600" b="1" dirty="0" smtClean="0">
                          <a:solidFill>
                            <a:schemeClr val="bg1"/>
                          </a:solidFill>
                          <a:latin typeface="+mn-lt"/>
                        </a:rPr>
                        <a:t>Demographic</a:t>
                      </a:r>
                      <a:r>
                        <a:rPr lang="en-US" sz="1600" b="1" baseline="0" dirty="0" smtClean="0">
                          <a:solidFill>
                            <a:schemeClr val="bg1"/>
                          </a:solidFill>
                          <a:latin typeface="+mn-lt"/>
                        </a:rPr>
                        <a:t> Characteristic</a:t>
                      </a:r>
                      <a:endParaRPr lang="en-US" sz="1600" b="1" dirty="0">
                        <a:solidFill>
                          <a:schemeClr val="bg1"/>
                        </a:solidFill>
                        <a:latin typeface="+mn-lt"/>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smtClean="0">
                          <a:solidFill>
                            <a:schemeClr val="bg1"/>
                          </a:solidFill>
                          <a:latin typeface="+mn-lt"/>
                        </a:rPr>
                        <a:t>%*</a:t>
                      </a:r>
                      <a:endParaRPr lang="en-US" sz="1600" b="1" dirty="0">
                        <a:solidFill>
                          <a:schemeClr val="bg1"/>
                        </a:solidFill>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600" b="1" dirty="0" smtClean="0">
                          <a:solidFill>
                            <a:schemeClr val="bg1"/>
                          </a:solidFill>
                          <a:latin typeface="+mn-lt"/>
                        </a:rPr>
                        <a:t>95% Confidence</a:t>
                      </a:r>
                      <a:r>
                        <a:rPr lang="en-US" sz="1600" b="1" baseline="0" dirty="0" smtClean="0">
                          <a:solidFill>
                            <a:schemeClr val="bg1"/>
                          </a:solidFill>
                          <a:latin typeface="+mn-lt"/>
                        </a:rPr>
                        <a:t> Interval*</a:t>
                      </a:r>
                      <a:endParaRPr lang="en-US" sz="1600" b="1" dirty="0">
                        <a:solidFill>
                          <a:schemeClr val="bg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a:txBody>
                    <a:bodyPr/>
                    <a:lstStyle/>
                    <a:p>
                      <a:pPr algn="ctr"/>
                      <a:r>
                        <a:rPr lang="en-US" sz="1600" b="1" dirty="0" smtClean="0">
                          <a:solidFill>
                            <a:schemeClr val="bg1"/>
                          </a:solidFill>
                          <a:latin typeface="+mn-lt"/>
                        </a:rPr>
                        <a:t>%</a:t>
                      </a:r>
                      <a:endParaRPr lang="en-US" sz="1600" b="1" dirty="0">
                        <a:solidFill>
                          <a:schemeClr val="bg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03591">
                <a:tc gridSpan="4">
                  <a:txBody>
                    <a:bodyPr/>
                    <a:lstStyle/>
                    <a:p>
                      <a:pPr algn="l"/>
                      <a:r>
                        <a:rPr lang="en-US" sz="1400" b="1" dirty="0" smtClean="0">
                          <a:latin typeface="+mn-lt"/>
                        </a:rPr>
                        <a:t>Gender</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a:endParaRPr lang="en-US" sz="1400" b="1" dirty="0" smtClean="0">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r>
              <a:tr h="637541">
                <a:tc>
                  <a:txBody>
                    <a:bodyPr/>
                    <a:lstStyle/>
                    <a:p>
                      <a:pPr lvl="0"/>
                      <a:r>
                        <a:rPr lang="en-US" sz="1200" dirty="0" smtClean="0">
                          <a:latin typeface="+mn-lt"/>
                        </a:rPr>
                        <a:t> Male</a:t>
                      </a:r>
                    </a:p>
                    <a:p>
                      <a:pPr lvl="0"/>
                      <a:r>
                        <a:rPr lang="en-US" sz="1200" baseline="0" dirty="0" smtClean="0">
                          <a:latin typeface="+mn-lt"/>
                        </a:rPr>
                        <a:t> Female</a:t>
                      </a:r>
                    </a:p>
                    <a:p>
                      <a:pPr lvl="0"/>
                      <a:r>
                        <a:rPr lang="en-US" sz="1200" baseline="0" dirty="0" smtClean="0">
                          <a:latin typeface="+mn-lt"/>
                        </a:rPr>
                        <a:t> Transgender</a:t>
                      </a:r>
                    </a:p>
                  </a:txBody>
                  <a:tcPr anchor="ctr">
                    <a:solidFill>
                      <a:schemeClr val="bg1"/>
                    </a:solidFill>
                  </a:tcPr>
                </a:tc>
                <a:tc>
                  <a:txBody>
                    <a:bodyPr/>
                    <a:lstStyle/>
                    <a:p>
                      <a:pPr algn="ctr"/>
                      <a:r>
                        <a:rPr lang="en-US" sz="1200" dirty="0" smtClean="0"/>
                        <a:t>68.6</a:t>
                      </a:r>
                    </a:p>
                    <a:p>
                      <a:pPr algn="ctr"/>
                      <a:r>
                        <a:rPr lang="en-US" sz="1200" dirty="0" smtClean="0"/>
                        <a:t>27.1</a:t>
                      </a:r>
                    </a:p>
                    <a:p>
                      <a:pPr algn="ctr"/>
                      <a:r>
                        <a:rPr lang="en-US" sz="1200" dirty="0" smtClean="0"/>
                        <a:t>4.3</a:t>
                      </a:r>
                      <a:endParaRPr lang="en-US" sz="1200" dirty="0"/>
                    </a:p>
                  </a:txBody>
                  <a:tcPr>
                    <a:solidFill>
                      <a:schemeClr val="bg1"/>
                    </a:solidFill>
                  </a:tcPr>
                </a:tc>
                <a:tc>
                  <a:txBody>
                    <a:bodyPr/>
                    <a:lstStyle/>
                    <a:p>
                      <a:pPr algn="ctr"/>
                      <a:r>
                        <a:rPr lang="en-US" sz="1200" dirty="0" smtClean="0"/>
                        <a:t>62.7</a:t>
                      </a:r>
                    </a:p>
                    <a:p>
                      <a:pPr algn="ctr"/>
                      <a:r>
                        <a:rPr lang="en-US" sz="1200" dirty="0" smtClean="0"/>
                        <a:t>22.1</a:t>
                      </a:r>
                    </a:p>
                    <a:p>
                      <a:pPr algn="ctr"/>
                      <a:r>
                        <a:rPr lang="en-US" sz="1200" dirty="0" smtClean="0"/>
                        <a:t>1.2</a:t>
                      </a:r>
                      <a:endParaRPr lang="en-US" sz="1200" dirty="0"/>
                    </a:p>
                  </a:txBody>
                  <a:tcPr>
                    <a:solidFill>
                      <a:schemeClr val="bg1"/>
                    </a:solidFill>
                  </a:tcPr>
                </a:tc>
                <a:tc>
                  <a:txBody>
                    <a:bodyPr/>
                    <a:lstStyle/>
                    <a:p>
                      <a:pPr algn="ctr"/>
                      <a:r>
                        <a:rPr lang="en-US" sz="1200" dirty="0" smtClean="0"/>
                        <a:t>74.5</a:t>
                      </a:r>
                    </a:p>
                    <a:p>
                      <a:pPr algn="ctr"/>
                      <a:r>
                        <a:rPr lang="en-US" sz="1200" dirty="0" smtClean="0"/>
                        <a:t>32.2</a:t>
                      </a:r>
                    </a:p>
                    <a:p>
                      <a:pPr algn="ctr"/>
                      <a:r>
                        <a:rPr lang="en-US" sz="1200" dirty="0" smtClean="0"/>
                        <a:t>7.3</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200" dirty="0" smtClean="0"/>
                        <a:t>71.4</a:t>
                      </a:r>
                    </a:p>
                    <a:p>
                      <a:pPr algn="ctr"/>
                      <a:r>
                        <a:rPr lang="en-US" sz="1200" dirty="0" smtClean="0"/>
                        <a:t>28.6</a:t>
                      </a:r>
                    </a:p>
                    <a:p>
                      <a:pPr algn="ctr"/>
                      <a:r>
                        <a:rPr lang="en-US" sz="1200" dirty="0" smtClean="0"/>
                        <a:t>N/A</a:t>
                      </a:r>
                      <a:endParaRPr lang="en-US" sz="1200" dirty="0"/>
                    </a:p>
                  </a:txBody>
                  <a:tcPr>
                    <a:lnL w="12700" cap="flat" cmpd="sng" algn="ctr">
                      <a:solidFill>
                        <a:schemeClr val="tx1"/>
                      </a:solidFill>
                      <a:prstDash val="solid"/>
                      <a:round/>
                      <a:headEnd type="none" w="med" len="med"/>
                      <a:tailEnd type="none" w="med" len="med"/>
                    </a:lnL>
                    <a:solidFill>
                      <a:schemeClr val="bg1"/>
                    </a:solidFill>
                  </a:tcPr>
                </a:tc>
              </a:tr>
              <a:tr h="303591">
                <a:tc gridSpan="4">
                  <a:txBody>
                    <a:bodyPr/>
                    <a:lstStyle/>
                    <a:p>
                      <a:r>
                        <a:rPr lang="en-US" sz="1400" b="1" dirty="0" smtClean="0">
                          <a:latin typeface="+mn-lt"/>
                        </a:rPr>
                        <a:t>Sexual</a:t>
                      </a:r>
                      <a:r>
                        <a:rPr lang="en-US" sz="1400" b="1" baseline="0" dirty="0" smtClean="0">
                          <a:latin typeface="+mn-lt"/>
                        </a:rPr>
                        <a:t> Orientation</a:t>
                      </a:r>
                      <a:endParaRPr lang="en-US" sz="1400" b="1" dirty="0">
                        <a:latin typeface="+mn-lt"/>
                      </a:endParaRPr>
                    </a:p>
                  </a:txBody>
                  <a:tcPr anchor="ct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400" b="1" dirty="0">
                        <a:latin typeface="+mn-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r>
              <a:tr h="819696">
                <a:tc>
                  <a:txBody>
                    <a:bodyPr/>
                    <a:lstStyle/>
                    <a:p>
                      <a:r>
                        <a:rPr lang="en-US" sz="1200" dirty="0" smtClean="0">
                          <a:latin typeface="+mn-lt"/>
                        </a:rPr>
                        <a:t> Homosexual</a:t>
                      </a:r>
                    </a:p>
                    <a:p>
                      <a:r>
                        <a:rPr lang="en-US" sz="1200" baseline="0" dirty="0" smtClean="0">
                          <a:latin typeface="+mn-lt"/>
                        </a:rPr>
                        <a:t> Heterosexual</a:t>
                      </a:r>
                    </a:p>
                    <a:p>
                      <a:r>
                        <a:rPr lang="en-US" sz="1200" baseline="0" dirty="0" smtClean="0">
                          <a:latin typeface="+mn-lt"/>
                        </a:rPr>
                        <a:t> Bisexual</a:t>
                      </a:r>
                    </a:p>
                    <a:p>
                      <a:r>
                        <a:rPr lang="en-US" sz="1200" baseline="0" dirty="0" smtClean="0">
                          <a:latin typeface="+mn-lt"/>
                        </a:rPr>
                        <a:t> Other/Unclassified</a:t>
                      </a:r>
                    </a:p>
                  </a:txBody>
                  <a:tcPr anchor="ctr">
                    <a:solidFill>
                      <a:schemeClr val="bg1"/>
                    </a:solidFill>
                  </a:tcPr>
                </a:tc>
                <a:tc>
                  <a:txBody>
                    <a:bodyPr/>
                    <a:lstStyle/>
                    <a:p>
                      <a:pPr algn="ctr"/>
                      <a:r>
                        <a:rPr lang="en-US" sz="1200" dirty="0" smtClean="0"/>
                        <a:t>51.3</a:t>
                      </a:r>
                    </a:p>
                    <a:p>
                      <a:pPr algn="ctr"/>
                      <a:r>
                        <a:rPr lang="en-US" sz="1200" dirty="0" smtClean="0"/>
                        <a:t>39.0</a:t>
                      </a:r>
                    </a:p>
                    <a:p>
                      <a:pPr algn="ctr"/>
                      <a:r>
                        <a:rPr lang="en-US" sz="1200" dirty="0" smtClean="0"/>
                        <a:t>9.6</a:t>
                      </a:r>
                    </a:p>
                    <a:p>
                      <a:pPr algn="ctr"/>
                      <a:r>
                        <a:rPr lang="en-US" sz="1200" dirty="0" smtClean="0"/>
                        <a:t>0.0</a:t>
                      </a:r>
                    </a:p>
                  </a:txBody>
                  <a:tcPr>
                    <a:solidFill>
                      <a:schemeClr val="bg1"/>
                    </a:solidFill>
                  </a:tcPr>
                </a:tc>
                <a:tc>
                  <a:txBody>
                    <a:bodyPr/>
                    <a:lstStyle/>
                    <a:p>
                      <a:pPr algn="ctr"/>
                      <a:r>
                        <a:rPr lang="en-US" sz="1200" dirty="0" smtClean="0"/>
                        <a:t>44.6</a:t>
                      </a:r>
                    </a:p>
                    <a:p>
                      <a:pPr algn="ctr"/>
                      <a:r>
                        <a:rPr lang="en-US" sz="1200" dirty="0" smtClean="0"/>
                        <a:t>32.4</a:t>
                      </a:r>
                    </a:p>
                    <a:p>
                      <a:pPr algn="ctr"/>
                      <a:r>
                        <a:rPr lang="en-US" sz="1200" dirty="0" smtClean="0"/>
                        <a:t>5.8</a:t>
                      </a:r>
                    </a:p>
                    <a:p>
                      <a:pPr algn="ctr"/>
                      <a:r>
                        <a:rPr lang="en-US" sz="1200" dirty="0" smtClean="0"/>
                        <a:t>N/A</a:t>
                      </a:r>
                      <a:endParaRPr lang="en-US" sz="1200" dirty="0"/>
                    </a:p>
                  </a:txBody>
                  <a:tcPr>
                    <a:solidFill>
                      <a:schemeClr val="bg1"/>
                    </a:solidFill>
                  </a:tcPr>
                </a:tc>
                <a:tc>
                  <a:txBody>
                    <a:bodyPr/>
                    <a:lstStyle/>
                    <a:p>
                      <a:pPr algn="ctr"/>
                      <a:r>
                        <a:rPr lang="en-US" sz="1200" dirty="0" smtClean="0"/>
                        <a:t>58.1</a:t>
                      </a:r>
                    </a:p>
                    <a:p>
                      <a:pPr algn="ctr"/>
                      <a:r>
                        <a:rPr lang="en-US" sz="1200" dirty="0" smtClean="0"/>
                        <a:t>45.7</a:t>
                      </a:r>
                    </a:p>
                    <a:p>
                      <a:pPr algn="ctr"/>
                      <a:r>
                        <a:rPr lang="en-US" sz="1200" dirty="0" smtClean="0"/>
                        <a:t>13.5</a:t>
                      </a:r>
                    </a:p>
                    <a:p>
                      <a:pPr algn="ctr"/>
                      <a:r>
                        <a:rPr lang="en-US" sz="1200" dirty="0" smtClean="0"/>
                        <a:t>N/A</a:t>
                      </a:r>
                      <a:endParaRPr lang="en-US" sz="1200"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200" dirty="0" smtClean="0"/>
                        <a:t>54.9</a:t>
                      </a:r>
                    </a:p>
                    <a:p>
                      <a:pPr algn="ctr"/>
                      <a:r>
                        <a:rPr lang="en-US" sz="1200" dirty="0" smtClean="0"/>
                        <a:t>33.4</a:t>
                      </a:r>
                    </a:p>
                    <a:p>
                      <a:pPr algn="ctr"/>
                      <a:r>
                        <a:rPr lang="en-US" sz="1200" dirty="0" smtClean="0"/>
                        <a:t>N/A</a:t>
                      </a:r>
                    </a:p>
                    <a:p>
                      <a:pPr algn="ctr"/>
                      <a:r>
                        <a:rPr lang="en-US" sz="1200" dirty="0" smtClean="0"/>
                        <a:t>11.7</a:t>
                      </a:r>
                      <a:endParaRPr lang="en-US" sz="1200" dirty="0"/>
                    </a:p>
                  </a:txBody>
                  <a:tcPr>
                    <a:lnL w="12700" cap="flat" cmpd="sng" algn="ctr">
                      <a:solidFill>
                        <a:schemeClr val="tx1"/>
                      </a:solidFill>
                      <a:prstDash val="solid"/>
                      <a:round/>
                      <a:headEnd type="none" w="med" len="med"/>
                      <a:tailEnd type="none" w="med" len="med"/>
                    </a:lnL>
                    <a:solidFill>
                      <a:schemeClr val="bg1"/>
                    </a:solidFill>
                  </a:tcPr>
                </a:tc>
              </a:tr>
              <a:tr h="303591">
                <a:tc gridSpan="4">
                  <a:txBody>
                    <a:bodyPr/>
                    <a:lstStyle/>
                    <a:p>
                      <a:r>
                        <a:rPr lang="en-US" sz="1400" b="1" dirty="0" smtClean="0">
                          <a:latin typeface="+mn-lt"/>
                        </a:rPr>
                        <a:t>Race/Ethnicity</a:t>
                      </a:r>
                      <a:endParaRPr lang="en-US" sz="1400" b="1" dirty="0">
                        <a:latin typeface="+mn-lt"/>
                      </a:endParaRPr>
                    </a:p>
                  </a:txBody>
                  <a:tcPr anchor="ctr">
                    <a:lnR w="12700" cap="flat" cmpd="sng" algn="ctr">
                      <a:solidFill>
                        <a:schemeClr val="tx1"/>
                      </a:solidFill>
                      <a:prstDash val="solid"/>
                      <a:round/>
                      <a:headEnd type="none" w="med" len="med"/>
                      <a:tailEnd type="none" w="med" len="med"/>
                    </a:lnR>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400" b="1" dirty="0">
                        <a:latin typeface="+mn-lt"/>
                      </a:endParaRPr>
                    </a:p>
                  </a:txBody>
                  <a:tcPr anchor="ctr">
                    <a:lnL w="12700" cap="flat" cmpd="sng" algn="ctr">
                      <a:solidFill>
                        <a:schemeClr val="tx1"/>
                      </a:solidFill>
                      <a:prstDash val="solid"/>
                      <a:round/>
                      <a:headEnd type="none" w="med" len="med"/>
                      <a:tailEnd type="none" w="med" len="med"/>
                    </a:lnL>
                    <a:solidFill>
                      <a:schemeClr val="accent4"/>
                    </a:solidFill>
                  </a:tcPr>
                </a:tc>
              </a:tr>
              <a:tr h="962069">
                <a:tc>
                  <a:txBody>
                    <a:bodyPr/>
                    <a:lstStyle/>
                    <a:p>
                      <a:r>
                        <a:rPr lang="en-US" sz="1200" baseline="0" dirty="0" smtClean="0">
                          <a:latin typeface="+mn-lt"/>
                        </a:rPr>
                        <a:t> Black/African American**</a:t>
                      </a:r>
                    </a:p>
                    <a:p>
                      <a:r>
                        <a:rPr lang="en-US" sz="1200" baseline="0" dirty="0" smtClean="0">
                          <a:latin typeface="+mn-lt"/>
                        </a:rPr>
                        <a:t> Hispanic/Latino</a:t>
                      </a:r>
                    </a:p>
                    <a:p>
                      <a:r>
                        <a:rPr lang="en-US" sz="1200" baseline="0" dirty="0" smtClean="0">
                          <a:latin typeface="+mn-lt"/>
                        </a:rPr>
                        <a:t> White/Caucasian**</a:t>
                      </a:r>
                    </a:p>
                    <a:p>
                      <a:r>
                        <a:rPr lang="en-US" sz="1200" baseline="0" dirty="0" smtClean="0">
                          <a:latin typeface="+mn-lt"/>
                        </a:rPr>
                        <a:t> Other***</a:t>
                      </a:r>
                    </a:p>
                  </a:txBody>
                  <a:tcPr anchor="ctr">
                    <a:solidFill>
                      <a:schemeClr val="bg1"/>
                    </a:solidFill>
                  </a:tcPr>
                </a:tc>
                <a:tc>
                  <a:txBody>
                    <a:bodyPr/>
                    <a:lstStyle/>
                    <a:p>
                      <a:pPr algn="ctr"/>
                      <a:r>
                        <a:rPr lang="en-US" sz="1200" dirty="0" smtClean="0"/>
                        <a:t>57.3</a:t>
                      </a:r>
                    </a:p>
                    <a:p>
                      <a:pPr algn="ctr"/>
                      <a:r>
                        <a:rPr lang="en-US" sz="1200" dirty="0" smtClean="0"/>
                        <a:t>29.0</a:t>
                      </a:r>
                    </a:p>
                    <a:p>
                      <a:pPr algn="ctr"/>
                      <a:r>
                        <a:rPr lang="en-US" sz="1200" dirty="0" smtClean="0"/>
                        <a:t>7.9</a:t>
                      </a:r>
                    </a:p>
                    <a:p>
                      <a:pPr algn="ctr"/>
                      <a:r>
                        <a:rPr lang="en-US" sz="1200" dirty="0" smtClean="0"/>
                        <a:t>5.9</a:t>
                      </a:r>
                      <a:endParaRPr lang="en-US" sz="1200" dirty="0"/>
                    </a:p>
                  </a:txBody>
                  <a:tcPr anchor="ctr">
                    <a:solidFill>
                      <a:schemeClr val="bg1"/>
                    </a:solidFill>
                  </a:tcPr>
                </a:tc>
                <a:tc>
                  <a:txBody>
                    <a:bodyPr/>
                    <a:lstStyle/>
                    <a:p>
                      <a:pPr algn="ctr"/>
                      <a:r>
                        <a:rPr lang="en-US" sz="1200" dirty="0" smtClean="0"/>
                        <a:t>51.0</a:t>
                      </a:r>
                    </a:p>
                    <a:p>
                      <a:pPr algn="ctr"/>
                      <a:r>
                        <a:rPr lang="en-US" sz="1200" dirty="0" smtClean="0"/>
                        <a:t>23.0</a:t>
                      </a:r>
                    </a:p>
                    <a:p>
                      <a:pPr algn="ctr"/>
                      <a:r>
                        <a:rPr lang="en-US" sz="1200" dirty="0" smtClean="0"/>
                        <a:t>4.3</a:t>
                      </a:r>
                    </a:p>
                    <a:p>
                      <a:pPr algn="ctr"/>
                      <a:r>
                        <a:rPr lang="en-US" sz="1200" dirty="0" smtClean="0"/>
                        <a:t>2.9</a:t>
                      </a:r>
                      <a:endParaRPr lang="en-US" sz="1200" dirty="0"/>
                    </a:p>
                  </a:txBody>
                  <a:tcPr anchor="ctr">
                    <a:solidFill>
                      <a:schemeClr val="bg1"/>
                    </a:solidFill>
                  </a:tcPr>
                </a:tc>
                <a:tc>
                  <a:txBody>
                    <a:bodyPr/>
                    <a:lstStyle/>
                    <a:p>
                      <a:pPr algn="ctr"/>
                      <a:r>
                        <a:rPr lang="en-US" sz="1200" dirty="0" smtClean="0"/>
                        <a:t>63.5</a:t>
                      </a:r>
                    </a:p>
                    <a:p>
                      <a:pPr algn="ctr"/>
                      <a:r>
                        <a:rPr lang="en-US" sz="1200" dirty="0" smtClean="0"/>
                        <a:t>34.9</a:t>
                      </a:r>
                    </a:p>
                    <a:p>
                      <a:pPr algn="ctr"/>
                      <a:r>
                        <a:rPr lang="en-US" sz="1200" dirty="0" smtClean="0"/>
                        <a:t>11.4</a:t>
                      </a:r>
                    </a:p>
                    <a:p>
                      <a:pPr algn="ctr"/>
                      <a:r>
                        <a:rPr lang="en-US" sz="1200" dirty="0" smtClean="0"/>
                        <a:t>8.9</a:t>
                      </a:r>
                      <a:endParaRPr lang="en-US" sz="1200"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200" dirty="0" smtClean="0"/>
                        <a:t>63.4</a:t>
                      </a:r>
                    </a:p>
                    <a:p>
                      <a:pPr algn="ctr"/>
                      <a:r>
                        <a:rPr lang="en-US" sz="1200" dirty="0" smtClean="0"/>
                        <a:t>6.8</a:t>
                      </a:r>
                    </a:p>
                    <a:p>
                      <a:pPr algn="ctr"/>
                      <a:r>
                        <a:rPr lang="en-US" sz="1200" dirty="0" smtClean="0"/>
                        <a:t>26.5</a:t>
                      </a:r>
                    </a:p>
                    <a:p>
                      <a:pPr algn="ctr"/>
                      <a:r>
                        <a:rPr lang="en-US" sz="1200" dirty="0" smtClean="0"/>
                        <a:t>3.3</a:t>
                      </a:r>
                      <a:endParaRPr lang="en-US" sz="1200" dirty="0"/>
                    </a:p>
                  </a:txBody>
                  <a:tcPr anchor="ct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8" name="TextBox 7"/>
          <p:cNvSpPr txBox="1"/>
          <p:nvPr/>
        </p:nvSpPr>
        <p:spPr>
          <a:xfrm>
            <a:off x="799075" y="5929242"/>
            <a:ext cx="5281613" cy="923330"/>
          </a:xfrm>
          <a:prstGeom prst="rect">
            <a:avLst/>
          </a:prstGeom>
          <a:noFill/>
        </p:spPr>
        <p:txBody>
          <a:bodyPr wrap="square" rtlCol="0">
            <a:spAutoFit/>
          </a:bodyPr>
          <a:lstStyle/>
          <a:p>
            <a:r>
              <a:rPr lang="en-US" sz="900" dirty="0" smtClean="0">
                <a:solidFill>
                  <a:srgbClr val="000514"/>
                </a:solidFill>
                <a:latin typeface="Arial Narrow" panose="020B0606020202030204" pitchFamily="34" charset="0"/>
              </a:rPr>
              <a:t>*Weighted percentage;  95% CI incorporate weighted percentages. </a:t>
            </a:r>
          </a:p>
          <a:p>
            <a:r>
              <a:rPr lang="en-US" sz="900" dirty="0" smtClean="0">
                <a:solidFill>
                  <a:srgbClr val="000514"/>
                </a:solidFill>
                <a:latin typeface="Arial Narrow" panose="020B0606020202030204" pitchFamily="34" charset="0"/>
              </a:rPr>
              <a:t>**Non-Hispanic/Latino.</a:t>
            </a:r>
          </a:p>
          <a:p>
            <a:r>
              <a:rPr lang="en-US" sz="900" dirty="0" smtClean="0">
                <a:solidFill>
                  <a:srgbClr val="000514"/>
                </a:solidFill>
                <a:latin typeface="Arial Narrow" panose="020B0606020202030204" pitchFamily="34" charset="0"/>
              </a:rPr>
              <a:t>***Other includes American Indian/Alaska Native and  Asian/Pacific Islander. </a:t>
            </a:r>
          </a:p>
          <a:p>
            <a:r>
              <a:rPr lang="en-US" sz="900" dirty="0" smtClean="0">
                <a:solidFill>
                  <a:srgbClr val="000514"/>
                </a:solidFill>
                <a:latin typeface="Arial Narrow" panose="020B0606020202030204" pitchFamily="34" charset="0"/>
              </a:rPr>
              <a:t>Data Source: enhanced HIV/AIDS Reporting System</a:t>
            </a:r>
          </a:p>
          <a:p>
            <a:r>
              <a:rPr lang="en-US" sz="900" dirty="0" smtClean="0">
                <a:solidFill>
                  <a:srgbClr val="000514"/>
                </a:solidFill>
                <a:latin typeface="Arial Narrow" panose="020B0606020202030204" pitchFamily="34" charset="0"/>
              </a:rPr>
              <a:t>(data as of June 27, 2016) and 2009-2014 Weighted </a:t>
            </a:r>
          </a:p>
          <a:p>
            <a:r>
              <a:rPr lang="en-US" sz="900" dirty="0" smtClean="0">
                <a:solidFill>
                  <a:srgbClr val="000514"/>
                </a:solidFill>
                <a:latin typeface="Arial Narrow" panose="020B0606020202030204" pitchFamily="34" charset="0"/>
              </a:rPr>
              <a:t>North Carolina MMP Data (data as of August 4, 2016).  </a:t>
            </a:r>
            <a:endParaRPr lang="en-US" sz="900" dirty="0">
              <a:solidFill>
                <a:srgbClr val="000514"/>
              </a:solidFill>
              <a:latin typeface="Arial Narrow" panose="020B0606020202030204" pitchFamily="34" charset="0"/>
            </a:endParaRPr>
          </a:p>
        </p:txBody>
      </p:sp>
      <p:pic>
        <p:nvPicPr>
          <p:cNvPr id="10" name="Picture 2" descr="PublicHealth_vert_20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 name="Picture 3" descr="mmp_logo_final"/>
          <p:cNvPicPr>
            <a:picLocks noChangeAspect="1" noChangeArrowheads="1"/>
          </p:cNvPicPr>
          <p:nvPr/>
        </p:nvPicPr>
        <p:blipFill>
          <a:blip r:embed="rId4">
            <a:extLst>
              <a:ext uri="{28A0092B-C50C-407E-A947-70E740481C1C}">
                <a14:useLocalDpi xmlns:a14="http://schemas.microsoft.com/office/drawing/2010/main" val="0"/>
              </a:ext>
            </a:extLst>
          </a:blip>
          <a:srcRect t="14554" b="17979"/>
          <a:stretch>
            <a:fillRect/>
          </a:stretch>
        </p:blipFill>
        <p:spPr bwMode="auto">
          <a:xfrm>
            <a:off x="4191000"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884517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ndara" panose="020E0502030303020204" pitchFamily="34" charset="0"/>
              </a:rPr>
              <a:t>Age Distribution* Estimate of People  in HIV Care, 2014</a:t>
            </a:r>
            <a:endParaRPr lang="en-US" sz="40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0127200"/>
              </p:ext>
            </p:extLst>
          </p:nvPr>
        </p:nvGraphicFramePr>
        <p:xfrm>
          <a:off x="457200" y="1600201"/>
          <a:ext cx="8077200" cy="44423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3" name="TextBox 2"/>
          <p:cNvSpPr txBox="1"/>
          <p:nvPr/>
        </p:nvSpPr>
        <p:spPr>
          <a:xfrm>
            <a:off x="814387" y="6042532"/>
            <a:ext cx="3376613" cy="1015663"/>
          </a:xfrm>
          <a:prstGeom prst="rect">
            <a:avLst/>
          </a:prstGeom>
          <a:noFill/>
        </p:spPr>
        <p:txBody>
          <a:bodyPr wrap="square" rtlCol="0">
            <a:spAutoFit/>
          </a:bodyPr>
          <a:lstStyle/>
          <a:p>
            <a:r>
              <a:rPr lang="en-US" sz="1200" dirty="0" smtClean="0">
                <a:solidFill>
                  <a:srgbClr val="000514"/>
                </a:solidFill>
                <a:latin typeface="Arial Narrow" panose="020B0606020202030204" pitchFamily="34" charset="0"/>
              </a:rPr>
              <a:t>*Age at time of interview</a:t>
            </a:r>
          </a:p>
          <a:p>
            <a:r>
              <a:rPr lang="en-US" sz="1200" dirty="0" smtClean="0">
                <a:solidFill>
                  <a:srgbClr val="000514"/>
                </a:solidFill>
                <a:latin typeface="Arial Narrow" panose="020B0606020202030204" pitchFamily="34" charset="0"/>
              </a:rPr>
              <a:t>Data Source: 2009-2014 </a:t>
            </a:r>
            <a:r>
              <a:rPr lang="en-US" sz="1200" dirty="0">
                <a:solidFill>
                  <a:srgbClr val="000514"/>
                </a:solidFill>
                <a:latin typeface="Arial Narrow" panose="020B0606020202030204" pitchFamily="34" charset="0"/>
              </a:rPr>
              <a:t>Weighted </a:t>
            </a:r>
          </a:p>
          <a:p>
            <a:r>
              <a:rPr lang="en-US" sz="1200" dirty="0">
                <a:solidFill>
                  <a:srgbClr val="000514"/>
                </a:solidFill>
                <a:latin typeface="Arial Narrow" panose="020B0606020202030204" pitchFamily="34" charset="0"/>
              </a:rPr>
              <a:t>North Carolina MMP Data (data as of </a:t>
            </a:r>
            <a:r>
              <a:rPr lang="en-US" sz="1200" dirty="0" smtClean="0">
                <a:solidFill>
                  <a:srgbClr val="000514"/>
                </a:solidFill>
                <a:latin typeface="Arial Narrow" panose="020B0606020202030204" pitchFamily="34" charset="0"/>
              </a:rPr>
              <a:t>August 4, 2016).  </a:t>
            </a:r>
            <a:endParaRPr lang="en-US" sz="1200" dirty="0">
              <a:solidFill>
                <a:srgbClr val="000514"/>
              </a:solidFill>
              <a:latin typeface="Arial Narrow" panose="020B0606020202030204" pitchFamily="34" charset="0"/>
            </a:endParaRPr>
          </a:p>
          <a:p>
            <a:endParaRPr lang="en-US" sz="1200" dirty="0" smtClean="0">
              <a:solidFill>
                <a:srgbClr val="000514"/>
              </a:solidFill>
              <a:latin typeface="Arial Narrow" panose="020B0606020202030204" pitchFamily="34" charset="0"/>
            </a:endParaRPr>
          </a:p>
          <a:p>
            <a:endParaRPr lang="en-US" sz="1200" dirty="0">
              <a:solidFill>
                <a:srgbClr val="000514"/>
              </a:solidFill>
              <a:latin typeface="Arial Narrow" panose="020B0606020202030204" pitchFamily="34" charset="0"/>
            </a:endParaRPr>
          </a:p>
        </p:txBody>
      </p:sp>
      <p:pic>
        <p:nvPicPr>
          <p:cNvPr id="9"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269551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ndara" panose="020E0502030303020204" pitchFamily="34" charset="0"/>
              </a:rPr>
              <a:t>People in HIV Care: Structural Factors, 2014</a:t>
            </a:r>
            <a:endParaRPr lang="en-US" sz="4000" dirty="0">
              <a:latin typeface="Candara" panose="020E0502030303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9157108"/>
              </p:ext>
            </p:extLst>
          </p:nvPr>
        </p:nvGraphicFramePr>
        <p:xfrm>
          <a:off x="457680" y="1447800"/>
          <a:ext cx="8077200" cy="44423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sp>
        <p:nvSpPr>
          <p:cNvPr id="3" name="TextBox 2"/>
          <p:cNvSpPr txBox="1"/>
          <p:nvPr/>
        </p:nvSpPr>
        <p:spPr>
          <a:xfrm>
            <a:off x="799075" y="5638800"/>
            <a:ext cx="3468125" cy="1592744"/>
          </a:xfrm>
          <a:prstGeom prst="rect">
            <a:avLst/>
          </a:prstGeom>
          <a:noFill/>
        </p:spPr>
        <p:txBody>
          <a:bodyPr wrap="square" rtlCol="0">
            <a:spAutoFit/>
          </a:bodyPr>
          <a:lstStyle/>
          <a:p>
            <a:pPr fontAlgn="t"/>
            <a:r>
              <a:rPr lang="en-US" sz="1050" dirty="0" smtClean="0">
                <a:solidFill>
                  <a:srgbClr val="000514"/>
                </a:solidFill>
                <a:latin typeface="Arial Narrow" panose="020B0606020202030204" pitchFamily="34" charset="0"/>
              </a:rPr>
              <a:t>*Poverty </a:t>
            </a:r>
            <a:r>
              <a:rPr lang="en-US" sz="1050" dirty="0">
                <a:solidFill>
                  <a:srgbClr val="000514"/>
                </a:solidFill>
                <a:latin typeface="Arial Narrow" panose="020B0606020202030204" pitchFamily="34" charset="0"/>
              </a:rPr>
              <a:t>guidelines as defined by the Department of Health and Human Services (HHS) (example: the 2009 guidelines were used for patients interviewed in 2010 and the 2010 guidelines were used for patients interviewed in 2011). Poverty guidelines reflect a 1.5%  price increase in 2014 (from CY 2012 and 2013). </a:t>
            </a:r>
          </a:p>
          <a:p>
            <a:r>
              <a:rPr lang="en-US" sz="1050" dirty="0" smtClean="0">
                <a:solidFill>
                  <a:srgbClr val="000514"/>
                </a:solidFill>
                <a:latin typeface="Arial Narrow" panose="020B0606020202030204" pitchFamily="34" charset="0"/>
              </a:rPr>
              <a:t>Data Source: 2009-2014 </a:t>
            </a:r>
            <a:r>
              <a:rPr lang="en-US" sz="1050" dirty="0">
                <a:solidFill>
                  <a:srgbClr val="000514"/>
                </a:solidFill>
                <a:latin typeface="Arial Narrow" panose="020B0606020202030204" pitchFamily="34" charset="0"/>
              </a:rPr>
              <a:t>Weighted </a:t>
            </a:r>
          </a:p>
          <a:p>
            <a:r>
              <a:rPr lang="en-US" sz="1050" dirty="0">
                <a:solidFill>
                  <a:srgbClr val="000514"/>
                </a:solidFill>
                <a:latin typeface="Arial Narrow" panose="020B0606020202030204" pitchFamily="34" charset="0"/>
              </a:rPr>
              <a:t>North Carolina MMP Data (data as of </a:t>
            </a:r>
            <a:r>
              <a:rPr lang="en-US" sz="1050" dirty="0" smtClean="0">
                <a:solidFill>
                  <a:srgbClr val="000514"/>
                </a:solidFill>
                <a:latin typeface="Arial Narrow" panose="020B0606020202030204" pitchFamily="34" charset="0"/>
              </a:rPr>
              <a:t>August 4, 2016).  </a:t>
            </a:r>
            <a:endParaRPr lang="en-US" sz="1050" dirty="0">
              <a:solidFill>
                <a:srgbClr val="000514"/>
              </a:solidFill>
              <a:latin typeface="Arial Narrow" panose="020B0606020202030204" pitchFamily="34" charset="0"/>
            </a:endParaRPr>
          </a:p>
          <a:p>
            <a:endParaRPr lang="en-US" sz="1200" dirty="0" smtClean="0">
              <a:solidFill>
                <a:srgbClr val="000514"/>
              </a:solidFill>
              <a:latin typeface="Arial Narrow" panose="020B0606020202030204" pitchFamily="34" charset="0"/>
            </a:endParaRPr>
          </a:p>
          <a:p>
            <a:endParaRPr lang="en-US" sz="1200" dirty="0">
              <a:solidFill>
                <a:srgbClr val="000514"/>
              </a:solidFill>
              <a:latin typeface="Arial Narrow" panose="020B0606020202030204" pitchFamily="34" charset="0"/>
            </a:endParaRPr>
          </a:p>
        </p:txBody>
      </p:sp>
      <p:pic>
        <p:nvPicPr>
          <p:cNvPr id="9" name="Picture 2" descr="PublicHealth_vert_20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 name="Picture 3" descr="mmp_logo_final"/>
          <p:cNvPicPr>
            <a:picLocks noChangeAspect="1" noChangeArrowheads="1"/>
          </p:cNvPicPr>
          <p:nvPr/>
        </p:nvPicPr>
        <p:blipFill>
          <a:blip r:embed="rId5">
            <a:extLst>
              <a:ext uri="{28A0092B-C50C-407E-A947-70E740481C1C}">
                <a14:useLocalDpi xmlns:a14="http://schemas.microsoft.com/office/drawing/2010/main" val="0"/>
              </a:ext>
            </a:extLst>
          </a:blip>
          <a:srcRect t="14554" b="17979"/>
          <a:stretch>
            <a:fillRect/>
          </a:stretch>
        </p:blipFill>
        <p:spPr bwMode="auto">
          <a:xfrm>
            <a:off x="4267200" y="6029252"/>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38782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ndara" panose="020E0502030303020204" pitchFamily="34" charset="0"/>
              </a:rPr>
              <a:t>People in HIV Care: Health </a:t>
            </a:r>
            <a:r>
              <a:rPr lang="en-US" sz="4000" dirty="0">
                <a:latin typeface="Candara" panose="020E0502030303020204" pitchFamily="34" charset="0"/>
              </a:rPr>
              <a:t>Insurance in Past 12 </a:t>
            </a:r>
            <a:r>
              <a:rPr lang="en-US" sz="4000" dirty="0" smtClean="0">
                <a:latin typeface="Candara" panose="020E0502030303020204" pitchFamily="34" charset="0"/>
              </a:rPr>
              <a:t>Months, 2009 -2014</a:t>
            </a:r>
            <a:endParaRPr lang="en-US" sz="4000" dirty="0">
              <a:latin typeface="Candara" panose="020E0502030303020204" pitchFamily="34" charset="0"/>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015044802"/>
              </p:ext>
            </p:extLst>
          </p:nvPr>
        </p:nvGraphicFramePr>
        <p:xfrm>
          <a:off x="443575" y="1600200"/>
          <a:ext cx="62484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8"/>
          <p:cNvSpPr txBox="1">
            <a:spLocks noChangeArrowheads="1"/>
          </p:cNvSpPr>
          <p:nvPr/>
        </p:nvSpPr>
        <p:spPr bwMode="auto">
          <a:xfrm>
            <a:off x="5105400" y="6267507"/>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fontAlgn="base">
              <a:spcBef>
                <a:spcPct val="50000"/>
              </a:spcBef>
              <a:spcAft>
                <a:spcPct val="0"/>
              </a:spcAft>
              <a:buClrTx/>
              <a:buSzTx/>
              <a:buFontTx/>
              <a:buNone/>
            </a:pPr>
            <a:r>
              <a:rPr lang="en-US" altLang="en-US" sz="1200" b="1" dirty="0">
                <a:solidFill>
                  <a:srgbClr val="000514"/>
                </a:solidFill>
                <a:latin typeface="Arial" charset="0"/>
                <a:cs typeface="Arial" charset="0"/>
              </a:rPr>
              <a:t>HIV/STD Surveillance Unit</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478410482"/>
              </p:ext>
            </p:extLst>
          </p:nvPr>
        </p:nvGraphicFramePr>
        <p:xfrm>
          <a:off x="304800" y="1600200"/>
          <a:ext cx="83820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799075" y="5919652"/>
            <a:ext cx="3198211" cy="1200329"/>
          </a:xfrm>
          <a:prstGeom prst="rect">
            <a:avLst/>
          </a:prstGeom>
          <a:noFill/>
        </p:spPr>
        <p:txBody>
          <a:bodyPr wrap="square" rtlCol="0">
            <a:spAutoFit/>
          </a:bodyPr>
          <a:lstStyle/>
          <a:p>
            <a:r>
              <a:rPr lang="en-US" sz="1200" dirty="0" smtClean="0">
                <a:solidFill>
                  <a:srgbClr val="000514"/>
                </a:solidFill>
                <a:latin typeface="Arial Narrow" panose="020B0606020202030204" pitchFamily="34" charset="0"/>
              </a:rPr>
              <a:t>*Includes private insurance, Medicare, Medicaid, and VA/CHAMPUS. </a:t>
            </a:r>
          </a:p>
          <a:p>
            <a:r>
              <a:rPr lang="en-US" sz="1200" dirty="0">
                <a:solidFill>
                  <a:srgbClr val="000514"/>
                </a:solidFill>
                <a:latin typeface="Arial Narrow" panose="020B0606020202030204" pitchFamily="34" charset="0"/>
              </a:rPr>
              <a:t>Data Source: </a:t>
            </a:r>
            <a:r>
              <a:rPr lang="en-US" sz="1200" dirty="0" smtClean="0">
                <a:solidFill>
                  <a:srgbClr val="000514"/>
                </a:solidFill>
                <a:latin typeface="Arial Narrow" panose="020B0606020202030204" pitchFamily="34" charset="0"/>
              </a:rPr>
              <a:t>2009-2014 </a:t>
            </a:r>
            <a:r>
              <a:rPr lang="en-US" sz="1200" dirty="0">
                <a:solidFill>
                  <a:srgbClr val="000514"/>
                </a:solidFill>
                <a:latin typeface="Arial Narrow" panose="020B0606020202030204" pitchFamily="34" charset="0"/>
              </a:rPr>
              <a:t>Weighted </a:t>
            </a:r>
          </a:p>
          <a:p>
            <a:r>
              <a:rPr lang="en-US" sz="1200" dirty="0">
                <a:solidFill>
                  <a:srgbClr val="000514"/>
                </a:solidFill>
                <a:latin typeface="Arial Narrow" panose="020B0606020202030204" pitchFamily="34" charset="0"/>
              </a:rPr>
              <a:t>North Carolina MMP Data (data as of </a:t>
            </a:r>
            <a:r>
              <a:rPr lang="en-US" sz="1200" dirty="0" smtClean="0">
                <a:solidFill>
                  <a:srgbClr val="000514"/>
                </a:solidFill>
                <a:latin typeface="Arial Narrow" panose="020B0606020202030204" pitchFamily="34" charset="0"/>
              </a:rPr>
              <a:t>August 4, 2016).  </a:t>
            </a:r>
            <a:endParaRPr lang="en-US" sz="1200" dirty="0">
              <a:solidFill>
                <a:srgbClr val="000514"/>
              </a:solidFill>
              <a:latin typeface="Arial Narrow" panose="020B0606020202030204" pitchFamily="34" charset="0"/>
            </a:endParaRPr>
          </a:p>
          <a:p>
            <a:endParaRPr lang="en-US" sz="1200" dirty="0" smtClean="0">
              <a:solidFill>
                <a:srgbClr val="000514"/>
              </a:solidFill>
              <a:latin typeface="Arial Narrow" panose="020B0606020202030204" pitchFamily="34" charset="0"/>
            </a:endParaRPr>
          </a:p>
          <a:p>
            <a:endParaRPr lang="en-US" sz="1200" dirty="0">
              <a:solidFill>
                <a:srgbClr val="000514"/>
              </a:solidFill>
              <a:latin typeface="Arial Narrow" panose="020B0606020202030204" pitchFamily="34" charset="0"/>
            </a:endParaRPr>
          </a:p>
        </p:txBody>
      </p:sp>
      <p:pic>
        <p:nvPicPr>
          <p:cNvPr id="10" name="Picture 2" descr="PublicHealth_vert_20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27" y="6181635"/>
            <a:ext cx="792148" cy="676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3" name="Picture 3" descr="mmp_logo_final"/>
          <p:cNvPicPr>
            <a:picLocks noChangeAspect="1" noChangeArrowheads="1"/>
          </p:cNvPicPr>
          <p:nvPr/>
        </p:nvPicPr>
        <p:blipFill>
          <a:blip r:embed="rId6">
            <a:extLst>
              <a:ext uri="{28A0092B-C50C-407E-A947-70E740481C1C}">
                <a14:useLocalDpi xmlns:a14="http://schemas.microsoft.com/office/drawing/2010/main" val="0"/>
              </a:ext>
            </a:extLst>
          </a:blip>
          <a:srcRect t="14554" b="17979"/>
          <a:stretch>
            <a:fillRect/>
          </a:stretch>
        </p:blipFill>
        <p:spPr bwMode="auto">
          <a:xfrm>
            <a:off x="3997287" y="6029253"/>
            <a:ext cx="1076215" cy="823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333399"/>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6251369" y="3276600"/>
            <a:ext cx="2362200" cy="923330"/>
          </a:xfrm>
          <a:prstGeom prst="rect">
            <a:avLst/>
          </a:prstGeom>
          <a:solidFill>
            <a:schemeClr val="accent4"/>
          </a:solidFill>
          <a:ln>
            <a:solidFill>
              <a:schemeClr val="tx2"/>
            </a:solidFill>
          </a:ln>
        </p:spPr>
        <p:txBody>
          <a:bodyPr wrap="square" rtlCol="0">
            <a:spAutoFit/>
          </a:bodyPr>
          <a:lstStyle/>
          <a:p>
            <a:r>
              <a:rPr lang="en-US" b="1" dirty="0" smtClean="0">
                <a:solidFill>
                  <a:srgbClr val="000514"/>
                </a:solidFill>
                <a:latin typeface="Candara" panose="020E0502030303020204" pitchFamily="34" charset="0"/>
              </a:rPr>
              <a:t>Ryan White/ADAP significant increase from 2009 to 2014</a:t>
            </a:r>
            <a:endParaRPr lang="en-US" b="1" dirty="0">
              <a:solidFill>
                <a:srgbClr val="000514"/>
              </a:solidFill>
              <a:latin typeface="Candara" panose="020E0502030303020204" pitchFamily="34" charset="0"/>
            </a:endParaRPr>
          </a:p>
        </p:txBody>
      </p:sp>
    </p:spTree>
    <p:extLst>
      <p:ext uri="{BB962C8B-B14F-4D97-AF65-F5344CB8AC3E}">
        <p14:creationId xmlns:p14="http://schemas.microsoft.com/office/powerpoint/2010/main" val="3755123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6189</TotalTime>
  <Words>2383</Words>
  <Application>Microsoft Office PowerPoint</Application>
  <PresentationFormat>On-screen Show (4:3)</PresentationFormat>
  <Paragraphs>545</Paragraphs>
  <Slides>29</Slides>
  <Notes>21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Stream</vt:lpstr>
      <vt:lpstr>North Carolina 2009-2014 Medical Monitoring Project</vt:lpstr>
      <vt:lpstr>Objectives</vt:lpstr>
      <vt:lpstr>Background of MMP (2007-2014)</vt:lpstr>
      <vt:lpstr>Methods</vt:lpstr>
      <vt:lpstr>Basic demographics of people in hiv care</vt:lpstr>
      <vt:lpstr>Demographic Results, MMP vs eHARS, 2014</vt:lpstr>
      <vt:lpstr>Age Distribution* Estimate of People  in HIV Care, 2014</vt:lpstr>
      <vt:lpstr>People in HIV Care: Structural Factors, 2014</vt:lpstr>
      <vt:lpstr>People in HIV Care: Health Insurance in Past 12 Months, 2009 -2014</vt:lpstr>
      <vt:lpstr>People in HIV Care: Kinds of Health Insurance*, 2014 (N=222)</vt:lpstr>
      <vt:lpstr>Clinical outcomes of people in hiv care</vt:lpstr>
      <vt:lpstr>People in HIV Care:  Stage of Infection, 2009 and 2014</vt:lpstr>
      <vt:lpstr>Viral Suppression* of People in HIV Care, 2009-2014</vt:lpstr>
      <vt:lpstr>Durable Viral Suppression* of People in HIV Care, 2009-2014</vt:lpstr>
      <vt:lpstr>HIV Clinical Care Recommendations* 2009 and 2014</vt:lpstr>
      <vt:lpstr>Sexually active People in HIV care</vt:lpstr>
      <vt:lpstr>Hepatitis B Immunization among Self-Reported Sexually Active Persons*, 2009-2014 </vt:lpstr>
      <vt:lpstr>HIV Prevention Counseling among Self-Reported Sexually Active* People in HIV Care, 2009-2014</vt:lpstr>
      <vt:lpstr>STI Screening among Self-Reported Sexually Active People in HIV Care, 2009-2014</vt:lpstr>
      <vt:lpstr>Unprotected Sex among Self-Reported Sexually Active People in HIV Care, 2009-2014</vt:lpstr>
      <vt:lpstr>Mental health, Smoking, and substance use</vt:lpstr>
      <vt:lpstr>People in HIV Care: Mental Health, Smoking, and Substance Use 2009 and 2014</vt:lpstr>
      <vt:lpstr>Prevention services received by people in hiv care</vt:lpstr>
      <vt:lpstr>Prevention Services of People in Care 2009 and 2014</vt:lpstr>
      <vt:lpstr>Unmet Need for Services of Persons in Care, 2009 and 2014  Among those who needed services, the percentage of people in HIV care who did NOT receive the services they needed </vt:lpstr>
      <vt:lpstr>Patients Who Needed, but Did Not Receive Clinical Services, 2009 and 2014</vt:lpstr>
      <vt:lpstr>Patients Who Needed, but Did Not Receive Behavioral Services, 2009 and 2014</vt:lpstr>
      <vt:lpstr>Patients Who Needed, but Did Not Receive Social Services, 2009 and 2014</vt:lpstr>
      <vt:lpstr>Want More Information? </vt:lpstr>
    </vt:vector>
  </TitlesOfParts>
  <Company>NC Communicable Disease Branch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2009-2012 Medical Monitoring Project</dc:title>
  <dc:creator>Nicole Dzialowy</dc:creator>
  <cp:lastModifiedBy>Nicole Dzialowy</cp:lastModifiedBy>
  <cp:revision>132</cp:revision>
  <cp:lastPrinted>2015-09-29T18:27:41Z</cp:lastPrinted>
  <dcterms:created xsi:type="dcterms:W3CDTF">2015-06-30T12:18:54Z</dcterms:created>
  <dcterms:modified xsi:type="dcterms:W3CDTF">2016-09-20T17:07:14Z</dcterms:modified>
</cp:coreProperties>
</file>