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9"/>
  </p:notesMasterIdLst>
  <p:sldIdLst>
    <p:sldId id="327" r:id="rId2"/>
    <p:sldId id="258" r:id="rId3"/>
    <p:sldId id="284" r:id="rId4"/>
    <p:sldId id="287" r:id="rId5"/>
    <p:sldId id="310" r:id="rId6"/>
    <p:sldId id="289" r:id="rId7"/>
    <p:sldId id="290" r:id="rId8"/>
    <p:sldId id="291" r:id="rId9"/>
    <p:sldId id="292" r:id="rId10"/>
    <p:sldId id="293" r:id="rId11"/>
    <p:sldId id="294" r:id="rId12"/>
    <p:sldId id="305" r:id="rId13"/>
    <p:sldId id="311" r:id="rId14"/>
    <p:sldId id="364" r:id="rId15"/>
    <p:sldId id="295" r:id="rId16"/>
    <p:sldId id="315" r:id="rId17"/>
    <p:sldId id="312" r:id="rId18"/>
    <p:sldId id="313" r:id="rId19"/>
    <p:sldId id="314" r:id="rId20"/>
    <p:sldId id="317" r:id="rId21"/>
    <p:sldId id="318" r:id="rId22"/>
    <p:sldId id="319" r:id="rId23"/>
    <p:sldId id="302" r:id="rId24"/>
    <p:sldId id="362" r:id="rId25"/>
    <p:sldId id="323" r:id="rId26"/>
    <p:sldId id="325" r:id="rId27"/>
    <p:sldId id="326"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Nicole" initials="AN" lastIdx="2" clrIdx="0">
    <p:extLst>
      <p:ext uri="{19B8F6BF-5375-455C-9EA6-DF929625EA0E}">
        <p15:presenceInfo xmlns:p15="http://schemas.microsoft.com/office/powerpoint/2012/main" userId="S-1-5-21-2744878847-1876734302-662453930-382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358"/>
    <a:srgbClr val="558ED5"/>
    <a:srgbClr val="006666"/>
    <a:srgbClr val="000000"/>
    <a:srgbClr val="6D2E75"/>
    <a:srgbClr val="E46C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280" autoAdjust="0"/>
  </p:normalViewPr>
  <p:slideViewPr>
    <p:cSldViewPr>
      <p:cViewPr varScale="1">
        <p:scale>
          <a:sx n="72" d="100"/>
          <a:sy n="72" d="100"/>
        </p:scale>
        <p:origin x="4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2B70A20-BDFE-4122-81B9-2BC8B2052A8A}" type="datetimeFigureOut">
              <a:rPr lang="en-US" smtClean="0"/>
              <a:t>10/29/2019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5937149-68CA-4E4B-8F35-4730A57B74F0}" type="slidenum">
              <a:rPr lang="en-US" smtClean="0"/>
              <a:t>‹#›</a:t>
            </a:fld>
            <a:endParaRPr lang="en-US"/>
          </a:p>
        </p:txBody>
      </p:sp>
    </p:spTree>
    <p:extLst>
      <p:ext uri="{BB962C8B-B14F-4D97-AF65-F5344CB8AC3E}">
        <p14:creationId xmlns:p14="http://schemas.microsoft.com/office/powerpoint/2010/main" val="349688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disclosures</a:t>
            </a:r>
          </a:p>
        </p:txBody>
      </p:sp>
      <p:sp>
        <p:nvSpPr>
          <p:cNvPr id="4" name="Slide Number Placeholder 3"/>
          <p:cNvSpPr>
            <a:spLocks noGrp="1"/>
          </p:cNvSpPr>
          <p:nvPr>
            <p:ph type="sldNum" sz="quarter" idx="10"/>
          </p:nvPr>
        </p:nvSpPr>
        <p:spPr/>
        <p:txBody>
          <a:bodyPr/>
          <a:lstStyle/>
          <a:p>
            <a:pPr defTabSz="1021718">
              <a:defRPr/>
            </a:pPr>
            <a:fld id="{DBCC7D24-0DC9-4E9C-89C0-35D79A09D337}" type="slidenum">
              <a:rPr lang="en-US">
                <a:solidFill>
                  <a:prstClr val="black"/>
                </a:solidFill>
                <a:latin typeface="Calibri"/>
              </a:rPr>
              <a:pPr defTabSz="1021718">
                <a:defRPr/>
              </a:pPr>
              <a:t>1</a:t>
            </a:fld>
            <a:endParaRPr lang="en-US">
              <a:solidFill>
                <a:prstClr val="black"/>
              </a:solidFill>
              <a:latin typeface="Calibri"/>
            </a:endParaRPr>
          </a:p>
        </p:txBody>
      </p:sp>
    </p:spTree>
    <p:extLst>
      <p:ext uri="{BB962C8B-B14F-4D97-AF65-F5344CB8AC3E}">
        <p14:creationId xmlns:p14="http://schemas.microsoft.com/office/powerpoint/2010/main" val="61170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10</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11</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12</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15</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16</a:t>
            </a:fld>
            <a:endParaRPr lang="en-US"/>
          </a:p>
        </p:txBody>
      </p:sp>
    </p:spTree>
    <p:extLst>
      <p:ext uri="{BB962C8B-B14F-4D97-AF65-F5344CB8AC3E}">
        <p14:creationId xmlns:p14="http://schemas.microsoft.com/office/powerpoint/2010/main" val="315307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17</a:t>
            </a:fld>
            <a:endParaRPr lang="en-US"/>
          </a:p>
        </p:txBody>
      </p:sp>
    </p:spTree>
    <p:extLst>
      <p:ext uri="{BB962C8B-B14F-4D97-AF65-F5344CB8AC3E}">
        <p14:creationId xmlns:p14="http://schemas.microsoft.com/office/powerpoint/2010/main" val="91466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18</a:t>
            </a:fld>
            <a:endParaRPr lang="en-US"/>
          </a:p>
        </p:txBody>
      </p:sp>
    </p:spTree>
    <p:extLst>
      <p:ext uri="{BB962C8B-B14F-4D97-AF65-F5344CB8AC3E}">
        <p14:creationId xmlns:p14="http://schemas.microsoft.com/office/powerpoint/2010/main" val="300846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19</a:t>
            </a:fld>
            <a:endParaRPr lang="en-US"/>
          </a:p>
        </p:txBody>
      </p:sp>
    </p:spTree>
    <p:extLst>
      <p:ext uri="{BB962C8B-B14F-4D97-AF65-F5344CB8AC3E}">
        <p14:creationId xmlns:p14="http://schemas.microsoft.com/office/powerpoint/2010/main" val="61978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22</a:t>
            </a:fld>
            <a:endParaRPr lang="en-US"/>
          </a:p>
        </p:txBody>
      </p:sp>
    </p:spTree>
    <p:extLst>
      <p:ext uri="{BB962C8B-B14F-4D97-AF65-F5344CB8AC3E}">
        <p14:creationId xmlns:p14="http://schemas.microsoft.com/office/powerpoint/2010/main" val="3640481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931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something about</a:t>
            </a:r>
            <a:r>
              <a:rPr lang="en-US" baseline="0" dirty="0"/>
              <a:t> the slide sets being available</a:t>
            </a:r>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2</a:t>
            </a:fld>
            <a:endParaRPr lang="en-US"/>
          </a:p>
        </p:txBody>
      </p:sp>
    </p:spTree>
    <p:extLst>
      <p:ext uri="{BB962C8B-B14F-4D97-AF65-F5344CB8AC3E}">
        <p14:creationId xmlns:p14="http://schemas.microsoft.com/office/powerpoint/2010/main" val="1617803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97331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66612">
              <a:defRPr/>
            </a:pPr>
            <a:fld id="{B0A800D3-9A39-4A2C-8B3C-B2F642BB5FC8}" type="slidenum">
              <a:rPr lang="en-US">
                <a:solidFill>
                  <a:prstClr val="black"/>
                </a:solidFill>
                <a:latin typeface="Calibri"/>
              </a:rPr>
              <a:pPr defTabSz="966612">
                <a:defRPr/>
              </a:pPr>
              <a:t>26</a:t>
            </a:fld>
            <a:endParaRPr lang="en-US">
              <a:solidFill>
                <a:prstClr val="black"/>
              </a:solidFill>
              <a:latin typeface="Calibri"/>
            </a:endParaRPr>
          </a:p>
        </p:txBody>
      </p:sp>
    </p:spTree>
    <p:extLst>
      <p:ext uri="{BB962C8B-B14F-4D97-AF65-F5344CB8AC3E}">
        <p14:creationId xmlns:p14="http://schemas.microsoft.com/office/powerpoint/2010/main" val="275375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Virally Suppressed any time after HIV dx</a:t>
            </a:r>
          </a:p>
        </p:txBody>
      </p:sp>
      <p:sp>
        <p:nvSpPr>
          <p:cNvPr id="4" name="Slide Number Placeholder 3"/>
          <p:cNvSpPr>
            <a:spLocks noGrp="1"/>
          </p:cNvSpPr>
          <p:nvPr>
            <p:ph type="sldNum" sz="quarter" idx="10"/>
          </p:nvPr>
        </p:nvSpPr>
        <p:spPr/>
        <p:txBody>
          <a:bodyPr/>
          <a:lstStyle/>
          <a:p>
            <a:pPr defTabSz="966612">
              <a:defRPr/>
            </a:pPr>
            <a:fld id="{B0A800D3-9A39-4A2C-8B3C-B2F642BB5FC8}" type="slidenum">
              <a:rPr lang="en-US">
                <a:solidFill>
                  <a:prstClr val="black"/>
                </a:solidFill>
                <a:latin typeface="Calibri"/>
              </a:rPr>
              <a:pPr defTabSz="966612">
                <a:defRPr/>
              </a:pPr>
              <a:t>27</a:t>
            </a:fld>
            <a:endParaRPr lang="en-US">
              <a:solidFill>
                <a:prstClr val="black"/>
              </a:solidFill>
              <a:latin typeface="Calibri"/>
            </a:endParaRPr>
          </a:p>
        </p:txBody>
      </p:sp>
    </p:spTree>
    <p:extLst>
      <p:ext uri="{BB962C8B-B14F-4D97-AF65-F5344CB8AC3E}">
        <p14:creationId xmlns:p14="http://schemas.microsoft.com/office/powerpoint/2010/main" val="47877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3</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4</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5</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6</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7</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8</a:t>
            </a:fld>
            <a:endParaRPr lang="en-US"/>
          </a:p>
        </p:txBody>
      </p:sp>
    </p:spTree>
    <p:extLst>
      <p:ext uri="{BB962C8B-B14F-4D97-AF65-F5344CB8AC3E}">
        <p14:creationId xmlns:p14="http://schemas.microsoft.com/office/powerpoint/2010/main" val="18515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37149-68CA-4E4B-8F35-4730A57B74F0}" type="slidenum">
              <a:rPr lang="en-US" smtClean="0"/>
              <a:t>9</a:t>
            </a:fld>
            <a:endParaRPr lang="en-US"/>
          </a:p>
        </p:txBody>
      </p:sp>
    </p:spTree>
    <p:extLst>
      <p:ext uri="{BB962C8B-B14F-4D97-AF65-F5344CB8AC3E}">
        <p14:creationId xmlns:p14="http://schemas.microsoft.com/office/powerpoint/2010/main" val="1851559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
        <p:nvSpPr>
          <p:cNvPr id="8" name="Rectangle 7"/>
          <p:cNvSpPr/>
          <p:nvPr userDrawn="1"/>
        </p:nvSpPr>
        <p:spPr>
          <a:xfrm>
            <a:off x="606306" y="2552700"/>
            <a:ext cx="2365494"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5578" y="2841543"/>
            <a:ext cx="969717" cy="1107719"/>
          </a:xfrm>
          <a:prstGeom prst="rect">
            <a:avLst/>
          </a:prstGeom>
        </p:spPr>
      </p:pic>
      <p:pic>
        <p:nvPicPr>
          <p:cNvPr id="6" name="Picture 5">
            <a:extLst>
              <a:ext uri="{FF2B5EF4-FFF2-40B4-BE49-F238E27FC236}">
                <a16:creationId xmlns:a16="http://schemas.microsoft.com/office/drawing/2014/main" id="{16233BFB-FD86-4B5C-BFA6-C231D75875E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954" r="4092" b="13135"/>
          <a:stretch/>
        </p:blipFill>
        <p:spPr>
          <a:xfrm>
            <a:off x="95490" y="2805448"/>
            <a:ext cx="1445050" cy="1135964"/>
          </a:xfrm>
          <a:prstGeom prst="rect">
            <a:avLst/>
          </a:prstGeom>
        </p:spPr>
      </p:pic>
    </p:spTree>
    <p:extLst>
      <p:ext uri="{BB962C8B-B14F-4D97-AF65-F5344CB8AC3E}">
        <p14:creationId xmlns:p14="http://schemas.microsoft.com/office/powerpoint/2010/main" val="411205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3600" b="1" i="0" u="none">
                <a:solidFill>
                  <a:srgbClr val="002060"/>
                </a:solidFill>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bg1"/>
                </a:solidFill>
              </a:defRPr>
            </a:lvl1pPr>
          </a:lstStyle>
          <a:p>
            <a:fld id="{11F27F3A-B3E9-41ED-AF8F-A365F10BB65F}" type="slidenum">
              <a:rPr lang="en-US" smtClean="0"/>
              <a:pPr/>
              <a:t>‹#›</a:t>
            </a:fld>
            <a:endParaRPr lang="en-US" dirty="0"/>
          </a:p>
        </p:txBody>
      </p:sp>
      <p:pic>
        <p:nvPicPr>
          <p:cNvPr id="8" name="Picture 7">
            <a:extLst>
              <a:ext uri="{FF2B5EF4-FFF2-40B4-BE49-F238E27FC236}">
                <a16:creationId xmlns:a16="http://schemas.microsoft.com/office/drawing/2014/main" id="{5BCB5F97-06F8-4202-84AB-350DC6D12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4305" y="5795606"/>
            <a:ext cx="699402" cy="770117"/>
          </a:xfrm>
          <a:prstGeom prst="rect">
            <a:avLst/>
          </a:prstGeom>
        </p:spPr>
      </p:pic>
      <p:sp>
        <p:nvSpPr>
          <p:cNvPr id="11" name="TextBox 10">
            <a:extLst>
              <a:ext uri="{FF2B5EF4-FFF2-40B4-BE49-F238E27FC236}">
                <a16:creationId xmlns:a16="http://schemas.microsoft.com/office/drawing/2014/main" id="{2A6DEDED-F6F1-42F7-9E2E-088069E04EFB}"/>
              </a:ext>
            </a:extLst>
          </p:cNvPr>
          <p:cNvSpPr txBox="1"/>
          <p:nvPr userDrawn="1"/>
        </p:nvSpPr>
        <p:spPr>
          <a:xfrm>
            <a:off x="5562600" y="6453779"/>
            <a:ext cx="6553200" cy="400110"/>
          </a:xfrm>
          <a:prstGeom prst="rect">
            <a:avLst/>
          </a:prstGeom>
          <a:noFill/>
        </p:spPr>
        <p:txBody>
          <a:bodyPr wrap="square" rtlCol="0">
            <a:spAutoFit/>
          </a:bodyPr>
          <a:lstStyle/>
          <a:p>
            <a:r>
              <a:rPr lang="en-US" sz="1000" dirty="0">
                <a:solidFill>
                  <a:schemeClr val="bg1"/>
                </a:solidFill>
              </a:rPr>
              <a:t>						</a:t>
            </a:r>
            <a:r>
              <a:rPr lang="en-US" sz="1000" baseline="0" dirty="0">
                <a:solidFill>
                  <a:schemeClr val="bg1"/>
                </a:solidFill>
              </a:rPr>
              <a:t>               	             </a:t>
            </a:r>
            <a:r>
              <a:rPr lang="en-US" sz="1000" dirty="0">
                <a:solidFill>
                  <a:schemeClr val="bg1"/>
                </a:solidFill>
              </a:rPr>
              <a:t>HIV/STD/Hepatitis Surveillance Unit</a:t>
            </a:r>
          </a:p>
        </p:txBody>
      </p:sp>
      <p:pic>
        <p:nvPicPr>
          <p:cNvPr id="12" name="Picture 11">
            <a:extLst>
              <a:ext uri="{FF2B5EF4-FFF2-40B4-BE49-F238E27FC236}">
                <a16:creationId xmlns:a16="http://schemas.microsoft.com/office/drawing/2014/main" id="{8C751E80-A5CC-4EDB-9EA7-01F304750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93" y="5770675"/>
            <a:ext cx="1168377" cy="770118"/>
          </a:xfrm>
          <a:prstGeom prst="rect">
            <a:avLst/>
          </a:prstGeom>
        </p:spPr>
      </p:pic>
    </p:spTree>
    <p:extLst>
      <p:ext uri="{BB962C8B-B14F-4D97-AF65-F5344CB8AC3E}">
        <p14:creationId xmlns:p14="http://schemas.microsoft.com/office/powerpoint/2010/main" val="78809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800" b="1" i="1" baseline="0">
                <a:solidFill>
                  <a:schemeClr val="bg1"/>
                </a:solidFill>
                <a:effectLst/>
                <a:latin typeface="Candara" panose="020E0502030303020204" pitchFamily="34" charset="0"/>
                <a:cs typeface="Times New Roman" panose="02020603050405020304" pitchFamily="18" charset="0"/>
              </a:defRPr>
            </a:lvl1pPr>
          </a:lstStyle>
          <a:p>
            <a:r>
              <a:rPr lang="en-US" dirty="0"/>
              <a:t>Section Divider No Image</a:t>
            </a:r>
          </a:p>
        </p:txBody>
      </p:sp>
      <p:pic>
        <p:nvPicPr>
          <p:cNvPr id="8" name="Picture 7">
            <a:extLst>
              <a:ext uri="{FF2B5EF4-FFF2-40B4-BE49-F238E27FC236}">
                <a16:creationId xmlns:a16="http://schemas.microsoft.com/office/drawing/2014/main" id="{317912C8-64B0-4CA0-BADE-CA31CAC6E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4305" y="5795606"/>
            <a:ext cx="699402" cy="770117"/>
          </a:xfrm>
          <a:prstGeom prst="rect">
            <a:avLst/>
          </a:prstGeom>
        </p:spPr>
      </p:pic>
      <p:sp>
        <p:nvSpPr>
          <p:cNvPr id="13" name="TextBox 12">
            <a:extLst>
              <a:ext uri="{FF2B5EF4-FFF2-40B4-BE49-F238E27FC236}">
                <a16:creationId xmlns:a16="http://schemas.microsoft.com/office/drawing/2014/main" id="{93299302-5636-4193-BC83-CB88E46B4820}"/>
              </a:ext>
            </a:extLst>
          </p:cNvPr>
          <p:cNvSpPr txBox="1"/>
          <p:nvPr userDrawn="1"/>
        </p:nvSpPr>
        <p:spPr>
          <a:xfrm>
            <a:off x="-64294" y="4876800"/>
            <a:ext cx="9065419" cy="246221"/>
          </a:xfrm>
          <a:prstGeom prst="rect">
            <a:avLst/>
          </a:prstGeom>
          <a:noFill/>
        </p:spPr>
        <p:txBody>
          <a:bodyPr wrap="square" rtlCol="0">
            <a:spAutoFit/>
          </a:bodyPr>
          <a:lstStyle/>
          <a:p>
            <a:r>
              <a:rPr lang="en-US" sz="1000" dirty="0">
                <a:solidFill>
                  <a:schemeClr val="bg1"/>
                </a:solidFill>
              </a:rPr>
              <a:t>						</a:t>
            </a:r>
            <a:r>
              <a:rPr lang="en-US" sz="1000" baseline="0" dirty="0">
                <a:solidFill>
                  <a:schemeClr val="bg1"/>
                </a:solidFill>
              </a:rPr>
              <a:t>               	             </a:t>
            </a:r>
            <a:r>
              <a:rPr lang="en-US" sz="1000" dirty="0">
                <a:solidFill>
                  <a:schemeClr val="bg1"/>
                </a:solidFill>
              </a:rPr>
              <a:t>HIV/STD/Hepatitis Surveillance Unit</a:t>
            </a:r>
          </a:p>
        </p:txBody>
      </p:sp>
      <p:pic>
        <p:nvPicPr>
          <p:cNvPr id="14" name="Picture 13">
            <a:extLst>
              <a:ext uri="{FF2B5EF4-FFF2-40B4-BE49-F238E27FC236}">
                <a16:creationId xmlns:a16="http://schemas.microsoft.com/office/drawing/2014/main" id="{92F484A2-E1F9-4E25-B6BA-BA4CF805C4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93" y="5770675"/>
            <a:ext cx="1168377" cy="770118"/>
          </a:xfrm>
          <a:prstGeom prst="rect">
            <a:avLst/>
          </a:prstGeom>
        </p:spPr>
      </p:pic>
      <p:sp>
        <p:nvSpPr>
          <p:cNvPr id="9" name="Slide Number Placeholder 5">
            <a:extLst>
              <a:ext uri="{FF2B5EF4-FFF2-40B4-BE49-F238E27FC236}">
                <a16:creationId xmlns:a16="http://schemas.microsoft.com/office/drawing/2014/main" id="{6E8EA8EA-D5EE-4CF5-9580-363CFB09F3A7}"/>
              </a:ext>
            </a:extLst>
          </p:cNvPr>
          <p:cNvSpPr>
            <a:spLocks noGrp="1"/>
          </p:cNvSpPr>
          <p:nvPr>
            <p:ph type="sldNum" sz="quarter" idx="12"/>
          </p:nvPr>
        </p:nvSpPr>
        <p:spPr>
          <a:xfrm>
            <a:off x="78581" y="6650830"/>
            <a:ext cx="2057400" cy="138112"/>
          </a:xfrm>
        </p:spPr>
        <p:txBody>
          <a:bodyPr/>
          <a:lstStyle>
            <a:lvl1pPr algn="l">
              <a:defRPr>
                <a:solidFill>
                  <a:schemeClr val="bg1"/>
                </a:solidFill>
              </a:defRPr>
            </a:lvl1pPr>
          </a:lstStyle>
          <a:p>
            <a:fld id="{11F27F3A-B3E9-41ED-AF8F-A365F10BB65F}" type="slidenum">
              <a:rPr lang="en-US" smtClean="0"/>
              <a:pPr/>
              <a:t>‹#›</a:t>
            </a:fld>
            <a:endParaRPr lang="en-US" dirty="0"/>
          </a:p>
        </p:txBody>
      </p:sp>
      <p:sp>
        <p:nvSpPr>
          <p:cNvPr id="12" name="TextBox 11">
            <a:extLst>
              <a:ext uri="{FF2B5EF4-FFF2-40B4-BE49-F238E27FC236}">
                <a16:creationId xmlns:a16="http://schemas.microsoft.com/office/drawing/2014/main" id="{BD8DAF5F-4971-40B5-8519-41D38E2335B6}"/>
              </a:ext>
            </a:extLst>
          </p:cNvPr>
          <p:cNvSpPr txBox="1"/>
          <p:nvPr userDrawn="1"/>
        </p:nvSpPr>
        <p:spPr>
          <a:xfrm>
            <a:off x="5562600" y="6453779"/>
            <a:ext cx="6553200" cy="400110"/>
          </a:xfrm>
          <a:prstGeom prst="rect">
            <a:avLst/>
          </a:prstGeom>
          <a:noFill/>
        </p:spPr>
        <p:txBody>
          <a:bodyPr wrap="square" rtlCol="0">
            <a:spAutoFit/>
          </a:bodyPr>
          <a:lstStyle/>
          <a:p>
            <a:r>
              <a:rPr lang="en-US" sz="1000" dirty="0">
                <a:solidFill>
                  <a:schemeClr val="bg1"/>
                </a:solidFill>
              </a:rPr>
              <a:t>						</a:t>
            </a:r>
            <a:r>
              <a:rPr lang="en-US" sz="1000" baseline="0" dirty="0">
                <a:solidFill>
                  <a:schemeClr val="bg1"/>
                </a:solidFill>
              </a:rPr>
              <a:t>               	             </a:t>
            </a:r>
            <a:r>
              <a:rPr lang="en-US" sz="1000" dirty="0">
                <a:solidFill>
                  <a:schemeClr val="bg1"/>
                </a:solidFill>
              </a:rPr>
              <a:t>HIV/STD/Hepatitis Surveillance Unit</a:t>
            </a:r>
          </a:p>
        </p:txBody>
      </p:sp>
    </p:spTree>
    <p:extLst>
      <p:ext uri="{BB962C8B-B14F-4D97-AF65-F5344CB8AC3E}">
        <p14:creationId xmlns:p14="http://schemas.microsoft.com/office/powerpoint/2010/main" val="219170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13" name="Picture 12">
            <a:extLst>
              <a:ext uri="{FF2B5EF4-FFF2-40B4-BE49-F238E27FC236}">
                <a16:creationId xmlns:a16="http://schemas.microsoft.com/office/drawing/2014/main" id="{7E4E2323-2230-4EDF-90F6-1F6E7028A4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4305" y="5795606"/>
            <a:ext cx="699402" cy="770117"/>
          </a:xfrm>
          <a:prstGeom prst="rect">
            <a:avLst/>
          </a:prstGeom>
        </p:spPr>
      </p:pic>
      <p:pic>
        <p:nvPicPr>
          <p:cNvPr id="15" name="Picture 14">
            <a:extLst>
              <a:ext uri="{FF2B5EF4-FFF2-40B4-BE49-F238E27FC236}">
                <a16:creationId xmlns:a16="http://schemas.microsoft.com/office/drawing/2014/main" id="{382D5F74-8C1D-4C72-94F4-DFE913091D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93" y="5770675"/>
            <a:ext cx="1168377" cy="770118"/>
          </a:xfrm>
          <a:prstGeom prst="rect">
            <a:avLst/>
          </a:prstGeom>
        </p:spPr>
      </p:pic>
      <p:sp>
        <p:nvSpPr>
          <p:cNvPr id="16" name="Slide Number Placeholder 5">
            <a:extLst>
              <a:ext uri="{FF2B5EF4-FFF2-40B4-BE49-F238E27FC236}">
                <a16:creationId xmlns:a16="http://schemas.microsoft.com/office/drawing/2014/main" id="{2D3CC1FF-2551-4323-A76D-8ABA877C5596}"/>
              </a:ext>
            </a:extLst>
          </p:cNvPr>
          <p:cNvSpPr>
            <a:spLocks noGrp="1"/>
          </p:cNvSpPr>
          <p:nvPr>
            <p:ph type="sldNum" sz="quarter" idx="12"/>
          </p:nvPr>
        </p:nvSpPr>
        <p:spPr>
          <a:xfrm>
            <a:off x="78581" y="6650830"/>
            <a:ext cx="2057400" cy="138112"/>
          </a:xfrm>
        </p:spPr>
        <p:txBody>
          <a:bodyPr/>
          <a:lstStyle>
            <a:lvl1pPr algn="l">
              <a:defRPr>
                <a:solidFill>
                  <a:schemeClr val="bg1"/>
                </a:solidFill>
              </a:defRPr>
            </a:lvl1pPr>
          </a:lstStyle>
          <a:p>
            <a:fld id="{11F27F3A-B3E9-41ED-AF8F-A365F10BB65F}" type="slidenum">
              <a:rPr lang="en-US" smtClean="0"/>
              <a:pPr/>
              <a:t>‹#›</a:t>
            </a:fld>
            <a:endParaRPr lang="en-US" dirty="0"/>
          </a:p>
        </p:txBody>
      </p:sp>
      <p:sp>
        <p:nvSpPr>
          <p:cNvPr id="17" name="TextBox 16">
            <a:extLst>
              <a:ext uri="{FF2B5EF4-FFF2-40B4-BE49-F238E27FC236}">
                <a16:creationId xmlns:a16="http://schemas.microsoft.com/office/drawing/2014/main" id="{53B8C3D3-1780-496C-AED8-9C1042422DA3}"/>
              </a:ext>
            </a:extLst>
          </p:cNvPr>
          <p:cNvSpPr txBox="1"/>
          <p:nvPr userDrawn="1"/>
        </p:nvSpPr>
        <p:spPr>
          <a:xfrm>
            <a:off x="5562600" y="6453779"/>
            <a:ext cx="6553200" cy="400110"/>
          </a:xfrm>
          <a:prstGeom prst="rect">
            <a:avLst/>
          </a:prstGeom>
          <a:noFill/>
        </p:spPr>
        <p:txBody>
          <a:bodyPr wrap="square" rtlCol="0">
            <a:spAutoFit/>
          </a:bodyPr>
          <a:lstStyle/>
          <a:p>
            <a:r>
              <a:rPr lang="en-US" sz="1000" dirty="0">
                <a:solidFill>
                  <a:schemeClr val="bg1"/>
                </a:solidFill>
              </a:rPr>
              <a:t>						</a:t>
            </a:r>
            <a:r>
              <a:rPr lang="en-US" sz="1000" baseline="0" dirty="0">
                <a:solidFill>
                  <a:schemeClr val="bg1"/>
                </a:solidFill>
              </a:rPr>
              <a:t>               	             </a:t>
            </a:r>
            <a:r>
              <a:rPr lang="en-US" sz="1000" dirty="0">
                <a:solidFill>
                  <a:schemeClr val="bg1"/>
                </a:solidFill>
              </a:rPr>
              <a:t>HIV/STD/Hepatitis Surveillance Unit</a:t>
            </a:r>
          </a:p>
        </p:txBody>
      </p:sp>
    </p:spTree>
    <p:extLst>
      <p:ext uri="{BB962C8B-B14F-4D97-AF65-F5344CB8AC3E}">
        <p14:creationId xmlns:p14="http://schemas.microsoft.com/office/powerpoint/2010/main" val="1173417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964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pi.publichealth.nc.gov/cd/stds/figur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0242" y="2715503"/>
            <a:ext cx="6003758" cy="713497"/>
          </a:xfrm>
        </p:spPr>
        <p:txBody>
          <a:bodyPr>
            <a:noAutofit/>
          </a:bodyPr>
          <a:lstStyle/>
          <a:p>
            <a:r>
              <a:rPr lang="en-US" sz="3200" b="1" i="0" dirty="0">
                <a:solidFill>
                  <a:srgbClr val="002060"/>
                </a:solidFill>
                <a:effectLst>
                  <a:outerShdw blurRad="38100" dist="38100" dir="2700000" algn="tl">
                    <a:srgbClr val="000000">
                      <a:alpha val="43137"/>
                    </a:srgbClr>
                  </a:outerShdw>
                </a:effectLst>
                <a:latin typeface="Candara" panose="020E0502030303020204" pitchFamily="34" charset="0"/>
              </a:rPr>
              <a:t>HIV Epidemiology in North Carolina</a:t>
            </a:r>
            <a:br>
              <a:rPr lang="en-US" sz="3200" b="1" i="0" dirty="0">
                <a:solidFill>
                  <a:srgbClr val="002060"/>
                </a:solidFill>
                <a:effectLst>
                  <a:outerShdw blurRad="38100" dist="38100" dir="2700000" algn="tl">
                    <a:srgbClr val="000000">
                      <a:alpha val="43137"/>
                    </a:srgbClr>
                  </a:outerShdw>
                </a:effectLst>
                <a:latin typeface="Candara" panose="020E0502030303020204" pitchFamily="34" charset="0"/>
              </a:rPr>
            </a:br>
            <a:r>
              <a:rPr lang="en-US" sz="3200" b="1" i="0" dirty="0">
                <a:solidFill>
                  <a:srgbClr val="002060"/>
                </a:solidFill>
                <a:effectLst>
                  <a:outerShdw blurRad="38100" dist="38100" dir="2700000" algn="tl">
                    <a:srgbClr val="000000">
                      <a:alpha val="43137"/>
                    </a:srgbClr>
                  </a:outerShdw>
                </a:effectLst>
                <a:latin typeface="Candara" panose="020E0502030303020204" pitchFamily="34" charset="0"/>
              </a:rPr>
              <a:t>2018</a:t>
            </a:r>
          </a:p>
        </p:txBody>
      </p:sp>
      <p:sp>
        <p:nvSpPr>
          <p:cNvPr id="3" name="Subtitle 2"/>
          <p:cNvSpPr>
            <a:spLocks noGrp="1"/>
          </p:cNvSpPr>
          <p:nvPr>
            <p:ph type="subTitle" idx="1"/>
          </p:nvPr>
        </p:nvSpPr>
        <p:spPr>
          <a:xfrm>
            <a:off x="3002507" y="3742136"/>
            <a:ext cx="6141493" cy="713497"/>
          </a:xfrm>
        </p:spPr>
        <p:txBody>
          <a:bodyPr>
            <a:noAutofit/>
          </a:bodyPr>
          <a:lstStyle/>
          <a:p>
            <a:r>
              <a:rPr lang="en-US" sz="1000" dirty="0">
                <a:latin typeface="Calibri" panose="020F0502020204030204" pitchFamily="34" charset="0"/>
              </a:rPr>
              <a:t>August 2019</a:t>
            </a:r>
          </a:p>
          <a:p>
            <a:r>
              <a:rPr lang="en-US" sz="1000" dirty="0">
                <a:latin typeface="Calibri" panose="020F0502020204030204" pitchFamily="34" charset="0"/>
              </a:rPr>
              <a:t>Division of Public Health/Epidemiology Section/Communicable Disease Branch</a:t>
            </a:r>
          </a:p>
          <a:p>
            <a:r>
              <a:rPr lang="en-US" sz="1000" dirty="0">
                <a:latin typeface="Calibri" panose="020F0502020204030204" pitchFamily="34" charset="0"/>
              </a:rPr>
              <a:t>HIV/STD/Hepatitis Surveillance Unit</a:t>
            </a:r>
          </a:p>
        </p:txBody>
      </p:sp>
    </p:spTree>
    <p:extLst>
      <p:ext uri="{BB962C8B-B14F-4D97-AF65-F5344CB8AC3E}">
        <p14:creationId xmlns:p14="http://schemas.microsoft.com/office/powerpoint/2010/main" val="377381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Newly Diagnosed HIV Cases among Adults/Adolescents (13 years and older) by Race/Ethnicity</a:t>
            </a:r>
            <a:br>
              <a:rPr lang="en-US" sz="2400" dirty="0"/>
            </a:br>
            <a:r>
              <a:rPr lang="en-US" sz="2400" dirty="0"/>
              <a:t>North Carolina 2018 vs North Carolina Population 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a:p>
        </p:txBody>
      </p:sp>
      <p:sp>
        <p:nvSpPr>
          <p:cNvPr id="14" name="Text Box 9"/>
          <p:cNvSpPr txBox="1">
            <a:spLocks noChangeArrowheads="1"/>
          </p:cNvSpPr>
          <p:nvPr/>
        </p:nvSpPr>
        <p:spPr bwMode="auto">
          <a:xfrm>
            <a:off x="2819399" y="5677280"/>
            <a:ext cx="517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fontAlgn="base">
              <a:spcBef>
                <a:spcPct val="50000"/>
              </a:spcBef>
              <a:spcAft>
                <a:spcPct val="0"/>
              </a:spcAft>
              <a:buClrTx/>
              <a:buSzTx/>
              <a:buFontTx/>
              <a:buNone/>
            </a:pPr>
            <a:r>
              <a:rPr lang="en-US" altLang="en-US" sz="1200" b="1" dirty="0">
                <a:latin typeface="Arial" charset="0"/>
                <a:cs typeface="Arial" charset="0"/>
              </a:rPr>
              <a:t>**US Census Bureau North Carolina 2018 Adult and Adolescent population estimate</a:t>
            </a:r>
          </a:p>
        </p:txBody>
      </p:sp>
      <p:sp>
        <p:nvSpPr>
          <p:cNvPr id="12" name="TextBox 11"/>
          <p:cNvSpPr txBox="1"/>
          <p:nvPr/>
        </p:nvSpPr>
        <p:spPr>
          <a:xfrm>
            <a:off x="1118904" y="5975457"/>
            <a:ext cx="8422105" cy="430887"/>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*Non-Hispanic/Latino. </a:t>
            </a:r>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9" name="Picture 8">
            <a:extLst>
              <a:ext uri="{FF2B5EF4-FFF2-40B4-BE49-F238E27FC236}">
                <a16:creationId xmlns:a16="http://schemas.microsoft.com/office/drawing/2014/main" id="{6980EA2B-03A8-4F8B-ABF2-C88D6C8D784F}"/>
              </a:ext>
            </a:extLst>
          </p:cNvPr>
          <p:cNvPicPr>
            <a:picLocks noChangeAspect="1"/>
          </p:cNvPicPr>
          <p:nvPr/>
        </p:nvPicPr>
        <p:blipFill>
          <a:blip r:embed="rId3"/>
          <a:stretch>
            <a:fillRect/>
          </a:stretch>
        </p:blipFill>
        <p:spPr>
          <a:xfrm>
            <a:off x="0" y="1161585"/>
            <a:ext cx="9144000" cy="4534829"/>
          </a:xfrm>
          <a:prstGeom prst="rect">
            <a:avLst/>
          </a:prstGeom>
        </p:spPr>
      </p:pic>
    </p:spTree>
    <p:extLst>
      <p:ext uri="{BB962C8B-B14F-4D97-AF65-F5344CB8AC3E}">
        <p14:creationId xmlns:p14="http://schemas.microsoft.com/office/powerpoint/2010/main" val="2802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0" dirty="0">
                <a:latin typeface="Candara" panose="020E0502030303020204" pitchFamily="34" charset="0"/>
              </a:rPr>
              <a:t>Newly Diagnosed HIV Rates among Adult/Adolescents (13 years and older) by Race/Ethnicity, 2014-2018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11</a:t>
            </a:fld>
            <a:endParaRPr lang="en-US"/>
          </a:p>
        </p:txBody>
      </p:sp>
      <p:sp>
        <p:nvSpPr>
          <p:cNvPr id="6" name="TextBox 5"/>
          <p:cNvSpPr txBox="1"/>
          <p:nvPr/>
        </p:nvSpPr>
        <p:spPr>
          <a:xfrm>
            <a:off x="1219200" y="5864191"/>
            <a:ext cx="8422105" cy="430887"/>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*Non-Hispanic/Latino. </a:t>
            </a:r>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9BD20545-AA93-44BB-994E-E1BB36FD548C}"/>
              </a:ext>
            </a:extLst>
          </p:cNvPr>
          <p:cNvPicPr>
            <a:picLocks noChangeAspect="1"/>
          </p:cNvPicPr>
          <p:nvPr/>
        </p:nvPicPr>
        <p:blipFill>
          <a:blip r:embed="rId3"/>
          <a:stretch>
            <a:fillRect/>
          </a:stretch>
        </p:blipFill>
        <p:spPr>
          <a:xfrm>
            <a:off x="383685" y="1072692"/>
            <a:ext cx="8376630" cy="4712616"/>
          </a:xfrm>
          <a:prstGeom prst="rect">
            <a:avLst/>
          </a:prstGeom>
        </p:spPr>
      </p:pic>
    </p:spTree>
    <p:extLst>
      <p:ext uri="{BB962C8B-B14F-4D97-AF65-F5344CB8AC3E}">
        <p14:creationId xmlns:p14="http://schemas.microsoft.com/office/powerpoint/2010/main" val="24554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061245"/>
          </a:xfrm>
        </p:spPr>
        <p:txBody>
          <a:bodyPr>
            <a:normAutofit fontScale="90000"/>
          </a:bodyPr>
          <a:lstStyle/>
          <a:p>
            <a:r>
              <a:rPr lang="en-US" b="1" i="0" dirty="0">
                <a:latin typeface="Candara" panose="020E0502030303020204" pitchFamily="34" charset="0"/>
              </a:rPr>
              <a:t>Newly Diagnosed HIV Rates by County</a:t>
            </a:r>
            <a:br>
              <a:rPr lang="en-US" b="1" i="0" dirty="0">
                <a:latin typeface="Candara" panose="020E0502030303020204" pitchFamily="34" charset="0"/>
              </a:rPr>
            </a:br>
            <a:r>
              <a:rPr lang="en-US" b="1" i="0" dirty="0">
                <a:latin typeface="Candara" panose="020E0502030303020204" pitchFamily="34" charset="0"/>
              </a:rPr>
              <a:t>North Carolina, 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dirty="0"/>
          </a:p>
        </p:txBody>
      </p:sp>
      <p:sp>
        <p:nvSpPr>
          <p:cNvPr id="7" name="TextBox 6"/>
          <p:cNvSpPr txBox="1"/>
          <p:nvPr/>
        </p:nvSpPr>
        <p:spPr>
          <a:xfrm>
            <a:off x="1219200" y="6096000"/>
            <a:ext cx="90317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3" name="Picture 2">
            <a:extLst>
              <a:ext uri="{FF2B5EF4-FFF2-40B4-BE49-F238E27FC236}">
                <a16:creationId xmlns:a16="http://schemas.microsoft.com/office/drawing/2014/main" id="{32204363-6A3F-476B-9C9E-79E2E8541CC6}"/>
              </a:ext>
            </a:extLst>
          </p:cNvPr>
          <p:cNvPicPr>
            <a:picLocks noChangeAspect="1"/>
          </p:cNvPicPr>
          <p:nvPr/>
        </p:nvPicPr>
        <p:blipFill>
          <a:blip r:embed="rId3"/>
          <a:stretch>
            <a:fillRect/>
          </a:stretch>
        </p:blipFill>
        <p:spPr>
          <a:xfrm>
            <a:off x="731187" y="1255587"/>
            <a:ext cx="7681626" cy="4346825"/>
          </a:xfrm>
          <a:prstGeom prst="rect">
            <a:avLst/>
          </a:prstGeom>
        </p:spPr>
      </p:pic>
    </p:spTree>
    <p:extLst>
      <p:ext uri="{BB962C8B-B14F-4D97-AF65-F5344CB8AC3E}">
        <p14:creationId xmlns:p14="http://schemas.microsoft.com/office/powerpoint/2010/main" val="276402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581" y="6650830"/>
            <a:ext cx="2057400" cy="138112"/>
          </a:xfrm>
        </p:spPr>
        <p:txBody>
          <a:bodyPr/>
          <a:lstStyle/>
          <a:p>
            <a:fld id="{11F27F3A-B3E9-41ED-AF8F-A365F10BB65F}" type="slidenum">
              <a:rPr lang="en-US" smtClean="0"/>
              <a:pPr/>
              <a:t>13</a:t>
            </a:fld>
            <a:endParaRPr lang="en-US"/>
          </a:p>
        </p:txBody>
      </p:sp>
      <p:sp>
        <p:nvSpPr>
          <p:cNvPr id="5" name="Title 4"/>
          <p:cNvSpPr>
            <a:spLocks noGrp="1"/>
          </p:cNvSpPr>
          <p:nvPr>
            <p:ph type="ctrTitle"/>
          </p:nvPr>
        </p:nvSpPr>
        <p:spPr/>
        <p:txBody>
          <a:bodyPr>
            <a:normAutofit/>
          </a:bodyPr>
          <a:lstStyle/>
          <a:p>
            <a:r>
              <a:rPr lang="en-US" sz="3600" i="0" dirty="0">
                <a:effectLst>
                  <a:outerShdw blurRad="38100" dist="38100" dir="2700000" algn="tl">
                    <a:srgbClr val="000000">
                      <a:alpha val="43137"/>
                    </a:srgbClr>
                  </a:outerShdw>
                </a:effectLst>
              </a:rPr>
              <a:t>HIV Exposure (Hierarchical Risk)</a:t>
            </a:r>
          </a:p>
        </p:txBody>
      </p:sp>
    </p:spTree>
    <p:extLst>
      <p:ext uri="{BB962C8B-B14F-4D97-AF65-F5344CB8AC3E}">
        <p14:creationId xmlns:p14="http://schemas.microsoft.com/office/powerpoint/2010/main" val="158264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EDB8-FE28-4094-8AE1-7D4588CA007F}"/>
              </a:ext>
            </a:extLst>
          </p:cNvPr>
          <p:cNvSpPr>
            <a:spLocks noGrp="1"/>
          </p:cNvSpPr>
          <p:nvPr>
            <p:ph type="title"/>
          </p:nvPr>
        </p:nvSpPr>
        <p:spPr/>
        <p:txBody>
          <a:bodyPr>
            <a:noAutofit/>
          </a:bodyPr>
          <a:lstStyle/>
          <a:p>
            <a:r>
              <a:rPr lang="en-US" sz="2800" dirty="0"/>
              <a:t>Newly Diagnosed HIV Hierarchical Risk^ among Adult and Adolescents in NC, 2014-2018</a:t>
            </a:r>
          </a:p>
        </p:txBody>
      </p:sp>
      <p:sp>
        <p:nvSpPr>
          <p:cNvPr id="4" name="Slide Number Placeholder 3">
            <a:extLst>
              <a:ext uri="{FF2B5EF4-FFF2-40B4-BE49-F238E27FC236}">
                <a16:creationId xmlns:a16="http://schemas.microsoft.com/office/drawing/2014/main" id="{55B90498-A9E4-49E1-BE97-37F815CF28CC}"/>
              </a:ext>
            </a:extLst>
          </p:cNvPr>
          <p:cNvSpPr>
            <a:spLocks noGrp="1"/>
          </p:cNvSpPr>
          <p:nvPr>
            <p:ph type="sldNum" sz="quarter" idx="12"/>
          </p:nvPr>
        </p:nvSpPr>
        <p:spPr/>
        <p:txBody>
          <a:bodyPr/>
          <a:lstStyle/>
          <a:p>
            <a:fld id="{11F27F3A-B3E9-41ED-AF8F-A365F10BB65F}" type="slidenum">
              <a:rPr lang="en-US" smtClean="0"/>
              <a:pPr/>
              <a:t>14</a:t>
            </a:fld>
            <a:endParaRPr lang="en-US" dirty="0"/>
          </a:p>
        </p:txBody>
      </p:sp>
      <p:sp>
        <p:nvSpPr>
          <p:cNvPr id="5" name="TextBox 4">
            <a:extLst>
              <a:ext uri="{FF2B5EF4-FFF2-40B4-BE49-F238E27FC236}">
                <a16:creationId xmlns:a16="http://schemas.microsoft.com/office/drawing/2014/main" id="{64B37F85-658B-4EE7-9904-36A5BA5607D7}"/>
              </a:ext>
            </a:extLst>
          </p:cNvPr>
          <p:cNvSpPr txBox="1"/>
          <p:nvPr/>
        </p:nvSpPr>
        <p:spPr>
          <a:xfrm>
            <a:off x="1219200" y="5416010"/>
            <a:ext cx="7122319" cy="1200329"/>
          </a:xfrm>
          <a:prstGeom prst="rect">
            <a:avLst/>
          </a:prstGeom>
          <a:noFill/>
        </p:spPr>
        <p:txBody>
          <a:bodyPr wrap="square" rtlCol="0">
            <a:spAutoFit/>
          </a:bodyPr>
          <a:lstStyle/>
          <a:p>
            <a:r>
              <a:rPr lang="en-US" sz="80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aseline="30000" dirty="0">
                <a:latin typeface="Arial Narrow" panose="020B0606020202030204" pitchFamily="34" charset="0"/>
              </a:rPr>
              <a:t>*</a:t>
            </a:r>
            <a:r>
              <a:rPr lang="en-US" sz="80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aseline="30000" dirty="0">
                <a:latin typeface="Arial Narrow" panose="020B0606020202030204" pitchFamily="34" charset="0"/>
              </a:rPr>
              <a:t>^^</a:t>
            </a:r>
            <a:r>
              <a:rPr lang="en-US" sz="800" dirty="0">
                <a:latin typeface="Arial Narrow" panose="020B0606020202030204" pitchFamily="34" charset="0"/>
              </a:rPr>
              <a:t>IDU = injection drug use; MSM = men who report sex with men; MSM/IDU = men who report sex with men and injection drug use. </a:t>
            </a:r>
          </a:p>
          <a:p>
            <a:r>
              <a:rPr lang="en-US" sz="800" baseline="30000" dirty="0">
                <a:latin typeface="Arial Narrow" panose="020B0606020202030204" pitchFamily="34" charset="0"/>
              </a:rPr>
              <a:t>**</a:t>
            </a:r>
            <a:r>
              <a:rPr lang="en-US" sz="800" dirty="0">
                <a:latin typeface="Arial Narrow" panose="020B0606020202030204" pitchFamily="34" charset="0"/>
              </a:rPr>
              <a:t>Other risks include exposure to blood products (adult hemophilia or transfusions), pediatric risk, needle sticks, and health care exposure. </a:t>
            </a:r>
          </a:p>
          <a:p>
            <a:r>
              <a:rPr lang="en-US" sz="800" baseline="30000" dirty="0">
                <a:latin typeface="Arial Narrow" panose="020B0606020202030204" pitchFamily="34" charset="0"/>
              </a:rPr>
              <a:t>^^^</a:t>
            </a:r>
            <a:r>
              <a:rPr lang="en-US" sz="800" dirty="0">
                <a:latin typeface="Arial Narrow" panose="020B0606020202030204" pitchFamily="34" charset="0"/>
              </a:rPr>
              <a:t>Unknown risk is defined as individuals classified as no identified risk (NIR) and no reported risk (NRR) individuals.</a:t>
            </a:r>
          </a:p>
          <a:p>
            <a:r>
              <a:rPr lang="en-US" sz="800" dirty="0">
                <a:latin typeface="Arial Narrow" panose="020B0606020202030204" pitchFamily="34" charset="0"/>
              </a:rPr>
              <a:t>Data Source: enhanced HIV/AIDS Reporting System (</a:t>
            </a:r>
            <a:r>
              <a:rPr lang="en-US" sz="800" dirty="0" err="1">
                <a:latin typeface="Arial Narrow" panose="020B0606020202030204" pitchFamily="34" charset="0"/>
              </a:rPr>
              <a:t>eHARS</a:t>
            </a:r>
            <a:r>
              <a:rPr lang="en-US" sz="800" dirty="0">
                <a:latin typeface="Arial Narrow" panose="020B0606020202030204" pitchFamily="34" charset="0"/>
              </a:rPr>
              <a:t>) (data as of June 26, 2019).  </a:t>
            </a:r>
          </a:p>
        </p:txBody>
      </p:sp>
      <p:pic>
        <p:nvPicPr>
          <p:cNvPr id="3" name="Picture 2">
            <a:extLst>
              <a:ext uri="{FF2B5EF4-FFF2-40B4-BE49-F238E27FC236}">
                <a16:creationId xmlns:a16="http://schemas.microsoft.com/office/drawing/2014/main" id="{730B3282-3A86-4402-BDED-00EE951FE0A3}"/>
              </a:ext>
            </a:extLst>
          </p:cNvPr>
          <p:cNvPicPr>
            <a:picLocks noChangeAspect="1"/>
          </p:cNvPicPr>
          <p:nvPr/>
        </p:nvPicPr>
        <p:blipFill>
          <a:blip r:embed="rId2"/>
          <a:stretch>
            <a:fillRect/>
          </a:stretch>
        </p:blipFill>
        <p:spPr>
          <a:xfrm>
            <a:off x="1218619" y="1101152"/>
            <a:ext cx="6706181" cy="4407790"/>
          </a:xfrm>
          <a:prstGeom prst="rect">
            <a:avLst/>
          </a:prstGeom>
        </p:spPr>
      </p:pic>
    </p:spTree>
    <p:extLst>
      <p:ext uri="{BB962C8B-B14F-4D97-AF65-F5344CB8AC3E}">
        <p14:creationId xmlns:p14="http://schemas.microsoft.com/office/powerpoint/2010/main" val="216660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691"/>
            <a:ext cx="7886700" cy="1061245"/>
          </a:xfrm>
        </p:spPr>
        <p:txBody>
          <a:bodyPr>
            <a:noAutofit/>
          </a:bodyPr>
          <a:lstStyle/>
          <a:p>
            <a:r>
              <a:rPr lang="en-US" sz="2400" dirty="0"/>
              <a:t>Hierarchical Risk^ (redistributed*) for HIV Exposure among Newly Diagnosed HIV Rates among Adults and </a:t>
            </a:r>
            <a:br>
              <a:rPr lang="en-US" sz="2400" dirty="0"/>
            </a:br>
            <a:r>
              <a:rPr lang="en-US" sz="2400" dirty="0"/>
              <a:t>Adolescents (13 years and older)</a:t>
            </a:r>
            <a:br>
              <a:rPr lang="en-US" sz="2400" dirty="0"/>
            </a:br>
            <a:r>
              <a:rPr lang="en-US" sz="2400" dirty="0"/>
              <a:t>North Carolina 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a:p>
        </p:txBody>
      </p:sp>
      <p:sp>
        <p:nvSpPr>
          <p:cNvPr id="8" name="TextBox 7"/>
          <p:cNvSpPr txBox="1"/>
          <p:nvPr/>
        </p:nvSpPr>
        <p:spPr>
          <a:xfrm>
            <a:off x="1295400" y="5344985"/>
            <a:ext cx="7122319" cy="1200329"/>
          </a:xfrm>
          <a:prstGeom prst="rect">
            <a:avLst/>
          </a:prstGeom>
          <a:noFill/>
        </p:spPr>
        <p:txBody>
          <a:bodyPr wrap="square" rtlCol="0">
            <a:spAutoFit/>
          </a:bodyPr>
          <a:lstStyle/>
          <a:p>
            <a:r>
              <a:rPr lang="en-US" sz="80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dirty="0">
                <a:solidFill>
                  <a:srgbClr val="000000"/>
                </a:solidFill>
                <a:latin typeface="Arial Narrow" panose="020B0606020202030204" pitchFamily="34" charset="0"/>
              </a:rPr>
              <a:t>*Unknown risk has been redistributed. </a:t>
            </a:r>
          </a:p>
          <a:p>
            <a:r>
              <a:rPr lang="en-US" sz="800" baseline="30000" dirty="0">
                <a:latin typeface="Arial Narrow" panose="020B0606020202030204" pitchFamily="34" charset="0"/>
              </a:rPr>
              <a:t>*</a:t>
            </a:r>
            <a:r>
              <a:rPr lang="en-US" sz="80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aseline="30000" dirty="0">
                <a:latin typeface="Arial Narrow" panose="020B0606020202030204" pitchFamily="34" charset="0"/>
              </a:rPr>
              <a:t>^^</a:t>
            </a:r>
            <a:r>
              <a:rPr lang="en-US" sz="800" dirty="0">
                <a:latin typeface="Arial Narrow" panose="020B0606020202030204" pitchFamily="34" charset="0"/>
              </a:rPr>
              <a:t>IDU = injection drug use; MSM = men who report sex with men; MSM/IDU = men who report sex with men and injection drug use. </a:t>
            </a:r>
          </a:p>
          <a:p>
            <a:r>
              <a:rPr lang="en-US" sz="800" baseline="30000" dirty="0">
                <a:latin typeface="Arial Narrow" panose="020B0606020202030204" pitchFamily="34" charset="0"/>
              </a:rPr>
              <a:t>**</a:t>
            </a:r>
            <a:r>
              <a:rPr lang="en-US" sz="800" dirty="0">
                <a:latin typeface="Arial Narrow" panose="020B0606020202030204" pitchFamily="34" charset="0"/>
              </a:rPr>
              <a:t>Other risks include exposure to blood products (adult hemophilia or transfusions), pediatric risk, needle sticks, and health care exposure. </a:t>
            </a:r>
          </a:p>
          <a:p>
            <a:r>
              <a:rPr lang="en-US" sz="800" dirty="0">
                <a:solidFill>
                  <a:srgbClr val="000000"/>
                </a:solidFill>
                <a:latin typeface="Arial Narrow" panose="020B0606020202030204" pitchFamily="34" charset="0"/>
              </a:rPr>
              <a:t>Data Source: enhanced HIV/AIDS Reporting System (</a:t>
            </a:r>
            <a:r>
              <a:rPr lang="en-US" sz="800" dirty="0" err="1">
                <a:solidFill>
                  <a:srgbClr val="000000"/>
                </a:solidFill>
                <a:latin typeface="Arial Narrow" panose="020B0606020202030204" pitchFamily="34" charset="0"/>
              </a:rPr>
              <a:t>eHARS</a:t>
            </a:r>
            <a:r>
              <a:rPr lang="en-US" sz="8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F143CCA1-F6EB-4196-8FE2-460BC4E97FFE}"/>
              </a:ext>
            </a:extLst>
          </p:cNvPr>
          <p:cNvPicPr>
            <a:picLocks noChangeAspect="1"/>
          </p:cNvPicPr>
          <p:nvPr/>
        </p:nvPicPr>
        <p:blipFill>
          <a:blip r:embed="rId3"/>
          <a:stretch>
            <a:fillRect/>
          </a:stretch>
        </p:blipFill>
        <p:spPr>
          <a:xfrm>
            <a:off x="1456674" y="1426290"/>
            <a:ext cx="6230652" cy="4005419"/>
          </a:xfrm>
          <a:prstGeom prst="rect">
            <a:avLst/>
          </a:prstGeom>
        </p:spPr>
      </p:pic>
    </p:spTree>
    <p:extLst>
      <p:ext uri="{BB962C8B-B14F-4D97-AF65-F5344CB8AC3E}">
        <p14:creationId xmlns:p14="http://schemas.microsoft.com/office/powerpoint/2010/main" val="143858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691"/>
            <a:ext cx="7886700" cy="1061245"/>
          </a:xfrm>
        </p:spPr>
        <p:txBody>
          <a:bodyPr>
            <a:noAutofit/>
          </a:bodyPr>
          <a:lstStyle/>
          <a:p>
            <a:r>
              <a:rPr lang="en-US" sz="2400" dirty="0"/>
              <a:t>Proportion of Newly Diagnosed HIV among Adults and Adolescents (13 years and older) by Hierarchical Risk^  (redistributed*) North Carolina 2014-2018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16</a:t>
            </a:fld>
            <a:endParaRPr lang="en-US" dirty="0"/>
          </a:p>
        </p:txBody>
      </p:sp>
      <p:sp>
        <p:nvSpPr>
          <p:cNvPr id="7" name="TextBox 6">
            <a:extLst>
              <a:ext uri="{FF2B5EF4-FFF2-40B4-BE49-F238E27FC236}">
                <a16:creationId xmlns:a16="http://schemas.microsoft.com/office/drawing/2014/main" id="{2AD609C5-2ED5-4EE9-BD43-934CAD43F705}"/>
              </a:ext>
            </a:extLst>
          </p:cNvPr>
          <p:cNvSpPr txBox="1"/>
          <p:nvPr/>
        </p:nvSpPr>
        <p:spPr>
          <a:xfrm>
            <a:off x="1295400" y="5344985"/>
            <a:ext cx="7122319" cy="1200329"/>
          </a:xfrm>
          <a:prstGeom prst="rect">
            <a:avLst/>
          </a:prstGeom>
          <a:noFill/>
        </p:spPr>
        <p:txBody>
          <a:bodyPr wrap="square" rtlCol="0">
            <a:spAutoFit/>
          </a:bodyPr>
          <a:lstStyle/>
          <a:p>
            <a:r>
              <a:rPr lang="en-US" sz="80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dirty="0">
                <a:solidFill>
                  <a:srgbClr val="000000"/>
                </a:solidFill>
                <a:latin typeface="Arial Narrow" panose="020B0606020202030204" pitchFamily="34" charset="0"/>
              </a:rPr>
              <a:t>*Unknown risk has been redistributed. </a:t>
            </a:r>
          </a:p>
          <a:p>
            <a:r>
              <a:rPr lang="en-US" sz="800" baseline="30000" dirty="0">
                <a:latin typeface="Arial Narrow" panose="020B0606020202030204" pitchFamily="34" charset="0"/>
              </a:rPr>
              <a:t>*</a:t>
            </a:r>
            <a:r>
              <a:rPr lang="en-US" sz="80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aseline="30000" dirty="0">
                <a:latin typeface="Arial Narrow" panose="020B0606020202030204" pitchFamily="34" charset="0"/>
              </a:rPr>
              <a:t>^^</a:t>
            </a:r>
            <a:r>
              <a:rPr lang="en-US" sz="800" dirty="0">
                <a:latin typeface="Arial Narrow" panose="020B0606020202030204" pitchFamily="34" charset="0"/>
              </a:rPr>
              <a:t>IDU = injection drug use; MSM = men who report sex with men; MSM/IDU = men who report sex with men and injection drug use. </a:t>
            </a:r>
          </a:p>
          <a:p>
            <a:r>
              <a:rPr lang="en-US" sz="800" baseline="30000" dirty="0">
                <a:latin typeface="Arial Narrow" panose="020B0606020202030204" pitchFamily="34" charset="0"/>
              </a:rPr>
              <a:t>**</a:t>
            </a:r>
            <a:r>
              <a:rPr lang="en-US" sz="800" dirty="0">
                <a:latin typeface="Arial Narrow" panose="020B0606020202030204" pitchFamily="34" charset="0"/>
              </a:rPr>
              <a:t>Other risks include exposure to blood products (adult hemophilia or transfusions), pediatric risk, needle sticks, and health care exposure. </a:t>
            </a:r>
          </a:p>
          <a:p>
            <a:r>
              <a:rPr lang="en-US" sz="800" dirty="0">
                <a:solidFill>
                  <a:srgbClr val="000000"/>
                </a:solidFill>
                <a:latin typeface="Arial Narrow" panose="020B0606020202030204" pitchFamily="34" charset="0"/>
              </a:rPr>
              <a:t>Data Source: enhanced HIV/AIDS Reporting System (</a:t>
            </a:r>
            <a:r>
              <a:rPr lang="en-US" sz="800" dirty="0" err="1">
                <a:solidFill>
                  <a:srgbClr val="000000"/>
                </a:solidFill>
                <a:latin typeface="Arial Narrow" panose="020B0606020202030204" pitchFamily="34" charset="0"/>
              </a:rPr>
              <a:t>eHARS</a:t>
            </a:r>
            <a:r>
              <a:rPr lang="en-US" sz="8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F2B605CA-8665-4AAF-A517-712627B2DD0F}"/>
              </a:ext>
            </a:extLst>
          </p:cNvPr>
          <p:cNvPicPr>
            <a:picLocks noChangeAspect="1"/>
          </p:cNvPicPr>
          <p:nvPr/>
        </p:nvPicPr>
        <p:blipFill>
          <a:blip r:embed="rId3"/>
          <a:stretch>
            <a:fillRect/>
          </a:stretch>
        </p:blipFill>
        <p:spPr>
          <a:xfrm>
            <a:off x="380636" y="1276925"/>
            <a:ext cx="8382727" cy="4304149"/>
          </a:xfrm>
          <a:prstGeom prst="rect">
            <a:avLst/>
          </a:prstGeom>
        </p:spPr>
      </p:pic>
    </p:spTree>
    <p:extLst>
      <p:ext uri="{BB962C8B-B14F-4D97-AF65-F5344CB8AC3E}">
        <p14:creationId xmlns:p14="http://schemas.microsoft.com/office/powerpoint/2010/main" val="405962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691"/>
            <a:ext cx="7886700" cy="1061245"/>
          </a:xfrm>
        </p:spPr>
        <p:txBody>
          <a:bodyPr>
            <a:noAutofit/>
          </a:bodyPr>
          <a:lstStyle/>
          <a:p>
            <a:r>
              <a:rPr lang="en-US" sz="2400" dirty="0"/>
              <a:t>Estimated HIV Infection Rates among Newly Diagnosed Adult and Adolescent (13 years and older) </a:t>
            </a:r>
            <a:br>
              <a:rPr lang="en-US" sz="2400" dirty="0"/>
            </a:br>
            <a:r>
              <a:rPr lang="en-US" sz="2400" dirty="0"/>
              <a:t>Gay and Bisexual Men and Other Men who have Sex with Men^  in North Carolina 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dirty="0"/>
          </a:p>
        </p:txBody>
      </p:sp>
      <p:sp>
        <p:nvSpPr>
          <p:cNvPr id="9" name="TextBox 8"/>
          <p:cNvSpPr txBox="1"/>
          <p:nvPr/>
        </p:nvSpPr>
        <p:spPr>
          <a:xfrm>
            <a:off x="1295400" y="5616566"/>
            <a:ext cx="8612606" cy="769441"/>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^Unknown risk has been redistributed. People who were classified as MSM and IDU were excluded.   </a:t>
            </a:r>
          </a:p>
          <a:p>
            <a:r>
              <a:rPr lang="en-US" sz="1100" dirty="0">
                <a:solidFill>
                  <a:srgbClr val="000000"/>
                </a:solidFill>
                <a:latin typeface="Arial Narrow" panose="020B0606020202030204" pitchFamily="34" charset="0"/>
                <a:cs typeface="Arial" panose="020B0604020202020204" pitchFamily="34" charset="0"/>
              </a:rPr>
              <a:t>^^Grey et al (2016). JMIR Public Health </a:t>
            </a:r>
            <a:r>
              <a:rPr lang="en-US" sz="1100" dirty="0" err="1">
                <a:solidFill>
                  <a:srgbClr val="000000"/>
                </a:solidFill>
                <a:latin typeface="Arial Narrow" panose="020B0606020202030204" pitchFamily="34" charset="0"/>
                <a:cs typeface="Arial" panose="020B0604020202020204" pitchFamily="34" charset="0"/>
              </a:rPr>
              <a:t>Surveill</a:t>
            </a:r>
            <a:r>
              <a:rPr lang="en-US" sz="1100" dirty="0">
                <a:solidFill>
                  <a:srgbClr val="000000"/>
                </a:solidFill>
                <a:latin typeface="Arial Narrow" panose="020B0606020202030204" pitchFamily="34" charset="0"/>
                <a:cs typeface="Arial" panose="020B0604020202020204" pitchFamily="34" charset="0"/>
              </a:rPr>
              <a:t>; 2(1): e14. </a:t>
            </a:r>
            <a:r>
              <a:rPr lang="en-US" sz="1100" u="sng" dirty="0">
                <a:solidFill>
                  <a:srgbClr val="000000"/>
                </a:solidFill>
                <a:latin typeface="Arial Narrow" panose="020B0606020202030204" pitchFamily="34" charset="0"/>
                <a:cs typeface="Arial" panose="020B0604020202020204" pitchFamily="34" charset="0"/>
                <a:hlinkClick r:id="rId3"/>
              </a:rPr>
              <a:t>https://publichealth.jmir.org/2016/1/e14/</a:t>
            </a:r>
            <a:endParaRPr lang="en-US" sz="1100" dirty="0">
              <a:solidFill>
                <a:srgbClr val="000000"/>
              </a:solidFill>
              <a:latin typeface="Arial Narrow" panose="020B0606020202030204" pitchFamily="34" charset="0"/>
              <a:cs typeface="Arial" panose="020B0604020202020204" pitchFamily="34" charset="0"/>
            </a:endParaRPr>
          </a:p>
          <a:p>
            <a:r>
              <a:rPr lang="en-US" sz="1100" dirty="0">
                <a:solidFill>
                  <a:srgbClr val="000000"/>
                </a:solidFill>
                <a:latin typeface="Arial Narrow" panose="020B0606020202030204" pitchFamily="34" charset="0"/>
                <a:cs typeface="Arial" panose="020B0604020202020204" pitchFamily="34" charset="0"/>
              </a:rPr>
              <a:t>*Non-Hispanic/Latino.</a:t>
            </a:r>
            <a:endParaRPr lang="en-US" dirty="0"/>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26,2019).</a:t>
            </a:r>
          </a:p>
        </p:txBody>
      </p:sp>
      <p:pic>
        <p:nvPicPr>
          <p:cNvPr id="3" name="Picture 2">
            <a:extLst>
              <a:ext uri="{FF2B5EF4-FFF2-40B4-BE49-F238E27FC236}">
                <a16:creationId xmlns:a16="http://schemas.microsoft.com/office/drawing/2014/main" id="{6E69EB20-E2F3-48AE-B852-A47FB0812A7D}"/>
              </a:ext>
            </a:extLst>
          </p:cNvPr>
          <p:cNvPicPr>
            <a:picLocks noChangeAspect="1"/>
          </p:cNvPicPr>
          <p:nvPr/>
        </p:nvPicPr>
        <p:blipFill>
          <a:blip r:embed="rId4"/>
          <a:stretch>
            <a:fillRect/>
          </a:stretch>
        </p:blipFill>
        <p:spPr>
          <a:xfrm>
            <a:off x="392830" y="1563065"/>
            <a:ext cx="7886700" cy="3969237"/>
          </a:xfrm>
          <a:prstGeom prst="rect">
            <a:avLst/>
          </a:prstGeom>
        </p:spPr>
      </p:pic>
    </p:spTree>
    <p:extLst>
      <p:ext uri="{BB962C8B-B14F-4D97-AF65-F5344CB8AC3E}">
        <p14:creationId xmlns:p14="http://schemas.microsoft.com/office/powerpoint/2010/main" val="141830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691"/>
            <a:ext cx="7886700" cy="1061245"/>
          </a:xfrm>
        </p:spPr>
        <p:txBody>
          <a:bodyPr>
            <a:noAutofit/>
          </a:bodyPr>
          <a:lstStyle/>
          <a:p>
            <a:r>
              <a:rPr lang="en-US" sz="2400" dirty="0"/>
              <a:t>Estimated HIV Infection Rates among Newly Diagnosed Adult and Adolescent (13 years and older) </a:t>
            </a:r>
            <a:br>
              <a:rPr lang="en-US" sz="2400" dirty="0"/>
            </a:br>
            <a:r>
              <a:rPr lang="en-US" sz="2400" dirty="0"/>
              <a:t>Heterosexual Men^ in North Carolina 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dirty="0"/>
          </a:p>
        </p:txBody>
      </p:sp>
      <p:sp>
        <p:nvSpPr>
          <p:cNvPr id="8" name="TextBox 7"/>
          <p:cNvSpPr txBox="1"/>
          <p:nvPr/>
        </p:nvSpPr>
        <p:spPr>
          <a:xfrm>
            <a:off x="1371600" y="5664382"/>
            <a:ext cx="6553200" cy="861774"/>
          </a:xfrm>
          <a:prstGeom prst="rect">
            <a:avLst/>
          </a:prstGeom>
          <a:noFill/>
        </p:spPr>
        <p:txBody>
          <a:bodyPr wrap="square" rtlCol="0">
            <a:spAutoFit/>
          </a:bodyPr>
          <a:lstStyle/>
          <a:p>
            <a:r>
              <a:rPr lang="en-US" sz="1000" dirty="0">
                <a:solidFill>
                  <a:srgbClr val="000000"/>
                </a:solidFill>
                <a:latin typeface="Arial Narrow" panose="020B0606020202030204" pitchFamily="34" charset="0"/>
              </a:rPr>
              <a:t>^Unknown risk has been redistributed. </a:t>
            </a:r>
          </a:p>
          <a:p>
            <a:r>
              <a:rPr lang="en-US" sz="1000" dirty="0">
                <a:solidFill>
                  <a:srgbClr val="000000"/>
                </a:solidFill>
                <a:latin typeface="Arial Narrow" panose="020B0606020202030204" pitchFamily="34" charset="0"/>
              </a:rPr>
              <a:t>^^Rates among heterosexual men are based on an estimated population in North Carolina. Grey et al (2016). JMIR Public Health </a:t>
            </a:r>
            <a:r>
              <a:rPr lang="en-US" sz="1000" dirty="0" err="1">
                <a:solidFill>
                  <a:srgbClr val="000000"/>
                </a:solidFill>
                <a:latin typeface="Arial Narrow" panose="020B0606020202030204" pitchFamily="34" charset="0"/>
              </a:rPr>
              <a:t>Surveill</a:t>
            </a:r>
            <a:r>
              <a:rPr lang="en-US" sz="1000" dirty="0">
                <a:solidFill>
                  <a:srgbClr val="000000"/>
                </a:solidFill>
                <a:latin typeface="Arial Narrow" panose="020B0606020202030204" pitchFamily="34" charset="0"/>
              </a:rPr>
              <a:t>; 2(1): e14. </a:t>
            </a:r>
            <a:r>
              <a:rPr lang="en-US" sz="1000" u="sng" dirty="0">
                <a:solidFill>
                  <a:srgbClr val="000000"/>
                </a:solidFill>
                <a:latin typeface="Arial Narrow" panose="020B0606020202030204" pitchFamily="34" charset="0"/>
                <a:hlinkClick r:id="rId3"/>
              </a:rPr>
              <a:t>https://publichealth.jmir.org/2016/1/e14/</a:t>
            </a:r>
            <a:r>
              <a:rPr lang="en-US" sz="1000" u="sng" dirty="0">
                <a:solidFill>
                  <a:srgbClr val="000000"/>
                </a:solidFill>
                <a:latin typeface="Arial Narrow" panose="020B0606020202030204" pitchFamily="34" charset="0"/>
              </a:rPr>
              <a:t>. </a:t>
            </a:r>
            <a:r>
              <a:rPr lang="en-US" sz="1000" dirty="0">
                <a:solidFill>
                  <a:srgbClr val="000000"/>
                </a:solidFill>
                <a:latin typeface="Arial Narrow" panose="020B0606020202030204" pitchFamily="34" charset="0"/>
              </a:rPr>
              <a:t>People exposed to HIV through injection drug use (IDU) are excluded.  </a:t>
            </a:r>
          </a:p>
          <a:p>
            <a:r>
              <a:rPr lang="en-US" sz="1000" dirty="0">
                <a:solidFill>
                  <a:srgbClr val="000000"/>
                </a:solidFill>
                <a:latin typeface="Arial Narrow" panose="020B0606020202030204" pitchFamily="34" charset="0"/>
                <a:cs typeface="Arial" panose="020B0604020202020204" pitchFamily="34" charset="0"/>
              </a:rPr>
              <a:t>*Non-Hispanic/Latino.</a:t>
            </a:r>
            <a:endParaRPr lang="en-US" sz="1000" dirty="0"/>
          </a:p>
          <a:p>
            <a:r>
              <a:rPr lang="en-US" sz="1000" dirty="0">
                <a:solidFill>
                  <a:srgbClr val="000000"/>
                </a:solidFill>
                <a:latin typeface="Arial Narrow" panose="020B0606020202030204" pitchFamily="34" charset="0"/>
              </a:rPr>
              <a:t>Data Source: enhanced HIV/AIDS Reporting System (</a:t>
            </a:r>
            <a:r>
              <a:rPr lang="en-US" sz="1000" dirty="0" err="1">
                <a:solidFill>
                  <a:srgbClr val="000000"/>
                </a:solidFill>
                <a:latin typeface="Arial Narrow" panose="020B0606020202030204" pitchFamily="34" charset="0"/>
              </a:rPr>
              <a:t>eHARS</a:t>
            </a:r>
            <a:r>
              <a:rPr lang="en-US" sz="1000" dirty="0">
                <a:solidFill>
                  <a:srgbClr val="000000"/>
                </a:solidFill>
                <a:latin typeface="Arial Narrow" panose="020B0606020202030204" pitchFamily="34" charset="0"/>
              </a:rPr>
              <a:t>) (data as of June 26, 2019).</a:t>
            </a:r>
          </a:p>
        </p:txBody>
      </p:sp>
      <p:pic>
        <p:nvPicPr>
          <p:cNvPr id="3" name="Picture 2">
            <a:extLst>
              <a:ext uri="{FF2B5EF4-FFF2-40B4-BE49-F238E27FC236}">
                <a16:creationId xmlns:a16="http://schemas.microsoft.com/office/drawing/2014/main" id="{91C097A4-CC9F-472B-8665-41381D66B07D}"/>
              </a:ext>
            </a:extLst>
          </p:cNvPr>
          <p:cNvPicPr>
            <a:picLocks noChangeAspect="1"/>
          </p:cNvPicPr>
          <p:nvPr/>
        </p:nvPicPr>
        <p:blipFill>
          <a:blip r:embed="rId4"/>
          <a:stretch>
            <a:fillRect/>
          </a:stretch>
        </p:blipFill>
        <p:spPr>
          <a:xfrm>
            <a:off x="1109732" y="1676400"/>
            <a:ext cx="7641437" cy="3868095"/>
          </a:xfrm>
          <a:prstGeom prst="rect">
            <a:avLst/>
          </a:prstGeom>
        </p:spPr>
      </p:pic>
    </p:spTree>
    <p:extLst>
      <p:ext uri="{BB962C8B-B14F-4D97-AF65-F5344CB8AC3E}">
        <p14:creationId xmlns:p14="http://schemas.microsoft.com/office/powerpoint/2010/main" val="175642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691"/>
            <a:ext cx="7886700" cy="1061245"/>
          </a:xfrm>
        </p:spPr>
        <p:txBody>
          <a:bodyPr>
            <a:noAutofit/>
          </a:bodyPr>
          <a:lstStyle/>
          <a:p>
            <a:r>
              <a:rPr lang="en-US" sz="2400" dirty="0"/>
              <a:t>HIV Infection Rates among Newly Diagnosed Adult and Adolescent (13 years and older) </a:t>
            </a:r>
            <a:br>
              <a:rPr lang="en-US" sz="2400" dirty="0"/>
            </a:br>
            <a:r>
              <a:rPr lang="en-US" sz="2400" dirty="0"/>
              <a:t>Heterosexual Women^ in North Carolina 2018</a:t>
            </a:r>
            <a:endParaRPr lang="en-US" sz="2400" b="1" i="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
        <p:nvSpPr>
          <p:cNvPr id="9" name="TextBox 8"/>
          <p:cNvSpPr txBox="1"/>
          <p:nvPr/>
        </p:nvSpPr>
        <p:spPr>
          <a:xfrm>
            <a:off x="1219200" y="5562600"/>
            <a:ext cx="7600950" cy="938719"/>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^Unknown risk has been redistributed. </a:t>
            </a:r>
          </a:p>
          <a:p>
            <a:r>
              <a:rPr lang="en-US" sz="1100" dirty="0">
                <a:solidFill>
                  <a:srgbClr val="000000"/>
                </a:solidFill>
                <a:latin typeface="Arial Narrow" panose="020B0606020202030204" pitchFamily="34" charset="0"/>
              </a:rPr>
              <a:t>^^Defined as individuals reporting heterosexual contact with a known HIV-positive or high-risk individual and cases redistributed into the heterosexual classification from the “unknown” risk group. People exposed to HIV through injection drug use (IDU) are excluded.  </a:t>
            </a:r>
          </a:p>
          <a:p>
            <a:r>
              <a:rPr lang="en-US" sz="1100" dirty="0">
                <a:solidFill>
                  <a:srgbClr val="000000"/>
                </a:solidFill>
                <a:latin typeface="Arial Narrow" panose="020B0606020202030204" pitchFamily="34" charset="0"/>
                <a:cs typeface="Arial" panose="020B0604020202020204" pitchFamily="34" charset="0"/>
              </a:rPr>
              <a:t>*Non-Hispanic/Latino.</a:t>
            </a:r>
            <a:endParaRPr lang="en-US" dirty="0"/>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3" name="Picture 2">
            <a:extLst>
              <a:ext uri="{FF2B5EF4-FFF2-40B4-BE49-F238E27FC236}">
                <a16:creationId xmlns:a16="http://schemas.microsoft.com/office/drawing/2014/main" id="{C75ABA21-A914-422C-9A1B-CC48460F3E66}"/>
              </a:ext>
            </a:extLst>
          </p:cNvPr>
          <p:cNvPicPr>
            <a:picLocks noChangeAspect="1"/>
          </p:cNvPicPr>
          <p:nvPr/>
        </p:nvPicPr>
        <p:blipFill>
          <a:blip r:embed="rId3"/>
          <a:stretch>
            <a:fillRect/>
          </a:stretch>
        </p:blipFill>
        <p:spPr>
          <a:xfrm>
            <a:off x="395878" y="1313504"/>
            <a:ext cx="8352244" cy="4230991"/>
          </a:xfrm>
          <a:prstGeom prst="rect">
            <a:avLst/>
          </a:prstGeom>
        </p:spPr>
      </p:pic>
    </p:spTree>
    <p:extLst>
      <p:ext uri="{BB962C8B-B14F-4D97-AF65-F5344CB8AC3E}">
        <p14:creationId xmlns:p14="http://schemas.microsoft.com/office/powerpoint/2010/main" val="387384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0" dirty="0">
                <a:latin typeface="Candara" panose="020E0502030303020204" pitchFamily="34" charset="0"/>
              </a:rPr>
              <a:t>Where to find HIV/STD Information?</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sp>
        <p:nvSpPr>
          <p:cNvPr id="5" name="TextBox 4"/>
          <p:cNvSpPr txBox="1"/>
          <p:nvPr/>
        </p:nvSpPr>
        <p:spPr>
          <a:xfrm>
            <a:off x="762000" y="5942076"/>
            <a:ext cx="6934200" cy="369332"/>
          </a:xfrm>
          <a:prstGeom prst="rect">
            <a:avLst/>
          </a:prstGeom>
          <a:noFill/>
        </p:spPr>
        <p:txBody>
          <a:bodyPr wrap="square" rtlCol="0">
            <a:spAutoFit/>
          </a:bodyPr>
          <a:lstStyle/>
          <a:p>
            <a:pPr algn="ctr"/>
            <a:r>
              <a:rPr lang="en-US" dirty="0">
                <a:hlinkClick r:id="rId3"/>
              </a:rPr>
              <a:t>http://epi.publichealth.nc.gov/cd/stds/figures.html</a:t>
            </a:r>
            <a:endParaRPr lang="en-US" dirty="0"/>
          </a:p>
        </p:txBody>
      </p:sp>
      <p:pic>
        <p:nvPicPr>
          <p:cNvPr id="3" name="Picture 2">
            <a:extLst>
              <a:ext uri="{FF2B5EF4-FFF2-40B4-BE49-F238E27FC236}">
                <a16:creationId xmlns:a16="http://schemas.microsoft.com/office/drawing/2014/main" id="{4FD2E6E2-322D-4C4B-BE71-34200D7E4727}"/>
              </a:ext>
            </a:extLst>
          </p:cNvPr>
          <p:cNvPicPr>
            <a:picLocks noChangeAspect="1"/>
          </p:cNvPicPr>
          <p:nvPr/>
        </p:nvPicPr>
        <p:blipFill>
          <a:blip r:embed="rId4"/>
          <a:stretch>
            <a:fillRect/>
          </a:stretch>
        </p:blipFill>
        <p:spPr>
          <a:xfrm>
            <a:off x="2436230" y="914400"/>
            <a:ext cx="3585740" cy="4885160"/>
          </a:xfrm>
          <a:prstGeom prst="rect">
            <a:avLst/>
          </a:prstGeom>
        </p:spPr>
      </p:pic>
    </p:spTree>
    <p:extLst>
      <p:ext uri="{BB962C8B-B14F-4D97-AF65-F5344CB8AC3E}">
        <p14:creationId xmlns:p14="http://schemas.microsoft.com/office/powerpoint/2010/main" val="51380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581" y="6650830"/>
            <a:ext cx="2057400" cy="138112"/>
          </a:xfrm>
        </p:spPr>
        <p:txBody>
          <a:bodyPr/>
          <a:lstStyle/>
          <a:p>
            <a:fld id="{11F27F3A-B3E9-41ED-AF8F-A365F10BB65F}" type="slidenum">
              <a:rPr lang="en-US" smtClean="0"/>
              <a:pPr/>
              <a:t>20</a:t>
            </a:fld>
            <a:endParaRPr lang="en-US" dirty="0"/>
          </a:p>
        </p:txBody>
      </p:sp>
      <p:sp>
        <p:nvSpPr>
          <p:cNvPr id="5" name="Title 4"/>
          <p:cNvSpPr>
            <a:spLocks noGrp="1"/>
          </p:cNvSpPr>
          <p:nvPr>
            <p:ph type="ctrTitle"/>
          </p:nvPr>
        </p:nvSpPr>
        <p:spPr/>
        <p:txBody>
          <a:bodyPr>
            <a:normAutofit fontScale="90000"/>
          </a:bodyPr>
          <a:lstStyle/>
          <a:p>
            <a:r>
              <a:rPr lang="en-US" sz="3200" i="0" dirty="0">
                <a:effectLst>
                  <a:outerShdw blurRad="38100" dist="38100" dir="2700000" algn="tl">
                    <a:srgbClr val="000000">
                      <a:alpha val="43137"/>
                    </a:srgbClr>
                  </a:outerShdw>
                </a:effectLst>
              </a:rPr>
              <a:t>Late Diagnosis of HIV (HIV and AIDS within 6 months)</a:t>
            </a:r>
          </a:p>
        </p:txBody>
      </p:sp>
    </p:spTree>
    <p:extLst>
      <p:ext uri="{BB962C8B-B14F-4D97-AF65-F5344CB8AC3E}">
        <p14:creationId xmlns:p14="http://schemas.microsoft.com/office/powerpoint/2010/main" val="135660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Rate of Newly Diagnosed HIV and AIDS within 6 Months by Gender</a:t>
            </a:r>
            <a:br>
              <a:rPr lang="en-US" sz="2800" dirty="0"/>
            </a:br>
            <a:r>
              <a:rPr lang="en-US" sz="2800" dirty="0"/>
              <a:t>North Carolina, 2009-2018</a:t>
            </a:r>
          </a:p>
        </p:txBody>
      </p:sp>
      <p:sp>
        <p:nvSpPr>
          <p:cNvPr id="2" name="Slide Number Placeholder 1"/>
          <p:cNvSpPr>
            <a:spLocks noGrp="1"/>
          </p:cNvSpPr>
          <p:nvPr>
            <p:ph type="sldNum" sz="quarter" idx="12"/>
          </p:nvPr>
        </p:nvSpPr>
        <p:spPr/>
        <p:txBody>
          <a:bodyPr/>
          <a:lstStyle/>
          <a:p>
            <a:fld id="{11F27F3A-B3E9-41ED-AF8F-A365F10BB65F}" type="slidenum">
              <a:rPr lang="en-US" smtClean="0"/>
              <a:pPr/>
              <a:t>21</a:t>
            </a:fld>
            <a:endParaRPr lang="en-US" dirty="0"/>
          </a:p>
        </p:txBody>
      </p:sp>
      <p:sp>
        <p:nvSpPr>
          <p:cNvPr id="6" name="TextBox 5"/>
          <p:cNvSpPr txBox="1"/>
          <p:nvPr/>
        </p:nvSpPr>
        <p:spPr>
          <a:xfrm>
            <a:off x="1173830" y="5957091"/>
            <a:ext cx="90317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6A33713C-FB90-452A-A10B-C1A39595A1C0}"/>
              </a:ext>
            </a:extLst>
          </p:cNvPr>
          <p:cNvPicPr>
            <a:picLocks noChangeAspect="1"/>
          </p:cNvPicPr>
          <p:nvPr/>
        </p:nvPicPr>
        <p:blipFill>
          <a:blip r:embed="rId2"/>
          <a:stretch>
            <a:fillRect/>
          </a:stretch>
        </p:blipFill>
        <p:spPr>
          <a:xfrm>
            <a:off x="456843" y="1167188"/>
            <a:ext cx="8230313" cy="4523624"/>
          </a:xfrm>
          <a:prstGeom prst="rect">
            <a:avLst/>
          </a:prstGeom>
        </p:spPr>
      </p:pic>
    </p:spTree>
    <p:extLst>
      <p:ext uri="{BB962C8B-B14F-4D97-AF65-F5344CB8AC3E}">
        <p14:creationId xmlns:p14="http://schemas.microsoft.com/office/powerpoint/2010/main" val="2906922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0696"/>
            <a:ext cx="7886700" cy="1061245"/>
          </a:xfrm>
        </p:spPr>
        <p:txBody>
          <a:bodyPr>
            <a:noAutofit/>
          </a:bodyPr>
          <a:lstStyle/>
          <a:p>
            <a:r>
              <a:rPr lang="en-US" sz="2800" dirty="0"/>
              <a:t>Race/Ethnicity Proportion of Newly Diagnosed HIV and AIDS within 6 Months by Gender </a:t>
            </a:r>
            <a:br>
              <a:rPr lang="en-US" sz="2800" dirty="0"/>
            </a:br>
            <a:r>
              <a:rPr lang="en-US" sz="2800" dirty="0"/>
              <a:t>North Carolina, 2018</a:t>
            </a:r>
          </a:p>
        </p:txBody>
      </p:sp>
      <p:sp>
        <p:nvSpPr>
          <p:cNvPr id="2" name="Slide Number Placeholder 1"/>
          <p:cNvSpPr>
            <a:spLocks noGrp="1"/>
          </p:cNvSpPr>
          <p:nvPr>
            <p:ph type="sldNum" sz="quarter" idx="12"/>
          </p:nvPr>
        </p:nvSpPr>
        <p:spPr/>
        <p:txBody>
          <a:bodyPr/>
          <a:lstStyle/>
          <a:p>
            <a:fld id="{11F27F3A-B3E9-41ED-AF8F-A365F10BB65F}" type="slidenum">
              <a:rPr lang="en-US" smtClean="0"/>
              <a:pPr/>
              <a:t>22</a:t>
            </a:fld>
            <a:endParaRPr lang="en-US" dirty="0"/>
          </a:p>
        </p:txBody>
      </p:sp>
      <p:sp>
        <p:nvSpPr>
          <p:cNvPr id="6" name="TextBox 5"/>
          <p:cNvSpPr txBox="1"/>
          <p:nvPr/>
        </p:nvSpPr>
        <p:spPr>
          <a:xfrm>
            <a:off x="1371600" y="5943600"/>
            <a:ext cx="90317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35601FC4-A13B-40FE-A62F-907E0AC8D623}"/>
              </a:ext>
            </a:extLst>
          </p:cNvPr>
          <p:cNvPicPr>
            <a:picLocks noChangeAspect="1"/>
          </p:cNvPicPr>
          <p:nvPr/>
        </p:nvPicPr>
        <p:blipFill>
          <a:blip r:embed="rId3"/>
          <a:stretch>
            <a:fillRect/>
          </a:stretch>
        </p:blipFill>
        <p:spPr>
          <a:xfrm>
            <a:off x="0" y="1745735"/>
            <a:ext cx="9144000" cy="3366530"/>
          </a:xfrm>
          <a:prstGeom prst="rect">
            <a:avLst/>
          </a:prstGeom>
        </p:spPr>
      </p:pic>
    </p:spTree>
    <p:extLst>
      <p:ext uri="{BB962C8B-B14F-4D97-AF65-F5344CB8AC3E}">
        <p14:creationId xmlns:p14="http://schemas.microsoft.com/office/powerpoint/2010/main" val="262558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1" y="6650830"/>
            <a:ext cx="2057400" cy="138112"/>
          </a:xfrm>
        </p:spPr>
        <p:txBody>
          <a:bodyPr/>
          <a:lstStyle/>
          <a:p>
            <a:fld id="{11F27F3A-B3E9-41ED-AF8F-A365F10BB65F}" type="slidenum">
              <a:rPr lang="en-US" smtClean="0"/>
              <a:pPr/>
              <a:t>23</a:t>
            </a:fld>
            <a:endParaRPr lang="en-US"/>
          </a:p>
        </p:txBody>
      </p:sp>
      <p:sp>
        <p:nvSpPr>
          <p:cNvPr id="4" name="Title 3"/>
          <p:cNvSpPr>
            <a:spLocks noGrp="1"/>
          </p:cNvSpPr>
          <p:nvPr>
            <p:ph type="ctrTitle"/>
          </p:nvPr>
        </p:nvSpPr>
        <p:spPr/>
        <p:txBody>
          <a:bodyPr>
            <a:normAutofit/>
          </a:bodyPr>
          <a:lstStyle/>
          <a:p>
            <a:r>
              <a:rPr lang="en-US" sz="3600" b="1" i="0" dirty="0">
                <a:effectLst>
                  <a:outerShdw blurRad="38100" dist="38100" dir="2700000" algn="tl">
                    <a:srgbClr val="000000">
                      <a:alpha val="43137"/>
                    </a:srgbClr>
                  </a:outerShdw>
                </a:effectLst>
                <a:latin typeface="Candara" panose="020E0502030303020204" pitchFamily="34" charset="0"/>
              </a:rPr>
              <a:t>HIV AND HEPATITIS B AND C</a:t>
            </a:r>
          </a:p>
        </p:txBody>
      </p:sp>
    </p:spTree>
    <p:extLst>
      <p:ext uri="{BB962C8B-B14F-4D97-AF65-F5344CB8AC3E}">
        <p14:creationId xmlns:p14="http://schemas.microsoft.com/office/powerpoint/2010/main" val="59312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33B9-BEA7-4498-BFC1-3B55E40CC0FF}"/>
              </a:ext>
            </a:extLst>
          </p:cNvPr>
          <p:cNvSpPr>
            <a:spLocks noGrp="1"/>
          </p:cNvSpPr>
          <p:nvPr>
            <p:ph type="title"/>
          </p:nvPr>
        </p:nvSpPr>
        <p:spPr/>
        <p:txBody>
          <a:bodyPr>
            <a:normAutofit fontScale="90000"/>
          </a:bodyPr>
          <a:lstStyle/>
          <a:p>
            <a:r>
              <a:rPr lang="en-US" dirty="0"/>
              <a:t>2018 HIV/Hepatitis B/Hepatitis C Coinfection</a:t>
            </a:r>
          </a:p>
        </p:txBody>
      </p:sp>
      <p:sp>
        <p:nvSpPr>
          <p:cNvPr id="4" name="Slide Number Placeholder 3">
            <a:extLst>
              <a:ext uri="{FF2B5EF4-FFF2-40B4-BE49-F238E27FC236}">
                <a16:creationId xmlns:a16="http://schemas.microsoft.com/office/drawing/2014/main" id="{EE004580-9D53-4DAC-A1E3-A2DACBF5C60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49082AB-66DC-433A-8EE5-0E5FE5AA5778}"/>
              </a:ext>
            </a:extLst>
          </p:cNvPr>
          <p:cNvSpPr txBox="1"/>
          <p:nvPr/>
        </p:nvSpPr>
        <p:spPr>
          <a:xfrm>
            <a:off x="1547285" y="6134670"/>
            <a:ext cx="694365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Data Source: enhanced HIV/AIDS Reporting System (</a:t>
            </a:r>
            <a:r>
              <a:rPr kumimoji="0" lang="en-US" sz="11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eHARS</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(data as of June 26, 2019) and North Carolina Electronic Disease Surveillance System (NC EDSS) (data as of June 1, 2019).</a:t>
            </a:r>
          </a:p>
        </p:txBody>
      </p:sp>
      <p:pic>
        <p:nvPicPr>
          <p:cNvPr id="17" name="Picture 16">
            <a:extLst>
              <a:ext uri="{FF2B5EF4-FFF2-40B4-BE49-F238E27FC236}">
                <a16:creationId xmlns:a16="http://schemas.microsoft.com/office/drawing/2014/main" id="{80A22E8C-7907-412B-9BBA-1EBA6AD0DE11}"/>
              </a:ext>
            </a:extLst>
          </p:cNvPr>
          <p:cNvPicPr>
            <a:picLocks noChangeAspect="1"/>
          </p:cNvPicPr>
          <p:nvPr/>
        </p:nvPicPr>
        <p:blipFill>
          <a:blip r:embed="rId2"/>
          <a:stretch>
            <a:fillRect/>
          </a:stretch>
        </p:blipFill>
        <p:spPr>
          <a:xfrm>
            <a:off x="752525" y="853217"/>
            <a:ext cx="7638950" cy="5151566"/>
          </a:xfrm>
          <a:prstGeom prst="rect">
            <a:avLst/>
          </a:prstGeom>
        </p:spPr>
      </p:pic>
    </p:spTree>
    <p:extLst>
      <p:ext uri="{BB962C8B-B14F-4D97-AF65-F5344CB8AC3E}">
        <p14:creationId xmlns:p14="http://schemas.microsoft.com/office/powerpoint/2010/main" val="190105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1" y="6650830"/>
            <a:ext cx="2057400" cy="138112"/>
          </a:xfrm>
        </p:spPr>
        <p:txBody>
          <a:bodyPr/>
          <a:lstStyle/>
          <a:p>
            <a:fld id="{11F27F3A-B3E9-41ED-AF8F-A365F10BB65F}" type="slidenum">
              <a:rPr lang="en-US" smtClean="0"/>
              <a:pPr/>
              <a:t>25</a:t>
            </a:fld>
            <a:endParaRPr lang="en-US" dirty="0"/>
          </a:p>
        </p:txBody>
      </p:sp>
      <p:sp>
        <p:nvSpPr>
          <p:cNvPr id="4" name="Title 3"/>
          <p:cNvSpPr>
            <a:spLocks noGrp="1"/>
          </p:cNvSpPr>
          <p:nvPr>
            <p:ph type="ctrTitle"/>
          </p:nvPr>
        </p:nvSpPr>
        <p:spPr/>
        <p:txBody>
          <a:bodyPr>
            <a:normAutofit fontScale="90000"/>
          </a:bodyPr>
          <a:lstStyle/>
          <a:p>
            <a:r>
              <a:rPr lang="en-US" sz="3600" b="1" i="0" dirty="0">
                <a:effectLst>
                  <a:outerShdw blurRad="38100" dist="38100" dir="2700000" algn="tl">
                    <a:srgbClr val="000000">
                      <a:alpha val="43137"/>
                    </a:srgbClr>
                  </a:outerShdw>
                </a:effectLst>
                <a:latin typeface="Candara" panose="020E0502030303020204" pitchFamily="34" charset="0"/>
              </a:rPr>
              <a:t>NORTH CAROLINA HIV CONTINUUM OF CARE</a:t>
            </a:r>
          </a:p>
        </p:txBody>
      </p:sp>
    </p:spTree>
    <p:extLst>
      <p:ext uri="{BB962C8B-B14F-4D97-AF65-F5344CB8AC3E}">
        <p14:creationId xmlns:p14="http://schemas.microsoft.com/office/powerpoint/2010/main" val="94869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0" dirty="0">
                <a:solidFill>
                  <a:srgbClr val="002060"/>
                </a:solidFill>
                <a:effectLst>
                  <a:outerShdw blurRad="38100" dist="38100" dir="2700000" algn="tl">
                    <a:srgbClr val="000000">
                      <a:alpha val="43137"/>
                    </a:srgbClr>
                  </a:outerShdw>
                </a:effectLst>
                <a:latin typeface="Candara" panose="020E0502030303020204" pitchFamily="34" charset="0"/>
              </a:rPr>
              <a:t>North Carolina HIV Continuum of Care 2018* (Diagnosed through 2018 and living in 2018)</a:t>
            </a:r>
            <a:endParaRPr lang="en-US" dirty="0">
              <a:solidFill>
                <a:srgbClr val="002060"/>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effectLst/>
              <a:uLnTx/>
              <a:uFillTx/>
              <a:latin typeface="Arial"/>
              <a:ea typeface="+mn-ea"/>
              <a:cs typeface="+mn-cs"/>
            </a:endParaRPr>
          </a:p>
        </p:txBody>
      </p:sp>
      <p:pic>
        <p:nvPicPr>
          <p:cNvPr id="3" name="Picture 2">
            <a:extLst>
              <a:ext uri="{FF2B5EF4-FFF2-40B4-BE49-F238E27FC236}">
                <a16:creationId xmlns:a16="http://schemas.microsoft.com/office/drawing/2014/main" id="{EAACBD29-84BA-423B-87B6-21A2C611C586}"/>
              </a:ext>
            </a:extLst>
          </p:cNvPr>
          <p:cNvPicPr>
            <a:picLocks noChangeAspect="1"/>
          </p:cNvPicPr>
          <p:nvPr/>
        </p:nvPicPr>
        <p:blipFill>
          <a:blip r:embed="rId3"/>
          <a:stretch>
            <a:fillRect/>
          </a:stretch>
        </p:blipFill>
        <p:spPr>
          <a:xfrm>
            <a:off x="344057" y="1159672"/>
            <a:ext cx="8455885" cy="5358848"/>
          </a:xfrm>
          <a:prstGeom prst="rect">
            <a:avLst/>
          </a:prstGeom>
        </p:spPr>
      </p:pic>
    </p:spTree>
    <p:extLst>
      <p:ext uri="{BB962C8B-B14F-4D97-AF65-F5344CB8AC3E}">
        <p14:creationId xmlns:p14="http://schemas.microsoft.com/office/powerpoint/2010/main" val="2482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0" dirty="0">
                <a:effectLst>
                  <a:outerShdw blurRad="38100" dist="38100" dir="2700000" algn="tl">
                    <a:srgbClr val="000000">
                      <a:alpha val="43137"/>
                    </a:srgbClr>
                  </a:outerShdw>
                </a:effectLst>
                <a:latin typeface="Candara" panose="020E0502030303020204" pitchFamily="34" charset="0"/>
              </a:rPr>
              <a:t>2018* North Carolina Newly Diagnosed HIV Continuum of Care</a:t>
            </a: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900" b="0" i="0" u="none" strike="noStrike" kern="1200" cap="none" spc="0" normalizeH="0" baseline="0" noProof="0" smtClean="0">
                <a:ln>
                  <a:noFill/>
                </a:ln>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effectLst/>
              <a:uLnTx/>
              <a:uFillTx/>
              <a:latin typeface="Arial"/>
              <a:ea typeface="+mn-ea"/>
              <a:cs typeface="+mn-cs"/>
            </a:endParaRPr>
          </a:p>
        </p:txBody>
      </p:sp>
      <p:pic>
        <p:nvPicPr>
          <p:cNvPr id="3" name="Picture 2">
            <a:extLst>
              <a:ext uri="{FF2B5EF4-FFF2-40B4-BE49-F238E27FC236}">
                <a16:creationId xmlns:a16="http://schemas.microsoft.com/office/drawing/2014/main" id="{1CE2115E-C6C5-420D-BFE9-A8D3E90EA156}"/>
              </a:ext>
            </a:extLst>
          </p:cNvPr>
          <p:cNvPicPr>
            <a:picLocks noChangeAspect="1"/>
          </p:cNvPicPr>
          <p:nvPr/>
        </p:nvPicPr>
        <p:blipFill>
          <a:blip r:embed="rId3"/>
          <a:stretch>
            <a:fillRect/>
          </a:stretch>
        </p:blipFill>
        <p:spPr>
          <a:xfrm>
            <a:off x="243465" y="837975"/>
            <a:ext cx="8657070" cy="5182049"/>
          </a:xfrm>
          <a:prstGeom prst="rect">
            <a:avLst/>
          </a:prstGeom>
        </p:spPr>
      </p:pic>
    </p:spTree>
    <p:extLst>
      <p:ext uri="{BB962C8B-B14F-4D97-AF65-F5344CB8AC3E}">
        <p14:creationId xmlns:p14="http://schemas.microsoft.com/office/powerpoint/2010/main" val="246495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dirty="0">
                <a:latin typeface="Candara" panose="020E0502030303020204" pitchFamily="34" charset="0"/>
              </a:rPr>
              <a:t>North Carolina HIV Infection Rates</a:t>
            </a:r>
            <a:br>
              <a:rPr lang="en-US" b="1" i="0" dirty="0">
                <a:latin typeface="Candara" panose="020E0502030303020204" pitchFamily="34" charset="0"/>
              </a:rPr>
            </a:br>
            <a:r>
              <a:rPr lang="en-US" b="1" i="0" dirty="0">
                <a:latin typeface="Candara" panose="020E0502030303020204" pitchFamily="34" charset="0"/>
              </a:rPr>
              <a:t>by Year of Diagnosis, 2000-2018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a:p>
        </p:txBody>
      </p:sp>
      <p:sp>
        <p:nvSpPr>
          <p:cNvPr id="7" name="TextBox 6"/>
          <p:cNvSpPr txBox="1"/>
          <p:nvPr/>
        </p:nvSpPr>
        <p:spPr>
          <a:xfrm>
            <a:off x="990600" y="5662018"/>
            <a:ext cx="7431504" cy="769441"/>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*Based on most recent address in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as of December 31 of the given year. </a:t>
            </a:r>
          </a:p>
          <a:p>
            <a:r>
              <a:rPr lang="en-US" sz="1100" dirty="0">
                <a:solidFill>
                  <a:srgbClr val="000000"/>
                </a:solidFill>
                <a:latin typeface="Arial Narrow" panose="020B0606020202030204" pitchFamily="34" charset="0"/>
              </a:rPr>
              <a:t>**New cases are only among adults and adolescents (13 years and older). </a:t>
            </a:r>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 and North Carolina Vital Statistics, Volume 2: Leading Causes of Death 2000-2017. </a:t>
            </a:r>
          </a:p>
        </p:txBody>
      </p:sp>
      <p:sp>
        <p:nvSpPr>
          <p:cNvPr id="3" name="Content Placeholder 2">
            <a:extLst>
              <a:ext uri="{FF2B5EF4-FFF2-40B4-BE49-F238E27FC236}">
                <a16:creationId xmlns:a16="http://schemas.microsoft.com/office/drawing/2014/main" id="{87893600-93E9-462C-A28C-5A1EF76E8CF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01A51E-7B0B-4F07-AF0B-A2688AFC3729}"/>
              </a:ext>
            </a:extLst>
          </p:cNvPr>
          <p:cNvPicPr>
            <a:picLocks noChangeAspect="1"/>
          </p:cNvPicPr>
          <p:nvPr/>
        </p:nvPicPr>
        <p:blipFill>
          <a:blip r:embed="rId3"/>
          <a:stretch>
            <a:fillRect/>
          </a:stretch>
        </p:blipFill>
        <p:spPr>
          <a:xfrm>
            <a:off x="267851" y="1179381"/>
            <a:ext cx="8608298" cy="4499238"/>
          </a:xfrm>
          <a:prstGeom prst="rect">
            <a:avLst/>
          </a:prstGeom>
        </p:spPr>
      </p:pic>
    </p:spTree>
    <p:extLst>
      <p:ext uri="{BB962C8B-B14F-4D97-AF65-F5344CB8AC3E}">
        <p14:creationId xmlns:p14="http://schemas.microsoft.com/office/powerpoint/2010/main" val="40840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dirty="0">
                <a:latin typeface="Candara" panose="020E0502030303020204" pitchFamily="34" charset="0"/>
              </a:rPr>
              <a:t>Age Distribution of People Diagnosed with HIV and Living in NC*in 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dirty="0"/>
          </a:p>
        </p:txBody>
      </p:sp>
      <p:sp>
        <p:nvSpPr>
          <p:cNvPr id="7" name="TextBox 6"/>
          <p:cNvSpPr txBox="1"/>
          <p:nvPr/>
        </p:nvSpPr>
        <p:spPr>
          <a:xfrm>
            <a:off x="1219200" y="5973438"/>
            <a:ext cx="8422105" cy="430887"/>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*Based on most recent address in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as of December 31, 2018 </a:t>
            </a:r>
          </a:p>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3140C6CD-B210-41DE-BF6C-582FAA812A5C}"/>
              </a:ext>
            </a:extLst>
          </p:cNvPr>
          <p:cNvPicPr>
            <a:picLocks noChangeAspect="1"/>
          </p:cNvPicPr>
          <p:nvPr/>
        </p:nvPicPr>
        <p:blipFill>
          <a:blip r:embed="rId3"/>
          <a:stretch>
            <a:fillRect/>
          </a:stretch>
        </p:blipFill>
        <p:spPr>
          <a:xfrm>
            <a:off x="304430" y="1026968"/>
            <a:ext cx="8535140" cy="4804064"/>
          </a:xfrm>
          <a:prstGeom prst="rect">
            <a:avLst/>
          </a:prstGeom>
        </p:spPr>
      </p:pic>
    </p:spTree>
    <p:extLst>
      <p:ext uri="{BB962C8B-B14F-4D97-AF65-F5344CB8AC3E}">
        <p14:creationId xmlns:p14="http://schemas.microsoft.com/office/powerpoint/2010/main" val="283478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061245"/>
          </a:xfrm>
        </p:spPr>
        <p:txBody>
          <a:bodyPr>
            <a:noAutofit/>
          </a:bodyPr>
          <a:lstStyle/>
          <a:p>
            <a:r>
              <a:rPr lang="en-US" sz="2800" b="1" i="0" dirty="0">
                <a:latin typeface="Candara" panose="020E0502030303020204" pitchFamily="34" charset="0"/>
              </a:rPr>
              <a:t>Newly Diagnosed HIV among Adult/ Adolescents (13 years and older) by Gender</a:t>
            </a:r>
            <a:br>
              <a:rPr lang="en-US" sz="2800" b="1" i="0" dirty="0">
                <a:latin typeface="Candara" panose="020E0502030303020204" pitchFamily="34" charset="0"/>
              </a:rPr>
            </a:br>
            <a:r>
              <a:rPr lang="en-US" sz="2800" b="1" i="0" dirty="0">
                <a:latin typeface="Candara" panose="020E0502030303020204" pitchFamily="34" charset="0"/>
              </a:rPr>
              <a:t>North Carolina, 2000-2018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sp>
        <p:nvSpPr>
          <p:cNvPr id="6" name="TextBox 5"/>
          <p:cNvSpPr txBox="1"/>
          <p:nvPr/>
        </p:nvSpPr>
        <p:spPr>
          <a:xfrm>
            <a:off x="1219200" y="6108282"/>
            <a:ext cx="84221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3" name="Picture 2">
            <a:extLst>
              <a:ext uri="{FF2B5EF4-FFF2-40B4-BE49-F238E27FC236}">
                <a16:creationId xmlns:a16="http://schemas.microsoft.com/office/drawing/2014/main" id="{20E00881-C441-4DC5-9BA0-0AA4328DFA6D}"/>
              </a:ext>
            </a:extLst>
          </p:cNvPr>
          <p:cNvPicPr>
            <a:picLocks noChangeAspect="1"/>
          </p:cNvPicPr>
          <p:nvPr/>
        </p:nvPicPr>
        <p:blipFill>
          <a:blip r:embed="rId3"/>
          <a:stretch>
            <a:fillRect/>
          </a:stretch>
        </p:blipFill>
        <p:spPr>
          <a:xfrm>
            <a:off x="395878" y="905037"/>
            <a:ext cx="8352244" cy="5047926"/>
          </a:xfrm>
          <a:prstGeom prst="rect">
            <a:avLst/>
          </a:prstGeom>
        </p:spPr>
      </p:pic>
    </p:spTree>
    <p:extLst>
      <p:ext uri="{BB962C8B-B14F-4D97-AF65-F5344CB8AC3E}">
        <p14:creationId xmlns:p14="http://schemas.microsoft.com/office/powerpoint/2010/main" val="187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dirty="0">
                <a:latin typeface="Candara" panose="020E0502030303020204" pitchFamily="34" charset="0"/>
              </a:rPr>
              <a:t>Gender Distribution of Newly Diagnosed Adult/Adolescent (13 years and older) HIV North Carolina, 2018</a:t>
            </a:r>
          </a:p>
        </p:txBody>
      </p:sp>
      <p:sp>
        <p:nvSpPr>
          <p:cNvPr id="4" name="Slide Number Placeholder 3"/>
          <p:cNvSpPr>
            <a:spLocks noGrp="1"/>
          </p:cNvSpPr>
          <p:nvPr>
            <p:ph type="sldNum" sz="quarter" idx="12"/>
          </p:nvPr>
        </p:nvSpPr>
        <p:spPr/>
        <p:txBody>
          <a:bodyPr/>
          <a:lstStyle/>
          <a:p>
            <a:fld id="{11F27F3A-B3E9-41ED-AF8F-A365F10BB65F}" type="slidenum">
              <a:rPr lang="en-US" smtClean="0"/>
              <a:pPr/>
              <a:t>6</a:t>
            </a:fld>
            <a:endParaRPr lang="en-US"/>
          </a:p>
        </p:txBody>
      </p:sp>
      <p:sp>
        <p:nvSpPr>
          <p:cNvPr id="8" name="TextBox 7"/>
          <p:cNvSpPr txBox="1"/>
          <p:nvPr/>
        </p:nvSpPr>
        <p:spPr>
          <a:xfrm>
            <a:off x="1447800" y="6115476"/>
            <a:ext cx="84221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3" name="Picture 2">
            <a:extLst>
              <a:ext uri="{FF2B5EF4-FFF2-40B4-BE49-F238E27FC236}">
                <a16:creationId xmlns:a16="http://schemas.microsoft.com/office/drawing/2014/main" id="{73962AD2-7431-40AA-92E6-56637A1FBC89}"/>
              </a:ext>
            </a:extLst>
          </p:cNvPr>
          <p:cNvPicPr>
            <a:picLocks noChangeAspect="1"/>
          </p:cNvPicPr>
          <p:nvPr/>
        </p:nvPicPr>
        <p:blipFill>
          <a:blip r:embed="rId3"/>
          <a:stretch>
            <a:fillRect/>
          </a:stretch>
        </p:blipFill>
        <p:spPr>
          <a:xfrm>
            <a:off x="456843" y="1167188"/>
            <a:ext cx="8230313" cy="4523624"/>
          </a:xfrm>
          <a:prstGeom prst="rect">
            <a:avLst/>
          </a:prstGeom>
        </p:spPr>
      </p:pic>
    </p:spTree>
    <p:extLst>
      <p:ext uri="{BB962C8B-B14F-4D97-AF65-F5344CB8AC3E}">
        <p14:creationId xmlns:p14="http://schemas.microsoft.com/office/powerpoint/2010/main" val="192690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327"/>
            <a:ext cx="7886700" cy="1061245"/>
          </a:xfrm>
        </p:spPr>
        <p:txBody>
          <a:bodyPr>
            <a:noAutofit/>
          </a:bodyPr>
          <a:lstStyle/>
          <a:p>
            <a:r>
              <a:rPr lang="en-US" sz="2800" b="1" i="0" dirty="0">
                <a:latin typeface="Candara" panose="020E0502030303020204" pitchFamily="34" charset="0"/>
              </a:rPr>
              <a:t>Age Distribution of Newly Diagnosed Adult/Adolescents (13 years and older) HIV by Gender in North Carolina, 2007</a:t>
            </a:r>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a:p>
        </p:txBody>
      </p:sp>
      <p:sp>
        <p:nvSpPr>
          <p:cNvPr id="7" name="TextBox 6"/>
          <p:cNvSpPr txBox="1"/>
          <p:nvPr/>
        </p:nvSpPr>
        <p:spPr>
          <a:xfrm>
            <a:off x="1219200" y="6005713"/>
            <a:ext cx="84221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7904ADD0-DBD9-4B77-980F-4F59C8D8C44D}"/>
              </a:ext>
            </a:extLst>
          </p:cNvPr>
          <p:cNvPicPr>
            <a:picLocks noChangeAspect="1"/>
          </p:cNvPicPr>
          <p:nvPr/>
        </p:nvPicPr>
        <p:blipFill>
          <a:blip r:embed="rId3"/>
          <a:stretch>
            <a:fillRect/>
          </a:stretch>
        </p:blipFill>
        <p:spPr>
          <a:xfrm>
            <a:off x="456843" y="1363330"/>
            <a:ext cx="8230313" cy="4523624"/>
          </a:xfrm>
          <a:prstGeom prst="rect">
            <a:avLst/>
          </a:prstGeom>
        </p:spPr>
      </p:pic>
    </p:spTree>
    <p:extLst>
      <p:ext uri="{BB962C8B-B14F-4D97-AF65-F5344CB8AC3E}">
        <p14:creationId xmlns:p14="http://schemas.microsoft.com/office/powerpoint/2010/main" val="41352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3512"/>
            <a:ext cx="7886700" cy="1061245"/>
          </a:xfrm>
        </p:spPr>
        <p:txBody>
          <a:bodyPr>
            <a:noAutofit/>
          </a:bodyPr>
          <a:lstStyle/>
          <a:p>
            <a:r>
              <a:rPr lang="en-US" sz="2800" dirty="0"/>
              <a:t>Age Distribution of Newly Diagnosed Adult/Adolescents (13 years and older) HIV by Gender in North Carolina, 2012</a:t>
            </a:r>
            <a:endParaRPr lang="en-US" sz="2800" b="1" i="0"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dirty="0"/>
          </a:p>
        </p:txBody>
      </p:sp>
      <p:sp>
        <p:nvSpPr>
          <p:cNvPr id="7" name="TextBox 6"/>
          <p:cNvSpPr txBox="1"/>
          <p:nvPr/>
        </p:nvSpPr>
        <p:spPr>
          <a:xfrm>
            <a:off x="1116906" y="5971619"/>
            <a:ext cx="84221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90D02273-0A8C-4FFC-BFB0-0AF7B2C26CE2}"/>
              </a:ext>
            </a:extLst>
          </p:cNvPr>
          <p:cNvPicPr>
            <a:picLocks noChangeAspect="1"/>
          </p:cNvPicPr>
          <p:nvPr/>
        </p:nvPicPr>
        <p:blipFill>
          <a:blip r:embed="rId3"/>
          <a:stretch>
            <a:fillRect/>
          </a:stretch>
        </p:blipFill>
        <p:spPr>
          <a:xfrm>
            <a:off x="456843" y="1477492"/>
            <a:ext cx="8230313" cy="4523624"/>
          </a:xfrm>
          <a:prstGeom prst="rect">
            <a:avLst/>
          </a:prstGeom>
        </p:spPr>
      </p:pic>
    </p:spTree>
    <p:extLst>
      <p:ext uri="{BB962C8B-B14F-4D97-AF65-F5344CB8AC3E}">
        <p14:creationId xmlns:p14="http://schemas.microsoft.com/office/powerpoint/2010/main" val="82895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Age Distribution of Newly Diagnosed Adult/Adolescents (13 years and older) HIV by Gender in North Carolina, 2018</a:t>
            </a:r>
            <a:endParaRPr lang="en-US" sz="2800" b="1" i="0"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a:p>
        </p:txBody>
      </p:sp>
      <p:sp>
        <p:nvSpPr>
          <p:cNvPr id="8" name="TextBox 7"/>
          <p:cNvSpPr txBox="1"/>
          <p:nvPr/>
        </p:nvSpPr>
        <p:spPr>
          <a:xfrm>
            <a:off x="1295400" y="6081997"/>
            <a:ext cx="8422105" cy="261610"/>
          </a:xfrm>
          <a:prstGeom prst="rect">
            <a:avLst/>
          </a:prstGeom>
          <a:noFill/>
        </p:spPr>
        <p:txBody>
          <a:bodyPr wrap="square" rtlCol="0">
            <a:spAutoFit/>
          </a:bodyPr>
          <a:lstStyle/>
          <a:p>
            <a:r>
              <a:rPr lang="en-US" sz="1100" dirty="0">
                <a:solidFill>
                  <a:srgbClr val="000000"/>
                </a:solidFill>
                <a:latin typeface="Arial Narrow" panose="020B0606020202030204" pitchFamily="34" charset="0"/>
              </a:rPr>
              <a:t>Data Source: enhanced HIV/AIDS Reporting System (</a:t>
            </a:r>
            <a:r>
              <a:rPr lang="en-US" sz="1100" dirty="0" err="1">
                <a:solidFill>
                  <a:srgbClr val="000000"/>
                </a:solidFill>
                <a:latin typeface="Arial Narrow" panose="020B0606020202030204" pitchFamily="34" charset="0"/>
              </a:rPr>
              <a:t>eHARS</a:t>
            </a:r>
            <a:r>
              <a:rPr lang="en-US" sz="1100" dirty="0">
                <a:solidFill>
                  <a:srgbClr val="000000"/>
                </a:solidFill>
                <a:latin typeface="Arial Narrow" panose="020B0606020202030204" pitchFamily="34" charset="0"/>
              </a:rPr>
              <a:t>) (data as of June 26, 2019).</a:t>
            </a:r>
          </a:p>
        </p:txBody>
      </p:sp>
      <p:pic>
        <p:nvPicPr>
          <p:cNvPr id="5" name="Picture 4">
            <a:extLst>
              <a:ext uri="{FF2B5EF4-FFF2-40B4-BE49-F238E27FC236}">
                <a16:creationId xmlns:a16="http://schemas.microsoft.com/office/drawing/2014/main" id="{6DFC9D55-9D0C-4E23-9A98-9056C77C1CF6}"/>
              </a:ext>
            </a:extLst>
          </p:cNvPr>
          <p:cNvPicPr>
            <a:picLocks noChangeAspect="1"/>
          </p:cNvPicPr>
          <p:nvPr/>
        </p:nvPicPr>
        <p:blipFill>
          <a:blip r:embed="rId3"/>
          <a:stretch>
            <a:fillRect/>
          </a:stretch>
        </p:blipFill>
        <p:spPr>
          <a:xfrm>
            <a:off x="456843" y="1260448"/>
            <a:ext cx="8230313" cy="4523624"/>
          </a:xfrm>
          <a:prstGeom prst="rect">
            <a:avLst/>
          </a:prstGeom>
        </p:spPr>
      </p:pic>
    </p:spTree>
    <p:extLst>
      <p:ext uri="{BB962C8B-B14F-4D97-AF65-F5344CB8AC3E}">
        <p14:creationId xmlns:p14="http://schemas.microsoft.com/office/powerpoint/2010/main" val="3165464305"/>
      </p:ext>
    </p:extLst>
  </p:cSld>
  <p:clrMapOvr>
    <a:masterClrMapping/>
  </p:clrMapOvr>
</p:sld>
</file>

<file path=ppt/theme/theme1.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18133</TotalTime>
  <Words>1833</Words>
  <Application>Microsoft Office PowerPoint</Application>
  <PresentationFormat>On-screen Show (4:3)</PresentationFormat>
  <Paragraphs>131</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Candara</vt:lpstr>
      <vt:lpstr>Times New Roman</vt:lpstr>
      <vt:lpstr>4_Office Theme</vt:lpstr>
      <vt:lpstr>HIV Epidemiology in North Carolina 2018</vt:lpstr>
      <vt:lpstr>Where to find HIV/STD Information?</vt:lpstr>
      <vt:lpstr>North Carolina HIV Infection Rates by Year of Diagnosis, 2000-2018</vt:lpstr>
      <vt:lpstr>Age Distribution of People Diagnosed with HIV and Living in NC*in 2018</vt:lpstr>
      <vt:lpstr>Newly Diagnosed HIV among Adult/ Adolescents (13 years and older) by Gender North Carolina, 2000-2018</vt:lpstr>
      <vt:lpstr>Gender Distribution of Newly Diagnosed Adult/Adolescent (13 years and older) HIV North Carolina, 2018</vt:lpstr>
      <vt:lpstr>Age Distribution of Newly Diagnosed Adult/Adolescents (13 years and older) HIV by Gender in North Carolina, 2007</vt:lpstr>
      <vt:lpstr>Age Distribution of Newly Diagnosed Adult/Adolescents (13 years and older) HIV by Gender in North Carolina, 2012</vt:lpstr>
      <vt:lpstr>Age Distribution of Newly Diagnosed Adult/Adolescents (13 years and older) HIV by Gender in North Carolina, 2018</vt:lpstr>
      <vt:lpstr>Newly Diagnosed HIV Cases among Adults/Adolescents (13 years and older) by Race/Ethnicity North Carolina 2018 vs North Carolina Population 2018</vt:lpstr>
      <vt:lpstr>Newly Diagnosed HIV Rates among Adult/Adolescents (13 years and older) by Race/Ethnicity, 2014-2018</vt:lpstr>
      <vt:lpstr>Newly Diagnosed HIV Rates by County North Carolina, 2018</vt:lpstr>
      <vt:lpstr>HIV Exposure (Hierarchical Risk)</vt:lpstr>
      <vt:lpstr>Newly Diagnosed HIV Hierarchical Risk^ among Adult and Adolescents in NC, 2014-2018</vt:lpstr>
      <vt:lpstr>Hierarchical Risk^ (redistributed*) for HIV Exposure among Newly Diagnosed HIV Rates among Adults and  Adolescents (13 years and older) North Carolina 2018</vt:lpstr>
      <vt:lpstr>Proportion of Newly Diagnosed HIV among Adults and Adolescents (13 years and older) by Hierarchical Risk^  (redistributed*) North Carolina 2014-2018</vt:lpstr>
      <vt:lpstr>Estimated HIV Infection Rates among Newly Diagnosed Adult and Adolescent (13 years and older)  Gay and Bisexual Men and Other Men who have Sex with Men^  in North Carolina 2018</vt:lpstr>
      <vt:lpstr>Estimated HIV Infection Rates among Newly Diagnosed Adult and Adolescent (13 years and older)  Heterosexual Men^ in North Carolina 2018</vt:lpstr>
      <vt:lpstr>HIV Infection Rates among Newly Diagnosed Adult and Adolescent (13 years and older)  Heterosexual Women^ in North Carolina 2018</vt:lpstr>
      <vt:lpstr>Late Diagnosis of HIV (HIV and AIDS within 6 months)</vt:lpstr>
      <vt:lpstr>Rate of Newly Diagnosed HIV and AIDS within 6 Months by Gender North Carolina, 2009-2018</vt:lpstr>
      <vt:lpstr>Race/Ethnicity Proportion of Newly Diagnosed HIV and AIDS within 6 Months by Gender  North Carolina, 2018</vt:lpstr>
      <vt:lpstr>HIV AND HEPATITIS B AND C</vt:lpstr>
      <vt:lpstr>2018 HIV/Hepatitis B/Hepatitis C Coinfection</vt:lpstr>
      <vt:lpstr>NORTH CAROLINA HIV CONTINUUM OF CARE</vt:lpstr>
      <vt:lpstr>North Carolina HIV Continuum of Care 2018* (Diagnosed through 2018 and living in 2018)</vt:lpstr>
      <vt:lpstr>2018* North Carolina Newly Diagnosed HIV Continuum of Care</vt:lpstr>
    </vt:vector>
  </TitlesOfParts>
  <Company>NC Communicable Disease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Epidemiology in North Carolina 2016</dc:title>
  <dc:creator>Nicole Dzialowy</dc:creator>
  <cp:lastModifiedBy>Samoff, Erika</cp:lastModifiedBy>
  <cp:revision>352</cp:revision>
  <cp:lastPrinted>2019-08-01T17:25:34Z</cp:lastPrinted>
  <dcterms:created xsi:type="dcterms:W3CDTF">2017-03-29T13:21:06Z</dcterms:created>
  <dcterms:modified xsi:type="dcterms:W3CDTF">2019-10-29T13:11:30Z</dcterms:modified>
</cp:coreProperties>
</file>